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332" r:id="rId2"/>
    <p:sldId id="329" r:id="rId3"/>
    <p:sldId id="299" r:id="rId4"/>
    <p:sldId id="316" r:id="rId5"/>
    <p:sldId id="317" r:id="rId6"/>
    <p:sldId id="318" r:id="rId7"/>
    <p:sldId id="319" r:id="rId8"/>
    <p:sldId id="331" r:id="rId9"/>
    <p:sldId id="333" r:id="rId1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03E"/>
    <a:srgbClr val="00FFFF"/>
    <a:srgbClr val="D81525"/>
    <a:srgbClr val="F6A800"/>
    <a:srgbClr val="AE0917"/>
    <a:srgbClr val="A9E43E"/>
    <a:srgbClr val="E7528B"/>
    <a:srgbClr val="005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46" autoAdjust="0"/>
  </p:normalViewPr>
  <p:slideViewPr>
    <p:cSldViewPr>
      <p:cViewPr varScale="1">
        <p:scale>
          <a:sx n="96" d="100"/>
          <a:sy n="96" d="100"/>
        </p:scale>
        <p:origin x="19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917AB1-4749-44A7-B35C-0065B21FEE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356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Slide 1 : Présentation du territoire </a:t>
            </a:r>
            <a:br>
              <a:rPr lang="fr-FR" dirty="0" smtClean="0"/>
            </a:br>
            <a:r>
              <a:rPr lang="fr-FR" dirty="0" smtClean="0"/>
              <a:t>Cartographie des 8000 hectares faisant apparaître TVB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917AB1-4749-44A7-B35C-0065B21FEE4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Slide 2 : Démarrage du plan biodiversité Photo signature de convention (en petit)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Photo inventaire participatif (en petit)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Photo synthèse naturaliste observatoire biodiversité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917AB1-4749-44A7-B35C-0065B21FEE4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15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53335" y="9429306"/>
            <a:ext cx="2944341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6" tIns="46053" rIns="92106" bIns="46053" anchor="b"/>
          <a:lstStyle/>
          <a:p>
            <a:pPr algn="r" eaLnBrk="0" hangingPunct="0"/>
            <a:fld id="{8B553D38-128C-4803-835B-F942A7A7D1B3}" type="slidenum">
              <a:rPr lang="fr-FR" sz="1300">
                <a:solidFill>
                  <a:schemeClr val="tx1"/>
                </a:solidFill>
              </a:rPr>
              <a:pPr algn="r" eaLnBrk="0" hangingPunct="0"/>
              <a:t>4</a:t>
            </a:fld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106" tIns="46053" rIns="92106" bIns="46053"/>
          <a:lstStyle/>
          <a:p>
            <a:pPr lvl="0"/>
            <a:r>
              <a:rPr lang="fr-FR" dirty="0" smtClean="0"/>
              <a:t>Slide 3 : illustrations actions axe 1 plan biodiversité</a:t>
            </a:r>
            <a:br>
              <a:rPr lang="fr-FR" dirty="0" smtClean="0"/>
            </a:br>
            <a:r>
              <a:rPr lang="fr-FR" strike="noStrike" dirty="0" smtClean="0"/>
              <a:t>Photo plantation de haies avec écoles</a:t>
            </a:r>
            <a:r>
              <a:rPr lang="fr-FR" strike="sngStrike" dirty="0" smtClean="0"/>
              <a:t/>
            </a:r>
            <a:br>
              <a:rPr lang="fr-FR" strike="sngStrike" dirty="0" smtClean="0"/>
            </a:br>
            <a:r>
              <a:rPr lang="fr-FR" strike="noStrike" dirty="0" smtClean="0"/>
              <a:t>Photo </a:t>
            </a:r>
            <a:r>
              <a:rPr lang="fr-FR" strike="noStrike" dirty="0" err="1" smtClean="0"/>
              <a:t>eco</a:t>
            </a:r>
            <a:r>
              <a:rPr lang="fr-FR" strike="noStrike" dirty="0" smtClean="0"/>
              <a:t>-pâturage</a:t>
            </a:r>
            <a:r>
              <a:rPr lang="fr-FR" strike="sngStrike" dirty="0" smtClean="0"/>
              <a:t/>
            </a:r>
            <a:br>
              <a:rPr lang="fr-FR" strike="sngStrike" dirty="0" smtClean="0"/>
            </a:br>
            <a:r>
              <a:rPr lang="fr-FR" strike="noStrike" dirty="0" smtClean="0"/>
              <a:t>Photo refuge LPO site Terres noires partie sportive</a:t>
            </a:r>
            <a:br>
              <a:rPr lang="fr-FR" strike="noStrike" dirty="0" smtClean="0"/>
            </a:br>
            <a:r>
              <a:rPr lang="fr-FR" strike="noStrike" dirty="0" smtClean="0"/>
              <a:t>Photo éclairage public piste cyclable lycée nature</a:t>
            </a:r>
            <a:r>
              <a:rPr lang="fr-FR" strike="sngStrike" dirty="0" smtClean="0"/>
              <a:t/>
            </a:r>
            <a:br>
              <a:rPr lang="fr-FR" strike="sngStrike" dirty="0" smtClean="0"/>
            </a:br>
            <a:endParaRPr lang="fr-FR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76954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853335" y="9429306"/>
            <a:ext cx="2944341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6" tIns="46053" rIns="92106" bIns="46053" anchor="b"/>
          <a:lstStyle/>
          <a:p>
            <a:pPr algn="r" eaLnBrk="0" hangingPunct="0"/>
            <a:fld id="{2B735C09-C9F9-4E6E-AD5F-20524102A2C6}" type="slidenum">
              <a:rPr lang="fr-FR" sz="1300">
                <a:solidFill>
                  <a:schemeClr val="tx1"/>
                </a:solidFill>
              </a:rPr>
              <a:pPr algn="r" eaLnBrk="0" hangingPunct="0"/>
              <a:t>5</a:t>
            </a:fld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106" tIns="46053" rIns="92106" bIns="46053"/>
          <a:lstStyle/>
          <a:p>
            <a:r>
              <a:rPr lang="fr-FR" dirty="0" smtClean="0"/>
              <a:t>Slide 4 : illustrations axe </a:t>
            </a:r>
            <a:r>
              <a:rPr lang="fr-FR" strike="sngStrike" dirty="0" smtClean="0"/>
              <a:t>2,Photo rond-point utilisant des espèces végétales </a:t>
            </a:r>
            <a:r>
              <a:rPr lang="fr-FR" strike="sngStrike" dirty="0" err="1" smtClean="0"/>
              <a:t>locales,</a:t>
            </a:r>
            <a:r>
              <a:rPr lang="fr-FR" b="1" strike="noStrike" dirty="0" err="1" smtClean="0"/>
              <a:t>Photo</a:t>
            </a:r>
            <a:r>
              <a:rPr lang="fr-FR" b="1" strike="noStrike" dirty="0" smtClean="0"/>
              <a:t> bâtiments publics et biodiversité (nichoirs Dojo)</a:t>
            </a:r>
            <a:r>
              <a:rPr lang="fr-FR" b="1" strike="sngStrike" dirty="0" smtClean="0"/>
              <a:t/>
            </a:r>
            <a:br>
              <a:rPr lang="fr-FR" b="1" strike="sngStrike" dirty="0" smtClean="0"/>
            </a:br>
            <a:r>
              <a:rPr lang="fr-FR" b="1" strike="sngStrike" dirty="0" smtClean="0"/>
              <a:t>Photo </a:t>
            </a:r>
            <a:r>
              <a:rPr lang="fr-FR" b="1" strike="sngStrike" dirty="0" err="1" smtClean="0"/>
              <a:t>vegetalisation</a:t>
            </a:r>
            <a:r>
              <a:rPr lang="fr-FR" b="1" strike="sngStrike" dirty="0" smtClean="0"/>
              <a:t> </a:t>
            </a:r>
            <a:r>
              <a:rPr lang="fr-FR" strike="sngStrike" dirty="0" smtClean="0"/>
              <a:t>rue Clemenceau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Photo </a:t>
            </a:r>
            <a:r>
              <a:rPr lang="fr-FR" dirty="0" err="1" smtClean="0"/>
              <a:t>desimpermeablisation</a:t>
            </a:r>
            <a:r>
              <a:rPr lang="fr-FR" dirty="0" smtClean="0"/>
              <a:t> des sols 1 place au choix </a:t>
            </a:r>
            <a:r>
              <a:rPr lang="fr-FR" dirty="0" err="1" smtClean="0"/>
              <a:t>Napoleon</a:t>
            </a:r>
            <a:r>
              <a:rPr lang="fr-FR" dirty="0" smtClean="0"/>
              <a:t>, Veil ou Marconi et photo Bd Industrie (pour les noues végétales pour le pluvial)</a:t>
            </a:r>
            <a:br>
              <a:rPr lang="fr-FR" dirty="0" smtClean="0"/>
            </a:br>
            <a:r>
              <a:rPr lang="fr-FR" dirty="0" smtClean="0"/>
              <a:t>Photo cimetière point du jour</a:t>
            </a:r>
            <a:br>
              <a:rPr lang="fr-FR" dirty="0" smtClean="0"/>
            </a:b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97668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 txBox="1">
            <a:spLocks noGrp="1" noChangeArrowheads="1"/>
          </p:cNvSpPr>
          <p:nvPr/>
        </p:nvSpPr>
        <p:spPr bwMode="auto">
          <a:xfrm>
            <a:off x="3853335" y="9429306"/>
            <a:ext cx="2944341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6" tIns="46053" rIns="92106" bIns="46053" anchor="b"/>
          <a:lstStyle/>
          <a:p>
            <a:pPr algn="r" eaLnBrk="0" hangingPunct="0"/>
            <a:fld id="{70DAF6E2-9649-47D2-A382-BB0BE582D0C8}" type="slidenum">
              <a:rPr lang="fr-FR" sz="1300">
                <a:solidFill>
                  <a:schemeClr val="tx1"/>
                </a:solidFill>
              </a:rPr>
              <a:pPr algn="r" eaLnBrk="0" hangingPunct="0"/>
              <a:t>6</a:t>
            </a:fld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106" tIns="46053" rIns="92106" bIns="46053"/>
          <a:lstStyle/>
          <a:p>
            <a:pPr eaLnBrk="1" hangingPunct="1"/>
            <a:r>
              <a:rPr lang="fr-FR" sz="1200" kern="0" dirty="0" smtClean="0"/>
              <a:t>Slide 5 : illustrations axe 3</a:t>
            </a:r>
            <a:br>
              <a:rPr lang="fr-FR" sz="1200" kern="0" dirty="0" smtClean="0"/>
            </a:br>
            <a:r>
              <a:rPr lang="fr-FR" sz="1200" strike="sngStrike" kern="0" dirty="0" smtClean="0"/>
              <a:t>Photo mares</a:t>
            </a:r>
            <a:br>
              <a:rPr lang="fr-FR" sz="1200" strike="sngStrike" kern="0" dirty="0" smtClean="0"/>
            </a:br>
            <a:r>
              <a:rPr lang="fr-FR" sz="1200" kern="0" dirty="0" smtClean="0"/>
              <a:t>Photo restauration zone humide Terres Noires</a:t>
            </a:r>
            <a:br>
              <a:rPr lang="fr-FR" sz="1200" kern="0" dirty="0" smtClean="0"/>
            </a:br>
            <a:r>
              <a:rPr lang="fr-FR" sz="1200" strike="noStrike" kern="0" dirty="0" smtClean="0"/>
              <a:t>Photo restauration continuité écologique </a:t>
            </a:r>
            <a:r>
              <a:rPr lang="fr-FR" sz="1200" strike="noStrike" kern="0" dirty="0" err="1" smtClean="0"/>
              <a:t>Yon</a:t>
            </a:r>
            <a:r>
              <a:rPr lang="fr-FR" sz="1200" strike="noStrike" kern="0" dirty="0" smtClean="0"/>
              <a:t> avant/après</a:t>
            </a:r>
            <a:r>
              <a:rPr lang="fr-FR" sz="1200" strike="sngStrike" kern="0" dirty="0" smtClean="0"/>
              <a:t/>
            </a:r>
            <a:br>
              <a:rPr lang="fr-FR" sz="1200" strike="sngStrike" kern="0" dirty="0" smtClean="0"/>
            </a:br>
            <a:r>
              <a:rPr lang="fr-FR" sz="1200" strike="noStrike" kern="0" dirty="0" smtClean="0"/>
              <a:t>Photo illustration gestion eau dans les jardins partagés </a:t>
            </a:r>
            <a:r>
              <a:rPr lang="fr-FR" sz="1200" strike="noStrike" kern="0" dirty="0" err="1" smtClean="0"/>
              <a:t>oyas</a:t>
            </a:r>
            <a:r>
              <a:rPr lang="fr-FR" sz="1200" strike="noStrike" kern="0" dirty="0" smtClean="0"/>
              <a:t>.</a:t>
            </a:r>
            <a:r>
              <a:rPr lang="fr-FR" sz="1200" kern="0" dirty="0" smtClean="0"/>
              <a:t/>
            </a:r>
            <a:br>
              <a:rPr lang="fr-FR" sz="1200" kern="0" dirty="0" smtClean="0"/>
            </a:br>
            <a:r>
              <a:rPr lang="fr-FR" sz="1200" kern="0" dirty="0" smtClean="0"/>
              <a:t/>
            </a:r>
            <a:br>
              <a:rPr lang="fr-FR" sz="1200" kern="0" dirty="0" smtClean="0"/>
            </a:br>
            <a:endParaRPr lang="fr-FR" sz="1200" kern="0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76422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 txBox="1">
            <a:spLocks noGrp="1" noChangeArrowheads="1"/>
          </p:cNvSpPr>
          <p:nvPr/>
        </p:nvSpPr>
        <p:spPr bwMode="auto">
          <a:xfrm>
            <a:off x="3853335" y="9429306"/>
            <a:ext cx="2944341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6" tIns="46053" rIns="92106" bIns="46053" anchor="b"/>
          <a:lstStyle/>
          <a:p>
            <a:pPr algn="r" eaLnBrk="0" hangingPunct="0"/>
            <a:fld id="{7AF106E8-5797-4135-8336-363346C69705}" type="slidenum">
              <a:rPr lang="fr-FR" sz="1300">
                <a:solidFill>
                  <a:schemeClr val="tx1"/>
                </a:solidFill>
              </a:rPr>
              <a:pPr algn="r" eaLnBrk="0" hangingPunct="0"/>
              <a:t>7</a:t>
            </a:fld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106" tIns="46053" rIns="92106" bIns="46053"/>
          <a:lstStyle/>
          <a:p>
            <a:r>
              <a:rPr lang="fr-FR" dirty="0" smtClean="0"/>
              <a:t>Slide 6 : illustrations axe 4,24h biodiversité, ma ville nature, ma fête nature, jardin éphémère place théâtre</a:t>
            </a:r>
            <a:br>
              <a:rPr lang="fr-FR" dirty="0" smtClean="0"/>
            </a:b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74126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Slide 7 d’une politique ville à une politique d’agglomération</a:t>
            </a:r>
            <a:br>
              <a:rPr lang="fr-FR" dirty="0" smtClean="0"/>
            </a:br>
            <a:r>
              <a:rPr lang="fr-FR" dirty="0" smtClean="0"/>
              <a:t>Photo Zone d’activité agro-écologique de l’</a:t>
            </a:r>
            <a:r>
              <a:rPr lang="fr-FR" dirty="0" err="1" smtClean="0"/>
              <a:t>Eraudière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Photo Potager extraordinaire de </a:t>
            </a:r>
            <a:r>
              <a:rPr lang="fr-FR" dirty="0" err="1" smtClean="0"/>
              <a:t>Beautour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Photo 100 000 arbres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917AB1-4749-44A7-B35C-0065B21FEE4F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94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93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9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667500"/>
            <a:ext cx="9144000" cy="190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028" name="Image 5" descr="BANDEAU POWER POINT VILLE AGLL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3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20692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2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:\Raphaël Bedhomme\2018-07-13-convention LPO_SY\2018-07-13_convention LPO_SY  (39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7" y="4224778"/>
            <a:ext cx="3325551" cy="2260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 descr="24h_biodiv_23092017_ (9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01912" y="1340768"/>
            <a:ext cx="3325551" cy="2482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 10" descr="observatoire_LRSY_synthese_LPO85_Page_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7584" y="795793"/>
            <a:ext cx="4032448" cy="5702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 descr="observatoire_LRSY_synthese_LPO85_Page_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07504" y="4225051"/>
            <a:ext cx="3168352" cy="24064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09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7081838" y="6208713"/>
            <a:ext cx="2041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1">
                <a:solidFill>
                  <a:schemeClr val="bg1"/>
                </a:solidFill>
                <a:latin typeface="Arial" charset="0"/>
              </a:rPr>
              <a:t>Source : DUVAL C</a:t>
            </a:r>
          </a:p>
        </p:txBody>
      </p:sp>
      <p:sp>
        <p:nvSpPr>
          <p:cNvPr id="38915" name="Text Box 13"/>
          <p:cNvSpPr txBox="1">
            <a:spLocks noChangeArrowheads="1"/>
          </p:cNvSpPr>
          <p:nvPr/>
        </p:nvSpPr>
        <p:spPr bwMode="auto">
          <a:xfrm>
            <a:off x="7094538" y="6264275"/>
            <a:ext cx="2041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100" i="1">
                <a:solidFill>
                  <a:schemeClr val="bg1"/>
                </a:solidFill>
                <a:latin typeface="Arial" charset="0"/>
              </a:rPr>
              <a:t>Source : DUVAL C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16" y="799788"/>
            <a:ext cx="5221306" cy="29447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" y="781482"/>
            <a:ext cx="3169049" cy="5633864"/>
          </a:xfrm>
          <a:prstGeom prst="rect">
            <a:avLst/>
          </a:prstGeom>
        </p:spPr>
      </p:pic>
      <p:pic>
        <p:nvPicPr>
          <p:cNvPr id="11" name="Picture 2" descr="Lâcher de brebis dans les herbes folles du cimetière de la Perronière, ce jeudi 6 juin."/>
          <p:cNvPicPr>
            <a:picLocks noChangeAspect="1" noChangeArrowheads="1"/>
          </p:cNvPicPr>
          <p:nvPr/>
        </p:nvPicPr>
        <p:blipFill rotWithShape="1">
          <a:blip r:embed="rId5" cstate="screen"/>
          <a:srcRect r="7317"/>
          <a:stretch/>
        </p:blipFill>
        <p:spPr bwMode="auto">
          <a:xfrm>
            <a:off x="3294964" y="4233755"/>
            <a:ext cx="3485678" cy="2113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r="7630" b="13876"/>
          <a:stretch/>
        </p:blipFill>
        <p:spPr>
          <a:xfrm>
            <a:off x="6876256" y="3806635"/>
            <a:ext cx="2160240" cy="27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14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0"/>
          <p:cNvSpPr txBox="1">
            <a:spLocks noChangeArrowheads="1"/>
          </p:cNvSpPr>
          <p:nvPr/>
        </p:nvSpPr>
        <p:spPr bwMode="auto">
          <a:xfrm>
            <a:off x="7081838" y="6208713"/>
            <a:ext cx="2041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i="1">
                <a:solidFill>
                  <a:schemeClr val="bg1"/>
                </a:solidFill>
                <a:latin typeface="Arial" charset="0"/>
              </a:rPr>
              <a:t>Source : DUVAL C</a:t>
            </a:r>
          </a:p>
        </p:txBody>
      </p:sp>
      <p:sp>
        <p:nvSpPr>
          <p:cNvPr id="61443" name="Text Box 13"/>
          <p:cNvSpPr txBox="1">
            <a:spLocks noChangeArrowheads="1"/>
          </p:cNvSpPr>
          <p:nvPr/>
        </p:nvSpPr>
        <p:spPr bwMode="auto">
          <a:xfrm>
            <a:off x="7094538" y="6264275"/>
            <a:ext cx="2041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100" i="1">
                <a:solidFill>
                  <a:schemeClr val="bg1"/>
                </a:solidFill>
                <a:latin typeface="Arial" charset="0"/>
              </a:rPr>
              <a:t>Source : DUVAL C</a:t>
            </a:r>
          </a:p>
        </p:txBody>
      </p:sp>
      <p:pic>
        <p:nvPicPr>
          <p:cNvPr id="12" name="Image 11" descr="chauve-souris_SY (15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1124744"/>
            <a:ext cx="2682060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6" b="16492"/>
          <a:stretch/>
        </p:blipFill>
        <p:spPr>
          <a:xfrm>
            <a:off x="6880949" y="3284984"/>
            <a:ext cx="2103670" cy="324611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3840427" cy="28803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20760" y="3379924"/>
            <a:ext cx="2339472" cy="31066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-506" r="3380" b="13291"/>
          <a:stretch/>
        </p:blipFill>
        <p:spPr>
          <a:xfrm>
            <a:off x="3990967" y="877839"/>
            <a:ext cx="3467877" cy="23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88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980728"/>
            <a:ext cx="4391044" cy="2698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7" b="7794"/>
          <a:stretch/>
        </p:blipFill>
        <p:spPr>
          <a:xfrm>
            <a:off x="2621216" y="4077072"/>
            <a:ext cx="6333816" cy="2288061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53015" y="3356992"/>
            <a:ext cx="3024336" cy="411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fr-FR" sz="1000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5" y="980728"/>
            <a:ext cx="267329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92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24h_biodiv_23092017_ (3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3848" y="692696"/>
            <a:ext cx="3290012" cy="2197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received_2319521364772931.jpeg"/>
          <p:cNvPicPr>
            <a:picLocks noChangeAspect="1"/>
          </p:cNvPicPr>
          <p:nvPr/>
        </p:nvPicPr>
        <p:blipFill rotWithShape="1">
          <a:blip r:embed="rId4" cstate="screen"/>
          <a:srcRect t="20699" b="14997"/>
          <a:stretch/>
        </p:blipFill>
        <p:spPr>
          <a:xfrm>
            <a:off x="179512" y="965189"/>
            <a:ext cx="2852007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 descr="FB_IMG_1559307380356.jpg"/>
          <p:cNvPicPr>
            <a:picLocks noChangeAspect="1"/>
          </p:cNvPicPr>
          <p:nvPr/>
        </p:nvPicPr>
        <p:blipFill rotWithShape="1">
          <a:blip r:embed="rId5" cstate="screen"/>
          <a:srcRect l="10349" t="5520" r="6859" b="6169"/>
          <a:stretch/>
        </p:blipFill>
        <p:spPr>
          <a:xfrm>
            <a:off x="170646" y="4005064"/>
            <a:ext cx="2880320" cy="2304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 descr="MA VILLE NATUR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84168" y="2564904"/>
            <a:ext cx="2808312" cy="39724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396" y="3205449"/>
            <a:ext cx="2263701" cy="328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43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/>
          <a:stretch/>
        </p:blipFill>
        <p:spPr>
          <a:xfrm>
            <a:off x="173435" y="908720"/>
            <a:ext cx="4104456" cy="226421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74296"/>
            <a:ext cx="4392488" cy="23421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r="4982"/>
          <a:stretch/>
        </p:blipFill>
        <p:spPr>
          <a:xfrm>
            <a:off x="204664" y="3509053"/>
            <a:ext cx="4968552" cy="28803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630" y="3602281"/>
            <a:ext cx="3619742" cy="26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6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30716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diaporama_mutualise_janvier_2019">
  <a:themeElements>
    <a:clrScheme name="Modele_diaporama_mutualise_janvier_201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e_diaporama_mutualise_janvier_2017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le_diaporama_mutualise_janvier_20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iaporama_mutualise_janvier_201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iaporama_mutualise_janvier_201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iaporama_mutualise_janvier_201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iaporama_mutualise_janvier_201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iaporama_mutualise_janvier_201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iaporama_mutualise_janvier_201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aporama Ville-Agglo" id="{10D50AC1-D716-4429-9FEB-C9C4ED435B09}" vid="{154218B2-A325-47FD-BB24-BB91C6AB866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19238</TotalTime>
  <Words>108</Words>
  <Application>Microsoft Office PowerPoint</Application>
  <PresentationFormat>Affichage à l'écran (4:3)</PresentationFormat>
  <Paragraphs>18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Modele_diaporama_mutualise_janvier_2019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 Roche-sur-Yon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 (Police Verlag black / Rouge : nouvelle couleur R: 216 – V : 21 et B : 37 )</dc:title>
  <dc:creator>VASLONT</dc:creator>
  <cp:lastModifiedBy>Fabrice ROBILLARD</cp:lastModifiedBy>
  <cp:revision>71</cp:revision>
  <dcterms:created xsi:type="dcterms:W3CDTF">2019-09-18T13:51:15Z</dcterms:created>
  <dcterms:modified xsi:type="dcterms:W3CDTF">2022-06-21T19:15:22Z</dcterms:modified>
</cp:coreProperties>
</file>