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6D4"/>
    <a:srgbClr val="2C75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10" autoAdjust="0"/>
  </p:normalViewPr>
  <p:slideViewPr>
    <p:cSldViewPr snapToGrid="0">
      <p:cViewPr varScale="1">
        <p:scale>
          <a:sx n="58" d="100"/>
          <a:sy n="58" d="100"/>
        </p:scale>
        <p:origin x="-111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0C9D-0724-44AC-AA30-4C7B55434897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DA02-97BD-41B6-AE07-FE4A2E62E9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82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C0989-0752-4519-AFA2-5B953F75EB08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684213"/>
            <a:ext cx="5953125" cy="3349625"/>
          </a:xfrm>
          <a:prstGeom prst="rect">
            <a:avLst/>
          </a:prstGeom>
          <a:noFill/>
          <a:ln w="12700">
            <a:solidFill>
              <a:srgbClr val="4196D4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22275" y="4126524"/>
            <a:ext cx="5953125" cy="53020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51F3-F392-4A75-9FDA-433798921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29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1600" b="1" dirty="0" smtClean="0"/>
              <a:t>- PILOTE 41 - 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 smtClean="0"/>
              <a:t>Trouver de l'information sur "PILOTE41" (Module 1) </a:t>
            </a:r>
            <a:br>
              <a:rPr lang="fr-FR" sz="1600" b="1" dirty="0" smtClean="0"/>
            </a:br>
            <a:r>
              <a:rPr lang="fr-FR" sz="1600" b="1" dirty="0" smtClean="0"/>
              <a:t>et </a:t>
            </a:r>
            <a:br>
              <a:rPr lang="fr-FR" sz="1600" b="1" dirty="0" smtClean="0"/>
            </a:br>
            <a:r>
              <a:rPr lang="fr-FR" sz="1600" b="1" dirty="0" smtClean="0"/>
              <a:t>Les répertoires et guides pratiques à votre service (Module 3) 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1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L’Equipe</a:t>
            </a:r>
          </a:p>
          <a:p>
            <a:pPr lvl="1"/>
            <a:r>
              <a:rPr lang="fr-FR" dirty="0" smtClean="0"/>
              <a:t>Economistes / géographes / statisticiens / informaticiens / cartographes / </a:t>
            </a:r>
            <a:r>
              <a:rPr lang="fr-FR" dirty="0" err="1" smtClean="0"/>
              <a:t>géomaticiens</a:t>
            </a:r>
            <a:r>
              <a:rPr lang="fr-FR" dirty="0" smtClean="0"/>
              <a:t> …</a:t>
            </a:r>
          </a:p>
          <a:p>
            <a:pPr lvl="1"/>
            <a:r>
              <a:rPr lang="fr-FR" dirty="0" smtClean="0"/>
              <a:t>Des expertises différentes et complémentaires</a:t>
            </a:r>
          </a:p>
          <a:p>
            <a:pPr lvl="1"/>
            <a:r>
              <a:rPr lang="fr-FR" dirty="0" smtClean="0"/>
              <a:t>Un métier commun : la structuration de la donnée locale</a:t>
            </a:r>
          </a:p>
          <a:p>
            <a:endParaRPr lang="fr-FR" dirty="0" smtClean="0"/>
          </a:p>
          <a:p>
            <a:r>
              <a:rPr lang="fr-FR" b="1" dirty="0" smtClean="0"/>
              <a:t>Les Principes Fondateurs</a:t>
            </a:r>
          </a:p>
          <a:p>
            <a:pPr lvl="1"/>
            <a:r>
              <a:rPr lang="fr-FR" u="sng" dirty="0" smtClean="0"/>
              <a:t>Partenariat</a:t>
            </a:r>
            <a:r>
              <a:rPr lang="fr-FR" dirty="0" smtClean="0"/>
              <a:t> : principe fondateur de l’Observatoire</a:t>
            </a:r>
          </a:p>
          <a:p>
            <a:pPr lvl="1"/>
            <a:r>
              <a:rPr lang="fr-FR" dirty="0" smtClean="0"/>
              <a:t>Source directe d’enrichissement du système d’information ; cadre permanent de travail en réseau </a:t>
            </a:r>
          </a:p>
          <a:p>
            <a:pPr lvl="1"/>
            <a:r>
              <a:rPr lang="fr-FR" u="sng" dirty="0" smtClean="0"/>
              <a:t>Pertinence</a:t>
            </a:r>
            <a:r>
              <a:rPr lang="fr-FR" dirty="0" smtClean="0"/>
              <a:t> : rigueur et professionnalisme dans la collecte et la gestion des données</a:t>
            </a:r>
          </a:p>
          <a:p>
            <a:pPr lvl="1"/>
            <a:r>
              <a:rPr lang="fr-FR" u="sng" dirty="0" smtClean="0"/>
              <a:t>Objectivité et impartialité </a:t>
            </a:r>
            <a:r>
              <a:rPr lang="fr-FR" dirty="0" smtClean="0"/>
              <a:t>: analyse et restitution des données hors préconisation - Consensus des acteurs sur l’état des lieux préparatoire aux débats et aux décisions</a:t>
            </a:r>
          </a:p>
          <a:p>
            <a:pPr lvl="1"/>
            <a:r>
              <a:rPr lang="fr-FR" u="sng" dirty="0" smtClean="0"/>
              <a:t>Pérennisation des données </a:t>
            </a:r>
            <a:r>
              <a:rPr lang="fr-FR" dirty="0" smtClean="0"/>
              <a:t>: création et gestion d’un système d’information territoriale permanent et accessible </a:t>
            </a:r>
          </a:p>
          <a:p>
            <a:pPr lvl="1"/>
            <a:r>
              <a:rPr lang="fr-FR" u="sng" dirty="0" smtClean="0"/>
              <a:t>L’intérêt général </a:t>
            </a:r>
            <a:r>
              <a:rPr lang="fr-FR" dirty="0" smtClean="0"/>
              <a:t>: une recherche constante</a:t>
            </a:r>
          </a:p>
          <a:p>
            <a:endParaRPr lang="fr-FR" dirty="0" smtClean="0"/>
          </a:p>
          <a:p>
            <a:r>
              <a:rPr lang="fr-FR" b="1" dirty="0" smtClean="0"/>
              <a:t>Centralisation de la donnée </a:t>
            </a:r>
          </a:p>
          <a:p>
            <a:pPr lvl="1"/>
            <a:r>
              <a:rPr lang="fr-FR" dirty="0" smtClean="0"/>
              <a:t>Données qualitatives : fichiers / répertoires / guides</a:t>
            </a:r>
          </a:p>
          <a:p>
            <a:pPr lvl="1"/>
            <a:r>
              <a:rPr lang="fr-FR" dirty="0" smtClean="0"/>
              <a:t>Un étage supplémentaire : les SIG  Référentiels IGN / Géolocalisation / Couches SIG</a:t>
            </a:r>
          </a:p>
          <a:p>
            <a:pPr lvl="1"/>
            <a:r>
              <a:rPr lang="fr-FR" dirty="0" smtClean="0"/>
              <a:t>	notamment via la mutualisation avec le CD41 pour les fond IGN</a:t>
            </a:r>
          </a:p>
          <a:p>
            <a:pPr lvl="1"/>
            <a:r>
              <a:rPr lang="fr-FR" dirty="0" smtClean="0"/>
              <a:t>Cadastre : intégration départementale, application de consultation partagée</a:t>
            </a:r>
          </a:p>
          <a:p>
            <a:pPr lvl="1"/>
            <a:r>
              <a:rPr lang="fr-FR" dirty="0" smtClean="0"/>
              <a:t>Un périmètre d’observation communal qui dépasse largement les limites du Loir-et-Cher</a:t>
            </a:r>
          </a:p>
          <a:p>
            <a:endParaRPr lang="fr-FR" dirty="0" smtClean="0"/>
          </a:p>
          <a:p>
            <a:r>
              <a:rPr lang="fr-FR" b="1" dirty="0" smtClean="0"/>
              <a:t>L’accès aux données </a:t>
            </a:r>
            <a:r>
              <a:rPr lang="fr-FR" dirty="0" smtClean="0"/>
              <a:t>: une adaptation constante et nécessaire aux besoins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7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Programme annuel : http://www.pilote41.fr/lobservatoire/programme-de-travail-de-lannee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70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Les Ressources</a:t>
            </a:r>
          </a:p>
          <a:p>
            <a:pPr lvl="1"/>
            <a:r>
              <a:rPr lang="fr-FR" dirty="0" smtClean="0"/>
              <a:t>Des</a:t>
            </a:r>
            <a:r>
              <a:rPr lang="fr-FR" baseline="0" dirty="0" smtClean="0"/>
              <a:t> outils pratiques classés par grandes catégories </a:t>
            </a:r>
          </a:p>
          <a:p>
            <a:pPr lvl="1"/>
            <a:r>
              <a:rPr lang="fr-FR" baseline="0" dirty="0" smtClean="0"/>
              <a:t>Certains outils réservés aux membres : Observatoire financier des collectivités locales (REPERES)</a:t>
            </a:r>
            <a:endParaRPr lang="fr-FR" dirty="0" smtClean="0"/>
          </a:p>
          <a:p>
            <a:pPr lvl="1"/>
            <a:r>
              <a:rPr lang="fr-FR" dirty="0" smtClean="0"/>
              <a:t>Répertoires et Guides</a:t>
            </a:r>
            <a:r>
              <a:rPr lang="fr-FR" baseline="0" dirty="0" smtClean="0"/>
              <a:t> (Cf. Conférences Modules 1&amp;3 – 28/06/2018 ou 14/12/2018)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0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&gt; Atlas des découpages du Loir-et-Cher : « Le</a:t>
            </a:r>
            <a:r>
              <a:rPr lang="fr-FR" baseline="0" dirty="0" smtClean="0"/>
              <a:t> Loir-et-Cher à découper », Plus de 1000  périmètres recensés et cartographiés</a:t>
            </a:r>
          </a:p>
          <a:p>
            <a:pPr lvl="1"/>
            <a:r>
              <a:rPr lang="fr-FR" dirty="0" smtClean="0"/>
              <a:t>1 - Les Etablissements Publics de Coopération Intercommunale (EPCI) et autres regroupements intercommunaux</a:t>
            </a:r>
          </a:p>
          <a:p>
            <a:pPr lvl="1"/>
            <a:r>
              <a:rPr lang="fr-FR" dirty="0" smtClean="0"/>
              <a:t>2 - Les découpages territoriaux</a:t>
            </a:r>
          </a:p>
          <a:p>
            <a:r>
              <a:rPr lang="fr-FR" dirty="0" smtClean="0"/>
              <a:t>&gt; Atlas des zones d'activités</a:t>
            </a:r>
          </a:p>
          <a:p>
            <a:pPr lvl="1"/>
            <a:r>
              <a:rPr lang="fr-FR" dirty="0" smtClean="0"/>
              <a:t>Atlas PDF par secteur</a:t>
            </a:r>
          </a:p>
          <a:p>
            <a:pPr lvl="1"/>
            <a:r>
              <a:rPr lang="fr-FR" dirty="0" smtClean="0"/>
              <a:t>Répertoire des zones d’activités, moteur de recherche dynamique</a:t>
            </a:r>
          </a:p>
          <a:p>
            <a:r>
              <a:rPr lang="fr-FR" dirty="0" smtClean="0"/>
              <a:t>&gt; Atlas socio-économique &amp;</a:t>
            </a:r>
            <a:r>
              <a:rPr lang="fr-FR" baseline="0" dirty="0" smtClean="0"/>
              <a:t> </a:t>
            </a:r>
            <a:r>
              <a:rPr lang="fr-FR" dirty="0" smtClean="0"/>
              <a:t>Atlas socio-économique 3 départements (28,45,41)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Atlas interactifs avec près de 250 indicateurs </a:t>
            </a:r>
            <a:r>
              <a:rPr lang="fr-FR" baseline="0" dirty="0" smtClean="0"/>
              <a:t>(Cf. Ateliers 1&amp;2 – 11/06/2018 ou 15/10/2018)</a:t>
            </a:r>
            <a:endParaRPr lang="fr-FR" dirty="0" smtClean="0"/>
          </a:p>
          <a:p>
            <a:r>
              <a:rPr lang="fr-FR" dirty="0" smtClean="0"/>
              <a:t>&gt; Atlas des paysages (CAUE)</a:t>
            </a:r>
          </a:p>
          <a:p>
            <a:r>
              <a:rPr lang="fr-FR" dirty="0" smtClean="0"/>
              <a:t>&gt; Atlas des zones naturelles (CDPNE)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55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84213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1600" b="1" dirty="0" smtClean="0"/>
              <a:t>- PILOTE 41 - 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 smtClean="0"/>
              <a:t>Trouver de l'information sur "PILOTE41" (Module 1) </a:t>
            </a:r>
            <a:br>
              <a:rPr lang="fr-FR" sz="1600" b="1" dirty="0" smtClean="0"/>
            </a:br>
            <a:r>
              <a:rPr lang="fr-FR" sz="1600" b="1" dirty="0" smtClean="0"/>
              <a:t>et </a:t>
            </a:r>
            <a:br>
              <a:rPr lang="fr-FR" sz="1600" b="1" dirty="0" smtClean="0"/>
            </a:br>
            <a:r>
              <a:rPr lang="fr-FR" sz="1600" b="1" dirty="0" smtClean="0"/>
              <a:t>Les répertoires et guides pratiques à votre service (Module 3) 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51F3-F392-4A75-9FDA-4337989215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344"/>
          <a:stretch/>
        </p:blipFill>
        <p:spPr>
          <a:xfrm>
            <a:off x="-1200" y="-1"/>
            <a:ext cx="12193200" cy="68815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FFFFF">
              <a:alpha val="90000"/>
            </a:srgbClr>
          </a:solidFill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FFFFF">
              <a:alpha val="90000"/>
            </a:srgbClr>
          </a:solidFill>
        </p:spPr>
        <p:txBody>
          <a:bodyPr anchor="t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9" b="50749"/>
          <a:stretch/>
        </p:blipFill>
        <p:spPr>
          <a:xfrm>
            <a:off x="2092751" y="6254685"/>
            <a:ext cx="10099249" cy="603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9"/>
          <a:stretch/>
        </p:blipFill>
        <p:spPr>
          <a:xfrm>
            <a:off x="0" y="6254685"/>
            <a:ext cx="2177718" cy="60331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6862713" y="6575196"/>
            <a:ext cx="426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 smtClean="0">
                <a:solidFill>
                  <a:schemeClr val="bg1"/>
                </a:solidFill>
                <a:latin typeface="Raleway SemiBold" panose="020B0703030101060003" pitchFamily="34" charset="0"/>
              </a:rPr>
              <a:t>Observatoire de l’Economie et des Territoires - 2018</a:t>
            </a:r>
            <a:endParaRPr lang="fr-FR" sz="1200" b="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38" y="6240195"/>
            <a:ext cx="584143" cy="604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48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9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1732"/>
            <a:ext cx="11126238" cy="15280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5813"/>
            <a:ext cx="11126238" cy="4121150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4196D4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4196D4"/>
                </a:solidFill>
              </a:defRPr>
            </a:lvl3pPr>
            <a:lvl4pPr marL="1165225" indent="-177800">
              <a:defRPr i="1">
                <a:solidFill>
                  <a:srgbClr val="4196D4"/>
                </a:solidFill>
              </a:defRPr>
            </a:lvl4pPr>
            <a:lvl5pPr marL="1341438" indent="-177800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205872"/>
            <a:ext cx="11132588" cy="2356603"/>
          </a:xfrm>
          <a:solidFill>
            <a:srgbClr val="4196D4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325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5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1732"/>
            <a:ext cx="11126238" cy="15280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8" y="2102177"/>
            <a:ext cx="5508000" cy="4074786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56438" y="2102177"/>
            <a:ext cx="5508000" cy="4074786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7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23200"/>
            <a:ext cx="11124650" cy="1548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7" y="2064469"/>
            <a:ext cx="5508000" cy="810706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7" y="2875175"/>
            <a:ext cx="5508000" cy="3314488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6438" y="2064469"/>
            <a:ext cx="5508000" cy="810706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6438" y="2875175"/>
            <a:ext cx="5508000" cy="3314488"/>
          </a:xfrm>
        </p:spPr>
        <p:txBody>
          <a:bodyPr/>
          <a:lstStyle>
            <a:lvl3pPr marL="809625" indent="-266700">
              <a:buFont typeface="Wingdings 3" panose="05040102010807070707" pitchFamily="18" charset="2"/>
              <a:buChar char="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221732"/>
            <a:ext cx="11124649" cy="152805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023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8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988" y="6589336"/>
            <a:ext cx="3515412" cy="268664"/>
          </a:xfrm>
          <a:prstGeom prst="rect">
            <a:avLst/>
          </a:prstGeom>
        </p:spPr>
        <p:txBody>
          <a:bodyPr/>
          <a:lstStyle/>
          <a:p>
            <a:fld id="{1F8083C4-BAD9-4B1B-9C4F-F6D88971C504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589336"/>
            <a:ext cx="4114800" cy="2686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589336"/>
            <a:ext cx="3353838" cy="268664"/>
          </a:xfrm>
          <a:prstGeom prst="rect">
            <a:avLst/>
          </a:prstGeom>
        </p:spPr>
        <p:txBody>
          <a:bodyPr/>
          <a:lstStyle/>
          <a:p>
            <a:fld id="{CB7CF34A-88A4-4C95-8049-6D4882A548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8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9" b="50749"/>
          <a:stretch/>
        </p:blipFill>
        <p:spPr>
          <a:xfrm>
            <a:off x="2092751" y="6254685"/>
            <a:ext cx="10099249" cy="603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7" b="46378"/>
          <a:stretch/>
        </p:blipFill>
        <p:spPr>
          <a:xfrm>
            <a:off x="0" y="-1"/>
            <a:ext cx="12192000" cy="197152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21732"/>
            <a:ext cx="11126238" cy="152805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1126238" cy="41211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9"/>
          <a:stretch/>
        </p:blipFill>
        <p:spPr>
          <a:xfrm>
            <a:off x="0" y="6254685"/>
            <a:ext cx="2177718" cy="60331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6862713" y="6575196"/>
            <a:ext cx="426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 smtClean="0">
                <a:solidFill>
                  <a:schemeClr val="bg1"/>
                </a:solidFill>
                <a:latin typeface="Raleway SemiBold" panose="020B0703030101060003" pitchFamily="34" charset="0"/>
              </a:rPr>
              <a:t>Observatoire de l’Economie et des Territoires - 2018</a:t>
            </a:r>
            <a:endParaRPr lang="fr-FR" sz="1200" b="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38" y="6240195"/>
            <a:ext cx="584143" cy="604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12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C75A9"/>
          </a:solidFill>
          <a:latin typeface="Raleway SemiBold" panose="020B0703030101060003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4196D4"/>
        </a:buClr>
        <a:buSzPct val="80000"/>
        <a:buFont typeface="FontAwesome" pitchFamily="2" charset="0"/>
        <a:buChar char=""/>
        <a:defRPr sz="2000" kern="1200">
          <a:solidFill>
            <a:srgbClr val="4196D4"/>
          </a:solidFill>
          <a:latin typeface="Raleway Medium" panose="020B0603030101060003" pitchFamily="34" charset="0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75A9"/>
          </a:solidFill>
          <a:latin typeface="Raleway Medium" panose="020B06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pilote41.fr/socioec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Apprenez à explorer PILOTE41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66005"/>
          </a:xfrm>
        </p:spPr>
        <p:txBody>
          <a:bodyPr anchor="ctr" anchorCtr="0">
            <a:normAutofit/>
          </a:bodyPr>
          <a:lstStyle/>
          <a:p>
            <a:r>
              <a:rPr lang="fr-FR" sz="4800" b="1" dirty="0" smtClean="0"/>
              <a:t>Mieux </a:t>
            </a:r>
            <a:r>
              <a:rPr lang="fr-FR" sz="4800" b="1" dirty="0"/>
              <a:t>connaître les ressources à votre disposition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8532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L’Observatoire </a:t>
            </a:r>
            <a:r>
              <a:rPr lang="fr-FR" dirty="0"/>
              <a:t>de l’Economie et des Territoires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Crée en 1995</a:t>
            </a:r>
          </a:p>
          <a:p>
            <a:r>
              <a:rPr lang="fr-FR" dirty="0"/>
              <a:t>Plus de 90 membres</a:t>
            </a:r>
          </a:p>
          <a:p>
            <a:r>
              <a:rPr lang="fr-FR" dirty="0" smtClean="0"/>
              <a:t>Équipe pluridisciplinaire de </a:t>
            </a:r>
            <a:r>
              <a:rPr lang="fr-FR" dirty="0" smtClean="0"/>
              <a:t>15</a:t>
            </a:r>
            <a:r>
              <a:rPr lang="fr-FR" dirty="0"/>
              <a:t> </a:t>
            </a:r>
            <a:r>
              <a:rPr lang="fr-FR" dirty="0" smtClean="0"/>
              <a:t>salariés</a:t>
            </a:r>
            <a:endParaRPr lang="fr-FR" dirty="0"/>
          </a:p>
          <a:p>
            <a:r>
              <a:rPr lang="fr-FR" dirty="0"/>
              <a:t>Les principes fondateurs</a:t>
            </a:r>
          </a:p>
          <a:p>
            <a:pPr lvl="2"/>
            <a:r>
              <a:rPr lang="fr-FR" dirty="0"/>
              <a:t>Partenariat</a:t>
            </a:r>
          </a:p>
          <a:p>
            <a:pPr lvl="2"/>
            <a:r>
              <a:rPr lang="fr-FR" dirty="0"/>
              <a:t>Pertinence</a:t>
            </a:r>
          </a:p>
          <a:p>
            <a:pPr lvl="2"/>
            <a:r>
              <a:rPr lang="fr-FR" dirty="0"/>
              <a:t>Objectivité et impartialité</a:t>
            </a:r>
          </a:p>
          <a:p>
            <a:pPr lvl="2"/>
            <a:r>
              <a:rPr lang="fr-FR" dirty="0"/>
              <a:t>Pérennisation des données</a:t>
            </a:r>
          </a:p>
          <a:p>
            <a:pPr lvl="2"/>
            <a:r>
              <a:rPr lang="fr-FR" dirty="0"/>
              <a:t>L’intérêt général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mission de départ </a:t>
            </a:r>
            <a:r>
              <a:rPr lang="fr-FR" dirty="0" smtClean="0"/>
              <a:t>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 centralisation de la donnée locale </a:t>
            </a:r>
          </a:p>
          <a:p>
            <a:pPr lvl="2"/>
            <a:r>
              <a:rPr lang="fr-FR" dirty="0"/>
              <a:t>850 séries statistiques </a:t>
            </a:r>
          </a:p>
          <a:p>
            <a:pPr lvl="2"/>
            <a:r>
              <a:rPr lang="fr-FR" dirty="0"/>
              <a:t>230 fournisseurs</a:t>
            </a:r>
          </a:p>
          <a:p>
            <a:pPr lvl="2"/>
            <a:r>
              <a:rPr lang="fr-FR" dirty="0"/>
              <a:t>Données qualitatives</a:t>
            </a:r>
          </a:p>
          <a:p>
            <a:pPr lvl="2"/>
            <a:r>
              <a:rPr lang="fr-FR" dirty="0"/>
              <a:t>Données SIG</a:t>
            </a:r>
          </a:p>
          <a:p>
            <a:pPr lvl="2"/>
            <a:r>
              <a:rPr lang="fr-FR" dirty="0"/>
              <a:t>Enquêtes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« Du désert à la jungle »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5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l’Observatoire de l’Economie et des Territoires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L’apport de connaissance</a:t>
            </a:r>
          </a:p>
          <a:p>
            <a:pPr lvl="2"/>
            <a:r>
              <a:rPr lang="fr-FR" altLang="fr-FR" dirty="0"/>
              <a:t>Un comité </a:t>
            </a:r>
            <a:r>
              <a:rPr lang="fr-FR" altLang="fr-FR" dirty="0" smtClean="0"/>
              <a:t>de programmation</a:t>
            </a:r>
          </a:p>
          <a:p>
            <a:pPr lvl="2"/>
            <a:r>
              <a:rPr lang="fr-FR" altLang="fr-FR" dirty="0"/>
              <a:t>Plus </a:t>
            </a:r>
            <a:r>
              <a:rPr lang="fr-FR" altLang="fr-FR" dirty="0" smtClean="0"/>
              <a:t>de 100 études </a:t>
            </a:r>
            <a:r>
              <a:rPr lang="fr-FR" altLang="fr-FR" dirty="0"/>
              <a:t>par </a:t>
            </a:r>
            <a:r>
              <a:rPr lang="fr-FR" altLang="fr-FR" dirty="0" smtClean="0"/>
              <a:t>an</a:t>
            </a:r>
          </a:p>
          <a:p>
            <a:pPr lvl="2"/>
            <a:r>
              <a:rPr lang="fr-FR" altLang="fr-FR" dirty="0"/>
              <a:t>La réponse aux demandes </a:t>
            </a:r>
            <a:r>
              <a:rPr lang="fr-FR" altLang="fr-FR" dirty="0" smtClean="0"/>
              <a:t>ponctuelles</a:t>
            </a:r>
          </a:p>
          <a:p>
            <a:pPr lvl="2"/>
            <a:r>
              <a:rPr lang="fr-FR" altLang="fr-FR" dirty="0" smtClean="0"/>
              <a:t>La </a:t>
            </a:r>
            <a:r>
              <a:rPr lang="fr-FR" altLang="fr-FR" dirty="0"/>
              <a:t>participation aux travaux de réflexion des partenaires</a:t>
            </a:r>
          </a:p>
          <a:p>
            <a:pPr lvl="2"/>
            <a:r>
              <a:rPr lang="fr-FR" altLang="fr-FR" dirty="0" smtClean="0"/>
              <a:t>La </a:t>
            </a:r>
            <a:r>
              <a:rPr lang="fr-FR" altLang="fr-FR" dirty="0"/>
              <a:t>sensibilisation </a:t>
            </a:r>
            <a:r>
              <a:rPr lang="fr-FR" altLang="fr-FR" dirty="0" smtClean="0"/>
              <a:t>et l’accompagnement aux SIG</a:t>
            </a:r>
            <a:endParaRPr lang="fr-FR" altLang="fr-FR" dirty="0"/>
          </a:p>
          <a:p>
            <a:pPr lvl="1"/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6432076" y="2102177"/>
            <a:ext cx="5508000" cy="4074786"/>
          </a:xfrm>
        </p:spPr>
        <p:txBody>
          <a:bodyPr/>
          <a:lstStyle/>
          <a:p>
            <a:r>
              <a:rPr lang="fr-FR" dirty="0" smtClean="0"/>
              <a:t>La diffusion de l’information</a:t>
            </a:r>
          </a:p>
          <a:p>
            <a:pPr lvl="2"/>
            <a:r>
              <a:rPr lang="fr-FR" dirty="0" smtClean="0"/>
              <a:t>Les </a:t>
            </a:r>
            <a:r>
              <a:rPr lang="fr-FR" dirty="0"/>
              <a:t>fiches de l’Observatoire </a:t>
            </a:r>
            <a:endParaRPr lang="fr-FR" dirty="0" smtClean="0"/>
          </a:p>
          <a:p>
            <a:pPr lvl="2"/>
            <a:r>
              <a:rPr lang="fr-FR" dirty="0" smtClean="0"/>
              <a:t>Les </a:t>
            </a:r>
            <a:r>
              <a:rPr lang="fr-FR" dirty="0"/>
              <a:t>études de </a:t>
            </a:r>
            <a:r>
              <a:rPr lang="fr-FR" dirty="0" smtClean="0"/>
              <a:t>l’Observatoire</a:t>
            </a:r>
          </a:p>
          <a:p>
            <a:pPr lvl="2"/>
            <a:endParaRPr lang="fr-FR" dirty="0"/>
          </a:p>
          <a:p>
            <a:r>
              <a:rPr lang="fr-FR" dirty="0"/>
              <a:t>Pilote41, une plate-forme partenariale entièrement dédiée à la connaissance des </a:t>
            </a:r>
            <a:r>
              <a:rPr lang="fr-FR" dirty="0" smtClean="0"/>
              <a:t>territoires</a:t>
            </a:r>
          </a:p>
          <a:p>
            <a:pPr marL="0" indent="0" algn="ctr">
              <a:buNone/>
            </a:pPr>
            <a:r>
              <a:rPr lang="fr-FR" b="1" dirty="0"/>
              <a:t>www.pilote41.fr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63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Mieux connaître les ressources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à </a:t>
            </a:r>
            <a:r>
              <a:rPr lang="fr-FR" b="1" dirty="0"/>
              <a:t>votre disposition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L’interface de navigation</a:t>
            </a:r>
          </a:p>
          <a:p>
            <a:r>
              <a:rPr lang="fr-FR" dirty="0" smtClean="0"/>
              <a:t>Les </a:t>
            </a:r>
            <a:r>
              <a:rPr lang="fr-FR" dirty="0" smtClean="0"/>
              <a:t>Ressources</a:t>
            </a:r>
          </a:p>
          <a:p>
            <a:pPr lvl="1"/>
            <a:r>
              <a:rPr lang="fr-FR" dirty="0" smtClean="0"/>
              <a:t>Répertoires </a:t>
            </a:r>
            <a:r>
              <a:rPr lang="fr-FR" dirty="0"/>
              <a:t>et </a:t>
            </a:r>
            <a:r>
              <a:rPr lang="fr-FR" dirty="0" smtClean="0"/>
              <a:t>guides</a:t>
            </a:r>
          </a:p>
          <a:p>
            <a:pPr lvl="2"/>
            <a:r>
              <a:rPr lang="fr-FR" dirty="0"/>
              <a:t>Annuaire des élus et des </a:t>
            </a:r>
            <a:r>
              <a:rPr lang="fr-FR" dirty="0" smtClean="0"/>
              <a:t>territoires</a:t>
            </a:r>
          </a:p>
          <a:p>
            <a:pPr lvl="2"/>
            <a:r>
              <a:rPr lang="fr-FR" dirty="0"/>
              <a:t>Répertoire des </a:t>
            </a:r>
            <a:r>
              <a:rPr lang="fr-FR" dirty="0" smtClean="0"/>
              <a:t>entreprises</a:t>
            </a:r>
          </a:p>
          <a:p>
            <a:pPr lvl="2"/>
            <a:r>
              <a:rPr lang="fr-FR" dirty="0"/>
              <a:t>Répertoire des </a:t>
            </a:r>
            <a:r>
              <a:rPr lang="fr-FR" dirty="0" smtClean="0"/>
              <a:t>associations</a:t>
            </a:r>
          </a:p>
          <a:p>
            <a:pPr lvl="2"/>
            <a:r>
              <a:rPr lang="fr-FR" dirty="0" smtClean="0"/>
              <a:t>Guide des solidarités</a:t>
            </a:r>
            <a:endParaRPr lang="fr-FR" dirty="0" smtClean="0"/>
          </a:p>
          <a:p>
            <a:pPr lvl="2"/>
            <a:r>
              <a:rPr lang="fr-FR" dirty="0"/>
              <a:t>Répertoire des </a:t>
            </a:r>
            <a:r>
              <a:rPr lang="fr-FR" dirty="0" smtClean="0"/>
              <a:t>zones </a:t>
            </a:r>
            <a:r>
              <a:rPr lang="fr-FR" dirty="0" smtClean="0"/>
              <a:t>d’activité</a:t>
            </a:r>
          </a:p>
          <a:p>
            <a:pPr lvl="1"/>
            <a:r>
              <a:rPr lang="fr-FR" dirty="0"/>
              <a:t>Observatoires thématiques </a:t>
            </a:r>
          </a:p>
          <a:p>
            <a:pPr lvl="2"/>
            <a:r>
              <a:rPr lang="fr-FR" dirty="0"/>
              <a:t>Observatoire de la conjoncture</a:t>
            </a:r>
          </a:p>
          <a:p>
            <a:pPr lvl="2"/>
            <a:r>
              <a:rPr lang="fr-FR" dirty="0"/>
              <a:t>Observatoire du </a:t>
            </a:r>
            <a:r>
              <a:rPr lang="fr-FR" dirty="0" smtClean="0"/>
              <a:t>tourisme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179733" y="2302933"/>
            <a:ext cx="4641691" cy="3742222"/>
            <a:chOff x="2091427" y="-753250"/>
            <a:chExt cx="2606191" cy="188312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70" b="22721"/>
            <a:stretch/>
          </p:blipFill>
          <p:spPr bwMode="auto">
            <a:xfrm>
              <a:off x="2091427" y="-753250"/>
              <a:ext cx="1800000" cy="930912"/>
            </a:xfrm>
            <a:prstGeom prst="rect">
              <a:avLst/>
            </a:prstGeom>
            <a:ln w="19050">
              <a:solidFill>
                <a:srgbClr val="439ADA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06" b="20733"/>
            <a:stretch/>
          </p:blipFill>
          <p:spPr bwMode="auto">
            <a:xfrm>
              <a:off x="2897618" y="14307"/>
              <a:ext cx="1800000" cy="1115571"/>
            </a:xfrm>
            <a:prstGeom prst="rect">
              <a:avLst/>
            </a:prstGeom>
            <a:ln w="19050">
              <a:solidFill>
                <a:srgbClr val="439ADA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51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Mieux connaître les ressources </a:t>
            </a:r>
            <a:br>
              <a:rPr lang="fr-FR" b="1" dirty="0"/>
            </a:br>
            <a:r>
              <a:rPr lang="fr-FR" b="1" dirty="0"/>
              <a:t>à votre disposition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Atlas</a:t>
            </a:r>
          </a:p>
          <a:p>
            <a:pPr lvl="1"/>
            <a:r>
              <a:rPr lang="fr-FR" dirty="0"/>
              <a:t>Atlas des découpages du Loir-et-Cher</a:t>
            </a:r>
          </a:p>
          <a:p>
            <a:pPr lvl="1"/>
            <a:r>
              <a:rPr lang="fr-FR" dirty="0"/>
              <a:t>Atlas des zones d'activités</a:t>
            </a:r>
          </a:p>
          <a:p>
            <a:pPr lvl="1"/>
            <a:r>
              <a:rPr lang="fr-FR" dirty="0"/>
              <a:t>Atlas </a:t>
            </a:r>
            <a:r>
              <a:rPr lang="fr-FR" dirty="0" smtClean="0"/>
              <a:t>socio-économique</a:t>
            </a:r>
            <a:endParaRPr lang="fr-FR" dirty="0"/>
          </a:p>
          <a:p>
            <a:pPr lvl="1"/>
            <a:r>
              <a:rPr lang="fr-FR" dirty="0"/>
              <a:t>Atlas des paysages</a:t>
            </a:r>
          </a:p>
          <a:p>
            <a:pPr lvl="1"/>
            <a:r>
              <a:rPr lang="fr-FR" dirty="0"/>
              <a:t>Atlas des zones </a:t>
            </a:r>
            <a:r>
              <a:rPr lang="fr-FR" dirty="0" smtClean="0"/>
              <a:t>naturelles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WebSIG</a:t>
            </a:r>
            <a:endParaRPr lang="fr-FR" dirty="0"/>
          </a:p>
        </p:txBody>
      </p:sp>
      <p:pic>
        <p:nvPicPr>
          <p:cNvPr id="4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5327" r="1226" b="4869"/>
          <a:stretch/>
        </p:blipFill>
        <p:spPr bwMode="auto">
          <a:xfrm>
            <a:off x="5720620" y="3086100"/>
            <a:ext cx="6213878" cy="300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2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Apprenez à explorer PILOTE41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66005"/>
          </a:xfrm>
        </p:spPr>
        <p:txBody>
          <a:bodyPr anchor="ctr" anchorCtr="0">
            <a:normAutofit/>
          </a:bodyPr>
          <a:lstStyle/>
          <a:p>
            <a:r>
              <a:rPr lang="fr-FR" sz="4800" b="1" dirty="0" smtClean="0"/>
              <a:t>Mieux </a:t>
            </a:r>
            <a:r>
              <a:rPr lang="fr-FR" sz="4800" b="1" dirty="0"/>
              <a:t>connaître les ressources à votre disposition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61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374</Words>
  <Application>Microsoft Office PowerPoint</Application>
  <PresentationFormat>Personnalisé</PresentationFormat>
  <Paragraphs>112</Paragraphs>
  <Slides>6</Slides>
  <Notes>6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Apprenez à explorer PILOTE41</vt:lpstr>
      <vt:lpstr>L’Observatoire de l’Economie et des Territoires</vt:lpstr>
      <vt:lpstr>Présentation de l’Observatoire de l’Economie et des Territoires</vt:lpstr>
      <vt:lpstr>Mieux connaître les ressources  à votre disposition</vt:lpstr>
      <vt:lpstr>Mieux connaître les ressources  à votre disposition</vt:lpstr>
      <vt:lpstr>Apprenez à explorer PILOTE41</vt:lpstr>
    </vt:vector>
  </TitlesOfParts>
  <Company>Observatoire de l'Economie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Observatoire de l'Economie</dc:creator>
  <cp:lastModifiedBy>Ludivnine &amp; Fab</cp:lastModifiedBy>
  <cp:revision>85</cp:revision>
  <cp:lastPrinted>2018-06-04T14:48:05Z</cp:lastPrinted>
  <dcterms:created xsi:type="dcterms:W3CDTF">2018-05-31T13:45:49Z</dcterms:created>
  <dcterms:modified xsi:type="dcterms:W3CDTF">2019-09-30T21:18:34Z</dcterms:modified>
</cp:coreProperties>
</file>