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1"/>
  </p:notesMasterIdLst>
  <p:sldIdLst>
    <p:sldId id="265" r:id="rId2"/>
    <p:sldId id="318" r:id="rId3"/>
    <p:sldId id="319" r:id="rId4"/>
    <p:sldId id="320" r:id="rId5"/>
    <p:sldId id="321" r:id="rId6"/>
    <p:sldId id="322" r:id="rId7"/>
    <p:sldId id="324" r:id="rId8"/>
    <p:sldId id="325" r:id="rId9"/>
    <p:sldId id="326" r:id="rId10"/>
    <p:sldId id="327" r:id="rId11"/>
    <p:sldId id="329" r:id="rId12"/>
    <p:sldId id="328" r:id="rId13"/>
    <p:sldId id="330" r:id="rId14"/>
    <p:sldId id="331" r:id="rId15"/>
    <p:sldId id="323" r:id="rId16"/>
    <p:sldId id="333" r:id="rId17"/>
    <p:sldId id="334" r:id="rId18"/>
    <p:sldId id="332" r:id="rId19"/>
    <p:sldId id="315" r:id="rId2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9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587" autoAdjust="0"/>
  </p:normalViewPr>
  <p:slideViewPr>
    <p:cSldViewPr>
      <p:cViewPr varScale="1">
        <p:scale>
          <a:sx n="104" d="100"/>
          <a:sy n="104" d="100"/>
        </p:scale>
        <p:origin x="1014" y="11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1145B1-5AFF-4975-8665-32156339091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CB621F16-1595-43AC-B932-85E0DC80752F}">
      <dgm:prSet phldrT="[Texte]" custT="1"/>
      <dgm:spPr/>
      <dgm:t>
        <a:bodyPr/>
        <a:lstStyle/>
        <a:p>
          <a:r>
            <a:rPr lang="fr-FR" sz="1100" dirty="0" smtClean="0"/>
            <a:t>L'ordonnance n°2015-899 du 23 juillet 2015 relative aux marchés publics</a:t>
          </a:r>
          <a:endParaRPr lang="fr-FR" sz="1100" dirty="0"/>
        </a:p>
      </dgm:t>
    </dgm:pt>
    <dgm:pt modelId="{AB4AAC69-BEF1-4E64-9BA0-9989AA6E3E5F}" type="parTrans" cxnId="{E5815F91-8E63-464F-80FC-4FF3E2C9DE2C}">
      <dgm:prSet/>
      <dgm:spPr/>
      <dgm:t>
        <a:bodyPr/>
        <a:lstStyle/>
        <a:p>
          <a:endParaRPr lang="fr-FR" sz="1100"/>
        </a:p>
      </dgm:t>
    </dgm:pt>
    <dgm:pt modelId="{76660E4C-EC24-4B13-9C2C-2BC1C4CD068F}" type="sibTrans" cxnId="{E5815F91-8E63-464F-80FC-4FF3E2C9DE2C}">
      <dgm:prSet/>
      <dgm:spPr/>
      <dgm:t>
        <a:bodyPr/>
        <a:lstStyle/>
        <a:p>
          <a:endParaRPr lang="fr-FR" sz="1100"/>
        </a:p>
      </dgm:t>
    </dgm:pt>
    <dgm:pt modelId="{861BB071-B26D-4147-95CB-062E1C1BCCBA}">
      <dgm:prSet phldrT="[Texte]" custT="1"/>
      <dgm:spPr/>
      <dgm:t>
        <a:bodyPr/>
        <a:lstStyle/>
        <a:p>
          <a:r>
            <a:rPr lang="fr-FR" sz="1100" dirty="0" smtClean="0"/>
            <a:t>Le décret n°2016-360 du 25 mars 2016 relatif aux marchés publics</a:t>
          </a:r>
          <a:endParaRPr lang="fr-FR" sz="1100" dirty="0"/>
        </a:p>
      </dgm:t>
    </dgm:pt>
    <dgm:pt modelId="{608063F4-A7DE-4CCD-B4DD-454D82D53C62}" type="parTrans" cxnId="{9CB160A9-C804-4D38-9D33-2AA6CD587C45}">
      <dgm:prSet/>
      <dgm:spPr/>
      <dgm:t>
        <a:bodyPr/>
        <a:lstStyle/>
        <a:p>
          <a:endParaRPr lang="fr-FR" sz="1100"/>
        </a:p>
      </dgm:t>
    </dgm:pt>
    <dgm:pt modelId="{E9EF2E3B-8315-4F07-AF35-BC47431E1B6F}" type="sibTrans" cxnId="{9CB160A9-C804-4D38-9D33-2AA6CD587C45}">
      <dgm:prSet/>
      <dgm:spPr/>
      <dgm:t>
        <a:bodyPr/>
        <a:lstStyle/>
        <a:p>
          <a:endParaRPr lang="fr-FR" sz="1100"/>
        </a:p>
      </dgm:t>
    </dgm:pt>
    <dgm:pt modelId="{EEFAFE1D-92E9-4DCD-B021-08802A8B6938}">
      <dgm:prSet phldrT="[Texte]" custT="1"/>
      <dgm:spPr/>
      <dgm:t>
        <a:bodyPr/>
        <a:lstStyle/>
        <a:p>
          <a:r>
            <a:rPr lang="fr-FR" sz="1100" dirty="0" smtClean="0"/>
            <a:t>L'ordonnance n°2016-65 du 29 janvier 2016 relative aux contrats de concession</a:t>
          </a:r>
          <a:endParaRPr lang="fr-FR" sz="1100" dirty="0"/>
        </a:p>
      </dgm:t>
    </dgm:pt>
    <dgm:pt modelId="{A9DB173D-8D7E-46D6-8671-333370E18BAE}" type="parTrans" cxnId="{6B4C3760-CCD0-4C6A-A001-03208BF5EF59}">
      <dgm:prSet/>
      <dgm:spPr/>
      <dgm:t>
        <a:bodyPr/>
        <a:lstStyle/>
        <a:p>
          <a:endParaRPr lang="fr-FR" sz="1100"/>
        </a:p>
      </dgm:t>
    </dgm:pt>
    <dgm:pt modelId="{E4418642-4E6D-434C-BB22-987F60CBD282}" type="sibTrans" cxnId="{6B4C3760-CCD0-4C6A-A001-03208BF5EF59}">
      <dgm:prSet/>
      <dgm:spPr/>
      <dgm:t>
        <a:bodyPr/>
        <a:lstStyle/>
        <a:p>
          <a:endParaRPr lang="fr-FR" sz="1100"/>
        </a:p>
      </dgm:t>
    </dgm:pt>
    <dgm:pt modelId="{A3444DC0-5207-4C04-8AFE-418C88AB5C99}">
      <dgm:prSet phldrT="[Texte]" custT="1"/>
      <dgm:spPr/>
      <dgm:t>
        <a:bodyPr/>
        <a:lstStyle/>
        <a:p>
          <a:r>
            <a:rPr lang="fr-FR" sz="1100" dirty="0" smtClean="0"/>
            <a:t>La loi n°85-704 du 12 juillet 1985 relative à la maîtrise d'ouvrage publique et à ses rapports avec la maîtrise d’</a:t>
          </a:r>
          <a:r>
            <a:rPr lang="fr-FR" sz="1100" dirty="0" err="1" smtClean="0"/>
            <a:t>oeuvre</a:t>
          </a:r>
          <a:r>
            <a:rPr lang="fr-FR" sz="1100" dirty="0" smtClean="0"/>
            <a:t> privée (MOP)</a:t>
          </a:r>
          <a:endParaRPr lang="fr-FR" sz="1100" dirty="0"/>
        </a:p>
      </dgm:t>
    </dgm:pt>
    <dgm:pt modelId="{CFA06013-0004-41D4-B56E-D94A68B4666D}" type="parTrans" cxnId="{0B941760-84EB-4E0E-89D8-088C03092DAD}">
      <dgm:prSet/>
      <dgm:spPr/>
      <dgm:t>
        <a:bodyPr/>
        <a:lstStyle/>
        <a:p>
          <a:endParaRPr lang="fr-FR" sz="1100"/>
        </a:p>
      </dgm:t>
    </dgm:pt>
    <dgm:pt modelId="{7F3F9ACF-BA88-46BF-A9C7-489BCE84D458}" type="sibTrans" cxnId="{0B941760-84EB-4E0E-89D8-088C03092DAD}">
      <dgm:prSet/>
      <dgm:spPr/>
      <dgm:t>
        <a:bodyPr/>
        <a:lstStyle/>
        <a:p>
          <a:endParaRPr lang="fr-FR" sz="1100"/>
        </a:p>
      </dgm:t>
    </dgm:pt>
    <dgm:pt modelId="{85488CFA-6BA3-446B-9E11-DC966D880A9C}">
      <dgm:prSet phldrT="[Texte]" custT="1"/>
      <dgm:spPr/>
      <dgm:t>
        <a:bodyPr/>
        <a:lstStyle/>
        <a:p>
          <a:r>
            <a:rPr lang="fr-FR" sz="1100" dirty="0" smtClean="0"/>
            <a:t>La loi n°75-1334 du 31décembre 1975 relative à la sous-traitance</a:t>
          </a:r>
          <a:endParaRPr lang="fr-FR" sz="1100" dirty="0"/>
        </a:p>
      </dgm:t>
    </dgm:pt>
    <dgm:pt modelId="{D841EF08-2264-4C29-B78B-D3BAB6257579}" type="parTrans" cxnId="{CFED6D97-910D-4A96-B9F3-E2B182F0C97E}">
      <dgm:prSet/>
      <dgm:spPr/>
      <dgm:t>
        <a:bodyPr/>
        <a:lstStyle/>
        <a:p>
          <a:endParaRPr lang="fr-FR" sz="1100"/>
        </a:p>
      </dgm:t>
    </dgm:pt>
    <dgm:pt modelId="{7CC0F3B7-C03D-48AC-A20E-45746B885D70}" type="sibTrans" cxnId="{CFED6D97-910D-4A96-B9F3-E2B182F0C97E}">
      <dgm:prSet/>
      <dgm:spPr/>
      <dgm:t>
        <a:bodyPr/>
        <a:lstStyle/>
        <a:p>
          <a:endParaRPr lang="fr-FR" sz="1100"/>
        </a:p>
      </dgm:t>
    </dgm:pt>
    <dgm:pt modelId="{50E3921C-D243-485A-BF88-1DCFC536A1EB}" type="pres">
      <dgm:prSet presAssocID="{FB1145B1-5AFF-4975-8665-32156339091C}" presName="linear" presStyleCnt="0">
        <dgm:presLayoutVars>
          <dgm:dir/>
          <dgm:animLvl val="lvl"/>
          <dgm:resizeHandles val="exact"/>
        </dgm:presLayoutVars>
      </dgm:prSet>
      <dgm:spPr/>
      <dgm:t>
        <a:bodyPr/>
        <a:lstStyle/>
        <a:p>
          <a:endParaRPr lang="fr-FR"/>
        </a:p>
      </dgm:t>
    </dgm:pt>
    <dgm:pt modelId="{1110A0FA-316B-4D44-8E4C-950DEBBA1F4F}" type="pres">
      <dgm:prSet presAssocID="{CB621F16-1595-43AC-B932-85E0DC80752F}" presName="parentLin" presStyleCnt="0"/>
      <dgm:spPr/>
    </dgm:pt>
    <dgm:pt modelId="{47AC7DB4-5411-4BE8-BEC1-C2CE9A9FFDD3}" type="pres">
      <dgm:prSet presAssocID="{CB621F16-1595-43AC-B932-85E0DC80752F}" presName="parentLeftMargin" presStyleLbl="node1" presStyleIdx="0" presStyleCnt="5"/>
      <dgm:spPr/>
      <dgm:t>
        <a:bodyPr/>
        <a:lstStyle/>
        <a:p>
          <a:endParaRPr lang="fr-FR"/>
        </a:p>
      </dgm:t>
    </dgm:pt>
    <dgm:pt modelId="{DB8E5070-980F-43C2-A01D-BCE492BB16D0}" type="pres">
      <dgm:prSet presAssocID="{CB621F16-1595-43AC-B932-85E0DC80752F}" presName="parentText" presStyleLbl="node1" presStyleIdx="0" presStyleCnt="5" custScaleX="133750" custLinFactNeighborX="2262" custLinFactNeighborY="-7163">
        <dgm:presLayoutVars>
          <dgm:chMax val="0"/>
          <dgm:bulletEnabled val="1"/>
        </dgm:presLayoutVars>
      </dgm:prSet>
      <dgm:spPr/>
      <dgm:t>
        <a:bodyPr/>
        <a:lstStyle/>
        <a:p>
          <a:endParaRPr lang="fr-FR"/>
        </a:p>
      </dgm:t>
    </dgm:pt>
    <dgm:pt modelId="{A5237C2C-F3D3-42D9-93FC-5AF062428336}" type="pres">
      <dgm:prSet presAssocID="{CB621F16-1595-43AC-B932-85E0DC80752F}" presName="negativeSpace" presStyleCnt="0"/>
      <dgm:spPr/>
    </dgm:pt>
    <dgm:pt modelId="{71586048-A6E7-480D-8A22-C6613FB07611}" type="pres">
      <dgm:prSet presAssocID="{CB621F16-1595-43AC-B932-85E0DC80752F}" presName="childText" presStyleLbl="conFgAcc1" presStyleIdx="0" presStyleCnt="5">
        <dgm:presLayoutVars>
          <dgm:bulletEnabled val="1"/>
        </dgm:presLayoutVars>
      </dgm:prSet>
      <dgm:spPr/>
    </dgm:pt>
    <dgm:pt modelId="{C45004BB-6785-4250-B7C7-4A812E88ECE1}" type="pres">
      <dgm:prSet presAssocID="{76660E4C-EC24-4B13-9C2C-2BC1C4CD068F}" presName="spaceBetweenRectangles" presStyleCnt="0"/>
      <dgm:spPr/>
    </dgm:pt>
    <dgm:pt modelId="{2B2CA913-4F5F-49B4-8D2B-0F779ECF0E9F}" type="pres">
      <dgm:prSet presAssocID="{861BB071-B26D-4147-95CB-062E1C1BCCBA}" presName="parentLin" presStyleCnt="0"/>
      <dgm:spPr/>
    </dgm:pt>
    <dgm:pt modelId="{F44FFF45-D66E-4B8C-AB35-362785D32949}" type="pres">
      <dgm:prSet presAssocID="{861BB071-B26D-4147-95CB-062E1C1BCCBA}" presName="parentLeftMargin" presStyleLbl="node1" presStyleIdx="0" presStyleCnt="5"/>
      <dgm:spPr/>
      <dgm:t>
        <a:bodyPr/>
        <a:lstStyle/>
        <a:p>
          <a:endParaRPr lang="fr-FR"/>
        </a:p>
      </dgm:t>
    </dgm:pt>
    <dgm:pt modelId="{B2C30C5D-69A0-4698-835B-26164703EAEC}" type="pres">
      <dgm:prSet presAssocID="{861BB071-B26D-4147-95CB-062E1C1BCCBA}" presName="parentText" presStyleLbl="node1" presStyleIdx="1" presStyleCnt="5" custScaleX="120380" custLinFactNeighborX="16048" custLinFactNeighborY="-35285">
        <dgm:presLayoutVars>
          <dgm:chMax val="0"/>
          <dgm:bulletEnabled val="1"/>
        </dgm:presLayoutVars>
      </dgm:prSet>
      <dgm:spPr/>
      <dgm:t>
        <a:bodyPr/>
        <a:lstStyle/>
        <a:p>
          <a:endParaRPr lang="fr-FR"/>
        </a:p>
      </dgm:t>
    </dgm:pt>
    <dgm:pt modelId="{62DEF9BD-CA48-4BB1-9FD8-BAE27B83C20C}" type="pres">
      <dgm:prSet presAssocID="{861BB071-B26D-4147-95CB-062E1C1BCCBA}" presName="negativeSpace" presStyleCnt="0"/>
      <dgm:spPr/>
    </dgm:pt>
    <dgm:pt modelId="{32FF2AEB-EFD4-4F4C-86F5-371C51F75DA8}" type="pres">
      <dgm:prSet presAssocID="{861BB071-B26D-4147-95CB-062E1C1BCCBA}" presName="childText" presStyleLbl="conFgAcc1" presStyleIdx="1" presStyleCnt="5">
        <dgm:presLayoutVars>
          <dgm:bulletEnabled val="1"/>
        </dgm:presLayoutVars>
      </dgm:prSet>
      <dgm:spPr/>
    </dgm:pt>
    <dgm:pt modelId="{025D3730-E93E-4340-878C-CC70B3725566}" type="pres">
      <dgm:prSet presAssocID="{E9EF2E3B-8315-4F07-AF35-BC47431E1B6F}" presName="spaceBetweenRectangles" presStyleCnt="0"/>
      <dgm:spPr/>
    </dgm:pt>
    <dgm:pt modelId="{277C6C59-0C00-48D2-986F-B68AE59EB2E6}" type="pres">
      <dgm:prSet presAssocID="{EEFAFE1D-92E9-4DCD-B021-08802A8B6938}" presName="parentLin" presStyleCnt="0"/>
      <dgm:spPr/>
    </dgm:pt>
    <dgm:pt modelId="{9FEEE662-B0EB-4A8B-8A09-3B672111983F}" type="pres">
      <dgm:prSet presAssocID="{EEFAFE1D-92E9-4DCD-B021-08802A8B6938}" presName="parentLeftMargin" presStyleLbl="node1" presStyleIdx="1" presStyleCnt="5"/>
      <dgm:spPr/>
      <dgm:t>
        <a:bodyPr/>
        <a:lstStyle/>
        <a:p>
          <a:endParaRPr lang="fr-FR"/>
        </a:p>
      </dgm:t>
    </dgm:pt>
    <dgm:pt modelId="{DD7209FD-0115-4FF9-BEF6-16FF7466C6B7}" type="pres">
      <dgm:prSet presAssocID="{EEFAFE1D-92E9-4DCD-B021-08802A8B6938}" presName="parentText" presStyleLbl="node1" presStyleIdx="2" presStyleCnt="5" custScaleX="119372" custLinFactNeighborX="23105" custLinFactNeighborY="-61905">
        <dgm:presLayoutVars>
          <dgm:chMax val="0"/>
          <dgm:bulletEnabled val="1"/>
        </dgm:presLayoutVars>
      </dgm:prSet>
      <dgm:spPr/>
      <dgm:t>
        <a:bodyPr/>
        <a:lstStyle/>
        <a:p>
          <a:endParaRPr lang="fr-FR"/>
        </a:p>
      </dgm:t>
    </dgm:pt>
    <dgm:pt modelId="{69B96FC8-3909-4212-8B46-D218AED395CC}" type="pres">
      <dgm:prSet presAssocID="{EEFAFE1D-92E9-4DCD-B021-08802A8B6938}" presName="negativeSpace" presStyleCnt="0"/>
      <dgm:spPr/>
    </dgm:pt>
    <dgm:pt modelId="{09995680-AC01-4771-80CC-5F99AB5F8C84}" type="pres">
      <dgm:prSet presAssocID="{EEFAFE1D-92E9-4DCD-B021-08802A8B6938}" presName="childText" presStyleLbl="conFgAcc1" presStyleIdx="2" presStyleCnt="5">
        <dgm:presLayoutVars>
          <dgm:bulletEnabled val="1"/>
        </dgm:presLayoutVars>
      </dgm:prSet>
      <dgm:spPr/>
    </dgm:pt>
    <dgm:pt modelId="{3F225C5B-5869-4ABA-BFE2-5328642B4DE1}" type="pres">
      <dgm:prSet presAssocID="{E4418642-4E6D-434C-BB22-987F60CBD282}" presName="spaceBetweenRectangles" presStyleCnt="0"/>
      <dgm:spPr/>
    </dgm:pt>
    <dgm:pt modelId="{A7D686DB-7BC6-4F8D-AA3A-89BAC4355521}" type="pres">
      <dgm:prSet presAssocID="{A3444DC0-5207-4C04-8AFE-418C88AB5C99}" presName="parentLin" presStyleCnt="0"/>
      <dgm:spPr/>
    </dgm:pt>
    <dgm:pt modelId="{9E9CF675-CB87-4D2A-94DC-6842B7A7776F}" type="pres">
      <dgm:prSet presAssocID="{A3444DC0-5207-4C04-8AFE-418C88AB5C99}" presName="parentLeftMargin" presStyleLbl="node1" presStyleIdx="2" presStyleCnt="5"/>
      <dgm:spPr/>
      <dgm:t>
        <a:bodyPr/>
        <a:lstStyle/>
        <a:p>
          <a:endParaRPr lang="fr-FR"/>
        </a:p>
      </dgm:t>
    </dgm:pt>
    <dgm:pt modelId="{96BD334D-8BAE-4946-ADD8-6C80E662DBC2}" type="pres">
      <dgm:prSet presAssocID="{A3444DC0-5207-4C04-8AFE-418C88AB5C99}" presName="parentText" presStyleLbl="node1" presStyleIdx="3" presStyleCnt="5" custLinFactNeighborX="30683" custLinFactNeighborY="-93598">
        <dgm:presLayoutVars>
          <dgm:chMax val="0"/>
          <dgm:bulletEnabled val="1"/>
        </dgm:presLayoutVars>
      </dgm:prSet>
      <dgm:spPr/>
      <dgm:t>
        <a:bodyPr/>
        <a:lstStyle/>
        <a:p>
          <a:endParaRPr lang="fr-FR"/>
        </a:p>
      </dgm:t>
    </dgm:pt>
    <dgm:pt modelId="{5BC8217A-5E45-4C08-B5F7-0F8FFC06BB41}" type="pres">
      <dgm:prSet presAssocID="{A3444DC0-5207-4C04-8AFE-418C88AB5C99}" presName="negativeSpace" presStyleCnt="0"/>
      <dgm:spPr/>
    </dgm:pt>
    <dgm:pt modelId="{96C6F4A4-F921-4D78-91EA-0089C853BE3B}" type="pres">
      <dgm:prSet presAssocID="{A3444DC0-5207-4C04-8AFE-418C88AB5C99}" presName="childText" presStyleLbl="conFgAcc1" presStyleIdx="3" presStyleCnt="5">
        <dgm:presLayoutVars>
          <dgm:bulletEnabled val="1"/>
        </dgm:presLayoutVars>
      </dgm:prSet>
      <dgm:spPr/>
    </dgm:pt>
    <dgm:pt modelId="{EA4900F2-9320-434A-9D59-899BCDD339E2}" type="pres">
      <dgm:prSet presAssocID="{7F3F9ACF-BA88-46BF-A9C7-489BCE84D458}" presName="spaceBetweenRectangles" presStyleCnt="0"/>
      <dgm:spPr/>
    </dgm:pt>
    <dgm:pt modelId="{F8328493-DF6E-46AE-B60F-F9BC774AB6B9}" type="pres">
      <dgm:prSet presAssocID="{85488CFA-6BA3-446B-9E11-DC966D880A9C}" presName="parentLin" presStyleCnt="0"/>
      <dgm:spPr/>
    </dgm:pt>
    <dgm:pt modelId="{7DE4AC29-6EF6-4FB7-81A8-56280FE94DB6}" type="pres">
      <dgm:prSet presAssocID="{85488CFA-6BA3-446B-9E11-DC966D880A9C}" presName="parentLeftMargin" presStyleLbl="node1" presStyleIdx="3" presStyleCnt="5"/>
      <dgm:spPr/>
      <dgm:t>
        <a:bodyPr/>
        <a:lstStyle/>
        <a:p>
          <a:endParaRPr lang="fr-FR"/>
        </a:p>
      </dgm:t>
    </dgm:pt>
    <dgm:pt modelId="{55163A19-B23B-4532-82C7-5DE001B24DE3}" type="pres">
      <dgm:prSet presAssocID="{85488CFA-6BA3-446B-9E11-DC966D880A9C}" presName="parentText" presStyleLbl="node1" presStyleIdx="4" presStyleCnt="5" custScaleX="119372" custLinFactNeighborX="30683" custLinFactNeighborY="-94390">
        <dgm:presLayoutVars>
          <dgm:chMax val="0"/>
          <dgm:bulletEnabled val="1"/>
        </dgm:presLayoutVars>
      </dgm:prSet>
      <dgm:spPr/>
      <dgm:t>
        <a:bodyPr/>
        <a:lstStyle/>
        <a:p>
          <a:endParaRPr lang="fr-FR"/>
        </a:p>
      </dgm:t>
    </dgm:pt>
    <dgm:pt modelId="{DA13263D-3DE3-47D1-B2EC-D65A0A582B49}" type="pres">
      <dgm:prSet presAssocID="{85488CFA-6BA3-446B-9E11-DC966D880A9C}" presName="negativeSpace" presStyleCnt="0"/>
      <dgm:spPr/>
    </dgm:pt>
    <dgm:pt modelId="{DDB70537-AC6C-45C4-96E7-79E8E817829C}" type="pres">
      <dgm:prSet presAssocID="{85488CFA-6BA3-446B-9E11-DC966D880A9C}" presName="childText" presStyleLbl="conFgAcc1" presStyleIdx="4" presStyleCnt="5">
        <dgm:presLayoutVars>
          <dgm:bulletEnabled val="1"/>
        </dgm:presLayoutVars>
      </dgm:prSet>
      <dgm:spPr/>
    </dgm:pt>
  </dgm:ptLst>
  <dgm:cxnLst>
    <dgm:cxn modelId="{E5815F91-8E63-464F-80FC-4FF3E2C9DE2C}" srcId="{FB1145B1-5AFF-4975-8665-32156339091C}" destId="{CB621F16-1595-43AC-B932-85E0DC80752F}" srcOrd="0" destOrd="0" parTransId="{AB4AAC69-BEF1-4E64-9BA0-9989AA6E3E5F}" sibTransId="{76660E4C-EC24-4B13-9C2C-2BC1C4CD068F}"/>
    <dgm:cxn modelId="{CFED6D97-910D-4A96-B9F3-E2B182F0C97E}" srcId="{FB1145B1-5AFF-4975-8665-32156339091C}" destId="{85488CFA-6BA3-446B-9E11-DC966D880A9C}" srcOrd="4" destOrd="0" parTransId="{D841EF08-2264-4C29-B78B-D3BAB6257579}" sibTransId="{7CC0F3B7-C03D-48AC-A20E-45746B885D70}"/>
    <dgm:cxn modelId="{6B4C3760-CCD0-4C6A-A001-03208BF5EF59}" srcId="{FB1145B1-5AFF-4975-8665-32156339091C}" destId="{EEFAFE1D-92E9-4DCD-B021-08802A8B6938}" srcOrd="2" destOrd="0" parTransId="{A9DB173D-8D7E-46D6-8671-333370E18BAE}" sibTransId="{E4418642-4E6D-434C-BB22-987F60CBD282}"/>
    <dgm:cxn modelId="{36BD94B6-BC1E-4FA6-9E79-EE7FB09B9744}" type="presOf" srcId="{861BB071-B26D-4147-95CB-062E1C1BCCBA}" destId="{F44FFF45-D66E-4B8C-AB35-362785D32949}" srcOrd="0" destOrd="0" presId="urn:microsoft.com/office/officeart/2005/8/layout/list1"/>
    <dgm:cxn modelId="{9CB160A9-C804-4D38-9D33-2AA6CD587C45}" srcId="{FB1145B1-5AFF-4975-8665-32156339091C}" destId="{861BB071-B26D-4147-95CB-062E1C1BCCBA}" srcOrd="1" destOrd="0" parTransId="{608063F4-A7DE-4CCD-B4DD-454D82D53C62}" sibTransId="{E9EF2E3B-8315-4F07-AF35-BC47431E1B6F}"/>
    <dgm:cxn modelId="{371225A7-A9FD-4099-920F-AD04B5DEFB5F}" type="presOf" srcId="{A3444DC0-5207-4C04-8AFE-418C88AB5C99}" destId="{9E9CF675-CB87-4D2A-94DC-6842B7A7776F}" srcOrd="0" destOrd="0" presId="urn:microsoft.com/office/officeart/2005/8/layout/list1"/>
    <dgm:cxn modelId="{ECCF7B20-5C1D-4A78-9B4C-6266756805FF}" type="presOf" srcId="{EEFAFE1D-92E9-4DCD-B021-08802A8B6938}" destId="{DD7209FD-0115-4FF9-BEF6-16FF7466C6B7}" srcOrd="1" destOrd="0" presId="urn:microsoft.com/office/officeart/2005/8/layout/list1"/>
    <dgm:cxn modelId="{DA9A723D-47B9-456E-8A09-3B3B958EAC9B}" type="presOf" srcId="{861BB071-B26D-4147-95CB-062E1C1BCCBA}" destId="{B2C30C5D-69A0-4698-835B-26164703EAEC}" srcOrd="1" destOrd="0" presId="urn:microsoft.com/office/officeart/2005/8/layout/list1"/>
    <dgm:cxn modelId="{D9E96012-44CC-4A65-A20A-61991F48AD84}" type="presOf" srcId="{CB621F16-1595-43AC-B932-85E0DC80752F}" destId="{47AC7DB4-5411-4BE8-BEC1-C2CE9A9FFDD3}" srcOrd="0" destOrd="0" presId="urn:microsoft.com/office/officeart/2005/8/layout/list1"/>
    <dgm:cxn modelId="{0B941760-84EB-4E0E-89D8-088C03092DAD}" srcId="{FB1145B1-5AFF-4975-8665-32156339091C}" destId="{A3444DC0-5207-4C04-8AFE-418C88AB5C99}" srcOrd="3" destOrd="0" parTransId="{CFA06013-0004-41D4-B56E-D94A68B4666D}" sibTransId="{7F3F9ACF-BA88-46BF-A9C7-489BCE84D458}"/>
    <dgm:cxn modelId="{A7A526E0-989B-49A1-8CD8-28092008F54E}" type="presOf" srcId="{EEFAFE1D-92E9-4DCD-B021-08802A8B6938}" destId="{9FEEE662-B0EB-4A8B-8A09-3B672111983F}" srcOrd="0" destOrd="0" presId="urn:microsoft.com/office/officeart/2005/8/layout/list1"/>
    <dgm:cxn modelId="{05304D87-5504-45E2-A2AF-ECC61B5999A1}" type="presOf" srcId="{85488CFA-6BA3-446B-9E11-DC966D880A9C}" destId="{55163A19-B23B-4532-82C7-5DE001B24DE3}" srcOrd="1" destOrd="0" presId="urn:microsoft.com/office/officeart/2005/8/layout/list1"/>
    <dgm:cxn modelId="{4C27DB14-B6D8-4090-AEB6-5129A398ED86}" type="presOf" srcId="{FB1145B1-5AFF-4975-8665-32156339091C}" destId="{50E3921C-D243-485A-BF88-1DCFC536A1EB}" srcOrd="0" destOrd="0" presId="urn:microsoft.com/office/officeart/2005/8/layout/list1"/>
    <dgm:cxn modelId="{97ACAE30-E564-405D-AF23-25737B912F94}" type="presOf" srcId="{A3444DC0-5207-4C04-8AFE-418C88AB5C99}" destId="{96BD334D-8BAE-4946-ADD8-6C80E662DBC2}" srcOrd="1" destOrd="0" presId="urn:microsoft.com/office/officeart/2005/8/layout/list1"/>
    <dgm:cxn modelId="{1C82C81E-59DD-4E0F-8BF5-1CA084054CB8}" type="presOf" srcId="{85488CFA-6BA3-446B-9E11-DC966D880A9C}" destId="{7DE4AC29-6EF6-4FB7-81A8-56280FE94DB6}" srcOrd="0" destOrd="0" presId="urn:microsoft.com/office/officeart/2005/8/layout/list1"/>
    <dgm:cxn modelId="{519881E7-AFFB-4178-8860-F704D352A56E}" type="presOf" srcId="{CB621F16-1595-43AC-B932-85E0DC80752F}" destId="{DB8E5070-980F-43C2-A01D-BCE492BB16D0}" srcOrd="1" destOrd="0" presId="urn:microsoft.com/office/officeart/2005/8/layout/list1"/>
    <dgm:cxn modelId="{EC5E05E8-F613-4A43-ABC5-333022860D34}" type="presParOf" srcId="{50E3921C-D243-485A-BF88-1DCFC536A1EB}" destId="{1110A0FA-316B-4D44-8E4C-950DEBBA1F4F}" srcOrd="0" destOrd="0" presId="urn:microsoft.com/office/officeart/2005/8/layout/list1"/>
    <dgm:cxn modelId="{107DE283-F93E-4625-B76D-63D31008378E}" type="presParOf" srcId="{1110A0FA-316B-4D44-8E4C-950DEBBA1F4F}" destId="{47AC7DB4-5411-4BE8-BEC1-C2CE9A9FFDD3}" srcOrd="0" destOrd="0" presId="urn:microsoft.com/office/officeart/2005/8/layout/list1"/>
    <dgm:cxn modelId="{CF1DFCBD-CCB6-4F74-A90C-AFD210E31775}" type="presParOf" srcId="{1110A0FA-316B-4D44-8E4C-950DEBBA1F4F}" destId="{DB8E5070-980F-43C2-A01D-BCE492BB16D0}" srcOrd="1" destOrd="0" presId="urn:microsoft.com/office/officeart/2005/8/layout/list1"/>
    <dgm:cxn modelId="{7D33F6B5-04D9-4D0F-B1FA-A5151B686EF0}" type="presParOf" srcId="{50E3921C-D243-485A-BF88-1DCFC536A1EB}" destId="{A5237C2C-F3D3-42D9-93FC-5AF062428336}" srcOrd="1" destOrd="0" presId="urn:microsoft.com/office/officeart/2005/8/layout/list1"/>
    <dgm:cxn modelId="{02318776-FE67-4825-A7CD-A1E833B5B3AC}" type="presParOf" srcId="{50E3921C-D243-485A-BF88-1DCFC536A1EB}" destId="{71586048-A6E7-480D-8A22-C6613FB07611}" srcOrd="2" destOrd="0" presId="urn:microsoft.com/office/officeart/2005/8/layout/list1"/>
    <dgm:cxn modelId="{5F610AD5-8672-47E2-8AA3-7EDB454894B0}" type="presParOf" srcId="{50E3921C-D243-485A-BF88-1DCFC536A1EB}" destId="{C45004BB-6785-4250-B7C7-4A812E88ECE1}" srcOrd="3" destOrd="0" presId="urn:microsoft.com/office/officeart/2005/8/layout/list1"/>
    <dgm:cxn modelId="{CD7F4408-D304-4281-948A-0CA373B8922C}" type="presParOf" srcId="{50E3921C-D243-485A-BF88-1DCFC536A1EB}" destId="{2B2CA913-4F5F-49B4-8D2B-0F779ECF0E9F}" srcOrd="4" destOrd="0" presId="urn:microsoft.com/office/officeart/2005/8/layout/list1"/>
    <dgm:cxn modelId="{B6E4B67F-B1AC-4BCA-88DB-E3DB59EFD5A6}" type="presParOf" srcId="{2B2CA913-4F5F-49B4-8D2B-0F779ECF0E9F}" destId="{F44FFF45-D66E-4B8C-AB35-362785D32949}" srcOrd="0" destOrd="0" presId="urn:microsoft.com/office/officeart/2005/8/layout/list1"/>
    <dgm:cxn modelId="{F7BDE02F-15A2-47FF-866E-C19FF1AFC61D}" type="presParOf" srcId="{2B2CA913-4F5F-49B4-8D2B-0F779ECF0E9F}" destId="{B2C30C5D-69A0-4698-835B-26164703EAEC}" srcOrd="1" destOrd="0" presId="urn:microsoft.com/office/officeart/2005/8/layout/list1"/>
    <dgm:cxn modelId="{E9116242-CBFD-4793-9AAE-1C80AC071B91}" type="presParOf" srcId="{50E3921C-D243-485A-BF88-1DCFC536A1EB}" destId="{62DEF9BD-CA48-4BB1-9FD8-BAE27B83C20C}" srcOrd="5" destOrd="0" presId="urn:microsoft.com/office/officeart/2005/8/layout/list1"/>
    <dgm:cxn modelId="{1BFBC64A-5416-48C6-9BE7-C35EDE6B8339}" type="presParOf" srcId="{50E3921C-D243-485A-BF88-1DCFC536A1EB}" destId="{32FF2AEB-EFD4-4F4C-86F5-371C51F75DA8}" srcOrd="6" destOrd="0" presId="urn:microsoft.com/office/officeart/2005/8/layout/list1"/>
    <dgm:cxn modelId="{794A4E83-C3B8-4C5A-A33B-895F26133FF6}" type="presParOf" srcId="{50E3921C-D243-485A-BF88-1DCFC536A1EB}" destId="{025D3730-E93E-4340-878C-CC70B3725566}" srcOrd="7" destOrd="0" presId="urn:microsoft.com/office/officeart/2005/8/layout/list1"/>
    <dgm:cxn modelId="{8001B597-DF1E-4822-99F3-4F9CABCA4A89}" type="presParOf" srcId="{50E3921C-D243-485A-BF88-1DCFC536A1EB}" destId="{277C6C59-0C00-48D2-986F-B68AE59EB2E6}" srcOrd="8" destOrd="0" presId="urn:microsoft.com/office/officeart/2005/8/layout/list1"/>
    <dgm:cxn modelId="{B32BDFDF-8975-4519-BFF5-F6F0701BAFFB}" type="presParOf" srcId="{277C6C59-0C00-48D2-986F-B68AE59EB2E6}" destId="{9FEEE662-B0EB-4A8B-8A09-3B672111983F}" srcOrd="0" destOrd="0" presId="urn:microsoft.com/office/officeart/2005/8/layout/list1"/>
    <dgm:cxn modelId="{81A7CE17-C6AC-4A40-BD52-3F5A4E6F462F}" type="presParOf" srcId="{277C6C59-0C00-48D2-986F-B68AE59EB2E6}" destId="{DD7209FD-0115-4FF9-BEF6-16FF7466C6B7}" srcOrd="1" destOrd="0" presId="urn:microsoft.com/office/officeart/2005/8/layout/list1"/>
    <dgm:cxn modelId="{FF629A93-0ABB-48B8-BC49-43B240A40A7A}" type="presParOf" srcId="{50E3921C-D243-485A-BF88-1DCFC536A1EB}" destId="{69B96FC8-3909-4212-8B46-D218AED395CC}" srcOrd="9" destOrd="0" presId="urn:microsoft.com/office/officeart/2005/8/layout/list1"/>
    <dgm:cxn modelId="{9DABDF76-D360-4031-8A61-0FB619A728CF}" type="presParOf" srcId="{50E3921C-D243-485A-BF88-1DCFC536A1EB}" destId="{09995680-AC01-4771-80CC-5F99AB5F8C84}" srcOrd="10" destOrd="0" presId="urn:microsoft.com/office/officeart/2005/8/layout/list1"/>
    <dgm:cxn modelId="{26441550-B925-4F86-A031-CCE7E51D55AC}" type="presParOf" srcId="{50E3921C-D243-485A-BF88-1DCFC536A1EB}" destId="{3F225C5B-5869-4ABA-BFE2-5328642B4DE1}" srcOrd="11" destOrd="0" presId="urn:microsoft.com/office/officeart/2005/8/layout/list1"/>
    <dgm:cxn modelId="{7D3EE60C-BFF6-4164-B377-81F177CCF8AE}" type="presParOf" srcId="{50E3921C-D243-485A-BF88-1DCFC536A1EB}" destId="{A7D686DB-7BC6-4F8D-AA3A-89BAC4355521}" srcOrd="12" destOrd="0" presId="urn:microsoft.com/office/officeart/2005/8/layout/list1"/>
    <dgm:cxn modelId="{E52BDC69-48EC-4DA0-9616-67B5BF9A9E10}" type="presParOf" srcId="{A7D686DB-7BC6-4F8D-AA3A-89BAC4355521}" destId="{9E9CF675-CB87-4D2A-94DC-6842B7A7776F}" srcOrd="0" destOrd="0" presId="urn:microsoft.com/office/officeart/2005/8/layout/list1"/>
    <dgm:cxn modelId="{0FFEB236-C8BB-487A-AF0D-CC281E1F099C}" type="presParOf" srcId="{A7D686DB-7BC6-4F8D-AA3A-89BAC4355521}" destId="{96BD334D-8BAE-4946-ADD8-6C80E662DBC2}" srcOrd="1" destOrd="0" presId="urn:microsoft.com/office/officeart/2005/8/layout/list1"/>
    <dgm:cxn modelId="{BA884C02-99F6-4F08-B1AE-36E9397D65A3}" type="presParOf" srcId="{50E3921C-D243-485A-BF88-1DCFC536A1EB}" destId="{5BC8217A-5E45-4C08-B5F7-0F8FFC06BB41}" srcOrd="13" destOrd="0" presId="urn:microsoft.com/office/officeart/2005/8/layout/list1"/>
    <dgm:cxn modelId="{077141AB-F67E-4DE7-9F29-04EF63CF118C}" type="presParOf" srcId="{50E3921C-D243-485A-BF88-1DCFC536A1EB}" destId="{96C6F4A4-F921-4D78-91EA-0089C853BE3B}" srcOrd="14" destOrd="0" presId="urn:microsoft.com/office/officeart/2005/8/layout/list1"/>
    <dgm:cxn modelId="{3FFE31E7-5C1F-4B41-8A9D-D1B4B691877E}" type="presParOf" srcId="{50E3921C-D243-485A-BF88-1DCFC536A1EB}" destId="{EA4900F2-9320-434A-9D59-899BCDD339E2}" srcOrd="15" destOrd="0" presId="urn:microsoft.com/office/officeart/2005/8/layout/list1"/>
    <dgm:cxn modelId="{851147EA-6FB6-4E99-9047-D454E224C7C5}" type="presParOf" srcId="{50E3921C-D243-485A-BF88-1DCFC536A1EB}" destId="{F8328493-DF6E-46AE-B60F-F9BC774AB6B9}" srcOrd="16" destOrd="0" presId="urn:microsoft.com/office/officeart/2005/8/layout/list1"/>
    <dgm:cxn modelId="{A72E29EC-CF0D-46A5-B04C-0648FB3336CB}" type="presParOf" srcId="{F8328493-DF6E-46AE-B60F-F9BC774AB6B9}" destId="{7DE4AC29-6EF6-4FB7-81A8-56280FE94DB6}" srcOrd="0" destOrd="0" presId="urn:microsoft.com/office/officeart/2005/8/layout/list1"/>
    <dgm:cxn modelId="{803C3DE6-9282-46AF-9112-7E877F04485E}" type="presParOf" srcId="{F8328493-DF6E-46AE-B60F-F9BC774AB6B9}" destId="{55163A19-B23B-4532-82C7-5DE001B24DE3}" srcOrd="1" destOrd="0" presId="urn:microsoft.com/office/officeart/2005/8/layout/list1"/>
    <dgm:cxn modelId="{4AFFEC07-BA48-4D10-A77F-86E9B68466B4}" type="presParOf" srcId="{50E3921C-D243-485A-BF88-1DCFC536A1EB}" destId="{DA13263D-3DE3-47D1-B2EC-D65A0A582B49}" srcOrd="17" destOrd="0" presId="urn:microsoft.com/office/officeart/2005/8/layout/list1"/>
    <dgm:cxn modelId="{BC9A8129-2E38-42E7-8811-86217939587B}" type="presParOf" srcId="{50E3921C-D243-485A-BF88-1DCFC536A1EB}" destId="{DDB70537-AC6C-45C4-96E7-79E8E817829C}"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86048-A6E7-480D-8A22-C6613FB07611}">
      <dsp:nvSpPr>
        <dsp:cNvPr id="0" name=""/>
        <dsp:cNvSpPr/>
      </dsp:nvSpPr>
      <dsp:spPr>
        <a:xfrm>
          <a:off x="0" y="301164"/>
          <a:ext cx="6096000" cy="403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8E5070-980F-43C2-A01D-BCE492BB16D0}">
      <dsp:nvSpPr>
        <dsp:cNvPr id="0" name=""/>
        <dsp:cNvSpPr/>
      </dsp:nvSpPr>
      <dsp:spPr>
        <a:xfrm>
          <a:off x="311694" y="31171"/>
          <a:ext cx="5707380"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fr-FR" sz="1100" kern="1200" dirty="0" smtClean="0"/>
            <a:t>L'ordonnance n°2015-899 du 23 juillet 2015 relative aux marchés publics</a:t>
          </a:r>
          <a:endParaRPr lang="fr-FR" sz="1100" kern="1200" dirty="0"/>
        </a:p>
      </dsp:txBody>
      <dsp:txXfrm>
        <a:off x="334751" y="54228"/>
        <a:ext cx="5661266" cy="426206"/>
      </dsp:txXfrm>
    </dsp:sp>
    <dsp:sp modelId="{32FF2AEB-EFD4-4F4C-86F5-371C51F75DA8}">
      <dsp:nvSpPr>
        <dsp:cNvPr id="0" name=""/>
        <dsp:cNvSpPr/>
      </dsp:nvSpPr>
      <dsp:spPr>
        <a:xfrm>
          <a:off x="0" y="1026924"/>
          <a:ext cx="6096000" cy="403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C30C5D-69A0-4698-835B-26164703EAEC}">
      <dsp:nvSpPr>
        <dsp:cNvPr id="0" name=""/>
        <dsp:cNvSpPr/>
      </dsp:nvSpPr>
      <dsp:spPr>
        <a:xfrm>
          <a:off x="353714" y="624105"/>
          <a:ext cx="5136855"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fr-FR" sz="1100" kern="1200" dirty="0" smtClean="0"/>
            <a:t>Le décret n°2016-360 du 25 mars 2016 relatif aux marchés publics</a:t>
          </a:r>
          <a:endParaRPr lang="fr-FR" sz="1100" kern="1200" dirty="0"/>
        </a:p>
      </dsp:txBody>
      <dsp:txXfrm>
        <a:off x="376771" y="647162"/>
        <a:ext cx="5090741" cy="426206"/>
      </dsp:txXfrm>
    </dsp:sp>
    <dsp:sp modelId="{09995680-AC01-4771-80CC-5F99AB5F8C84}">
      <dsp:nvSpPr>
        <dsp:cNvPr id="0" name=""/>
        <dsp:cNvSpPr/>
      </dsp:nvSpPr>
      <dsp:spPr>
        <a:xfrm>
          <a:off x="0" y="1752684"/>
          <a:ext cx="6096000" cy="403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7209FD-0115-4FF9-BEF6-16FF7466C6B7}">
      <dsp:nvSpPr>
        <dsp:cNvPr id="0" name=""/>
        <dsp:cNvSpPr/>
      </dsp:nvSpPr>
      <dsp:spPr>
        <a:xfrm>
          <a:off x="375224" y="1224134"/>
          <a:ext cx="5093841"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fr-FR" sz="1100" kern="1200" dirty="0" smtClean="0"/>
            <a:t>L'ordonnance n°2016-65 du 29 janvier 2016 relative aux contrats de concession</a:t>
          </a:r>
          <a:endParaRPr lang="fr-FR" sz="1100" kern="1200" dirty="0"/>
        </a:p>
      </dsp:txBody>
      <dsp:txXfrm>
        <a:off x="398281" y="1247191"/>
        <a:ext cx="5047727" cy="426206"/>
      </dsp:txXfrm>
    </dsp:sp>
    <dsp:sp modelId="{96C6F4A4-F921-4D78-91EA-0089C853BE3B}">
      <dsp:nvSpPr>
        <dsp:cNvPr id="0" name=""/>
        <dsp:cNvSpPr/>
      </dsp:nvSpPr>
      <dsp:spPr>
        <a:xfrm>
          <a:off x="0" y="2478443"/>
          <a:ext cx="6096000" cy="403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BD334D-8BAE-4946-ADD8-6C80E662DBC2}">
      <dsp:nvSpPr>
        <dsp:cNvPr id="0" name=""/>
        <dsp:cNvSpPr/>
      </dsp:nvSpPr>
      <dsp:spPr>
        <a:xfrm>
          <a:off x="398321" y="1800201"/>
          <a:ext cx="4267200"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fr-FR" sz="1100" kern="1200" dirty="0" smtClean="0"/>
            <a:t>La loi n°85-704 du 12 juillet 1985 relative à la maîtrise d'ouvrage publique et à ses rapports avec la maîtrise d’</a:t>
          </a:r>
          <a:r>
            <a:rPr lang="fr-FR" sz="1100" kern="1200" dirty="0" err="1" smtClean="0"/>
            <a:t>oeuvre</a:t>
          </a:r>
          <a:r>
            <a:rPr lang="fr-FR" sz="1100" kern="1200" dirty="0" smtClean="0"/>
            <a:t> privée (MOP)</a:t>
          </a:r>
          <a:endParaRPr lang="fr-FR" sz="1100" kern="1200" dirty="0"/>
        </a:p>
      </dsp:txBody>
      <dsp:txXfrm>
        <a:off x="421378" y="1823258"/>
        <a:ext cx="4221086" cy="426206"/>
      </dsp:txXfrm>
    </dsp:sp>
    <dsp:sp modelId="{DDB70537-AC6C-45C4-96E7-79E8E817829C}">
      <dsp:nvSpPr>
        <dsp:cNvPr id="0" name=""/>
        <dsp:cNvSpPr/>
      </dsp:nvSpPr>
      <dsp:spPr>
        <a:xfrm>
          <a:off x="0" y="3204204"/>
          <a:ext cx="6096000" cy="403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163A19-B23B-4532-82C7-5DE001B24DE3}">
      <dsp:nvSpPr>
        <dsp:cNvPr id="0" name=""/>
        <dsp:cNvSpPr/>
      </dsp:nvSpPr>
      <dsp:spPr>
        <a:xfrm>
          <a:off x="398321" y="2522221"/>
          <a:ext cx="5093841"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488950">
            <a:lnSpc>
              <a:spcPct val="90000"/>
            </a:lnSpc>
            <a:spcBef>
              <a:spcPct val="0"/>
            </a:spcBef>
            <a:spcAft>
              <a:spcPct val="35000"/>
            </a:spcAft>
          </a:pPr>
          <a:r>
            <a:rPr lang="fr-FR" sz="1100" kern="1200" dirty="0" smtClean="0"/>
            <a:t>La loi n°75-1334 du 31décembre 1975 relative à la sous-traitance</a:t>
          </a:r>
          <a:endParaRPr lang="fr-FR" sz="1100" kern="1200" dirty="0"/>
        </a:p>
      </dsp:txBody>
      <dsp:txXfrm>
        <a:off x="421378" y="2545278"/>
        <a:ext cx="5047727"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041D19F-C6AF-4FF0-8CDF-8A6538C07076}" type="datetimeFigureOut">
              <a:rPr lang="fr-FR" smtClean="0"/>
              <a:t>07/10/2019</a:t>
            </a:fld>
            <a:endParaRPr lang="fr-FR"/>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6E44F54-8AA8-478F-958E-3A4D3E6B69DE}" type="slidenum">
              <a:rPr lang="fr-FR" smtClean="0"/>
              <a:t>‹N°›</a:t>
            </a:fld>
            <a:endParaRPr lang="fr-FR"/>
          </a:p>
        </p:txBody>
      </p:sp>
    </p:spTree>
    <p:extLst>
      <p:ext uri="{BB962C8B-B14F-4D97-AF65-F5344CB8AC3E}">
        <p14:creationId xmlns:p14="http://schemas.microsoft.com/office/powerpoint/2010/main" val="219364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E44F54-8AA8-478F-958E-3A4D3E6B69DE}" type="slidenum">
              <a:rPr lang="fr-FR" smtClean="0"/>
              <a:t>3</a:t>
            </a:fld>
            <a:endParaRPr lang="fr-FR"/>
          </a:p>
        </p:txBody>
      </p:sp>
    </p:spTree>
    <p:extLst>
      <p:ext uri="{BB962C8B-B14F-4D97-AF65-F5344CB8AC3E}">
        <p14:creationId xmlns:p14="http://schemas.microsoft.com/office/powerpoint/2010/main" val="1909136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E44F54-8AA8-478F-958E-3A4D3E6B69DE}" type="slidenum">
              <a:rPr lang="fr-FR" smtClean="0"/>
              <a:t>4</a:t>
            </a:fld>
            <a:endParaRPr lang="fr-FR"/>
          </a:p>
        </p:txBody>
      </p:sp>
    </p:spTree>
    <p:extLst>
      <p:ext uri="{BB962C8B-B14F-4D97-AF65-F5344CB8AC3E}">
        <p14:creationId xmlns:p14="http://schemas.microsoft.com/office/powerpoint/2010/main" val="22919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E44F54-8AA8-478F-958E-3A4D3E6B69DE}" type="slidenum">
              <a:rPr lang="fr-FR" smtClean="0"/>
              <a:t>5</a:t>
            </a:fld>
            <a:endParaRPr lang="fr-FR"/>
          </a:p>
        </p:txBody>
      </p:sp>
    </p:spTree>
    <p:extLst>
      <p:ext uri="{BB962C8B-B14F-4D97-AF65-F5344CB8AC3E}">
        <p14:creationId xmlns:p14="http://schemas.microsoft.com/office/powerpoint/2010/main" val="1077928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E44F54-8AA8-478F-958E-3A4D3E6B69DE}" type="slidenum">
              <a:rPr lang="fr-FR" smtClean="0"/>
              <a:t>6</a:t>
            </a:fld>
            <a:endParaRPr lang="fr-FR"/>
          </a:p>
        </p:txBody>
      </p:sp>
    </p:spTree>
    <p:extLst>
      <p:ext uri="{BB962C8B-B14F-4D97-AF65-F5344CB8AC3E}">
        <p14:creationId xmlns:p14="http://schemas.microsoft.com/office/powerpoint/2010/main" val="4041427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E44F54-8AA8-478F-958E-3A4D3E6B69DE}" type="slidenum">
              <a:rPr lang="fr-FR" smtClean="0"/>
              <a:t>7</a:t>
            </a:fld>
            <a:endParaRPr lang="fr-FR"/>
          </a:p>
        </p:txBody>
      </p:sp>
    </p:spTree>
    <p:extLst>
      <p:ext uri="{BB962C8B-B14F-4D97-AF65-F5344CB8AC3E}">
        <p14:creationId xmlns:p14="http://schemas.microsoft.com/office/powerpoint/2010/main" val="355042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E44F54-8AA8-478F-958E-3A4D3E6B69DE}" type="slidenum">
              <a:rPr lang="fr-FR" smtClean="0"/>
              <a:t>8</a:t>
            </a:fld>
            <a:endParaRPr lang="fr-FR"/>
          </a:p>
        </p:txBody>
      </p:sp>
    </p:spTree>
    <p:extLst>
      <p:ext uri="{BB962C8B-B14F-4D97-AF65-F5344CB8AC3E}">
        <p14:creationId xmlns:p14="http://schemas.microsoft.com/office/powerpoint/2010/main" val="4162861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E44F54-8AA8-478F-958E-3A4D3E6B69DE}" type="slidenum">
              <a:rPr lang="fr-FR" smtClean="0"/>
              <a:t>9</a:t>
            </a:fld>
            <a:endParaRPr lang="fr-FR"/>
          </a:p>
        </p:txBody>
      </p:sp>
    </p:spTree>
    <p:extLst>
      <p:ext uri="{BB962C8B-B14F-4D97-AF65-F5344CB8AC3E}">
        <p14:creationId xmlns:p14="http://schemas.microsoft.com/office/powerpoint/2010/main" val="2221789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E44F54-8AA8-478F-958E-3A4D3E6B69DE}" type="slidenum">
              <a:rPr lang="fr-FR" smtClean="0"/>
              <a:t>10</a:t>
            </a:fld>
            <a:endParaRPr lang="fr-FR"/>
          </a:p>
        </p:txBody>
      </p:sp>
    </p:spTree>
    <p:extLst>
      <p:ext uri="{BB962C8B-B14F-4D97-AF65-F5344CB8AC3E}">
        <p14:creationId xmlns:p14="http://schemas.microsoft.com/office/powerpoint/2010/main" val="1266146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6E44F54-8AA8-478F-958E-3A4D3E6B69DE}" type="slidenum">
              <a:rPr lang="fr-FR" smtClean="0"/>
              <a:t>11</a:t>
            </a:fld>
            <a:endParaRPr lang="fr-FR"/>
          </a:p>
        </p:txBody>
      </p:sp>
    </p:spTree>
    <p:extLst>
      <p:ext uri="{BB962C8B-B14F-4D97-AF65-F5344CB8AC3E}">
        <p14:creationId xmlns:p14="http://schemas.microsoft.com/office/powerpoint/2010/main" val="1576656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97CBFE64-55F2-4C20-AD4D-CC17E302BD6B}"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475337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F58536AB-97D6-42A1-A265-6DB8306B8B9A}"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999142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070F484-81C0-4EFB-9EDD-8C3117D7F54E}"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6526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66ADBD8D-9047-4CAF-9599-C9599378F95D}"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1266537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6A34DD1C-AC69-42FE-A276-B3EEE01EE462}"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95542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7DF6954B-E7E2-4450-85C4-6609D7C2A17B}"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3853539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7F32855-39AF-4698-9061-B3B68B5BF3F5}"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25648302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3079908-D689-4CC3-A977-C473721DE8EC}"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3849858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63B8D1A-7C2A-490D-9191-D4202C84C306}"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269639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D32C7206-8D22-4E4F-A19B-1807C8018BDE}" type="datetime1">
              <a:rPr lang="fr-FR" smtClean="0"/>
              <a:t>07/10/2019</a:t>
            </a:fld>
            <a:endParaRPr lang="fr-FR"/>
          </a:p>
        </p:txBody>
      </p:sp>
      <p:sp>
        <p:nvSpPr>
          <p:cNvPr id="5" name="Footer Placeholder 4"/>
          <p:cNvSpPr>
            <a:spLocks noGrp="1"/>
          </p:cNvSpPr>
          <p:nvPr>
            <p:ph type="ftr" sz="quarter" idx="11"/>
          </p:nvPr>
        </p:nvSpPr>
        <p:spPr/>
        <p:txBody>
          <a:bodyPr/>
          <a:lstStyle/>
          <a:p>
            <a:r>
              <a:rPr lang="fr-FR" smtClean="0"/>
              <a:t>Carrefour des territoires mardi 1er octobre 2019 Blois</a:t>
            </a:r>
            <a:endParaRPr lang="fr-FR"/>
          </a:p>
        </p:txBody>
      </p:sp>
      <p:sp>
        <p:nvSpPr>
          <p:cNvPr id="6" name="Slide Number Placeholder 5"/>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1863917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72C6CDE-2453-45C7-9C64-B8122E515B09}" type="datetime1">
              <a:rPr lang="fr-FR" smtClean="0"/>
              <a:t>07/10/2019</a:t>
            </a:fld>
            <a:endParaRPr lang="fr-FR"/>
          </a:p>
        </p:txBody>
      </p:sp>
      <p:sp>
        <p:nvSpPr>
          <p:cNvPr id="6" name="Footer Placeholder 5"/>
          <p:cNvSpPr>
            <a:spLocks noGrp="1"/>
          </p:cNvSpPr>
          <p:nvPr>
            <p:ph type="ftr" sz="quarter" idx="11"/>
          </p:nvPr>
        </p:nvSpPr>
        <p:spPr/>
        <p:txBody>
          <a:bodyPr/>
          <a:lstStyle/>
          <a:p>
            <a:r>
              <a:rPr lang="fr-FR" smtClean="0"/>
              <a:t>Carrefour des territoires mardi 1er octobre 2019 Blois</a:t>
            </a:r>
            <a:endParaRPr lang="fr-FR"/>
          </a:p>
        </p:txBody>
      </p:sp>
      <p:sp>
        <p:nvSpPr>
          <p:cNvPr id="7" name="Slide Number Placeholder 6"/>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2227647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2AA4E51-9FB7-45F1-A0F5-7333ED996D3E}" type="datetime1">
              <a:rPr lang="fr-FR" smtClean="0"/>
              <a:t>07/10/2019</a:t>
            </a:fld>
            <a:endParaRPr lang="fr-FR"/>
          </a:p>
        </p:txBody>
      </p:sp>
      <p:sp>
        <p:nvSpPr>
          <p:cNvPr id="8" name="Footer Placeholder 7"/>
          <p:cNvSpPr>
            <a:spLocks noGrp="1"/>
          </p:cNvSpPr>
          <p:nvPr>
            <p:ph type="ftr" sz="quarter" idx="11"/>
          </p:nvPr>
        </p:nvSpPr>
        <p:spPr/>
        <p:txBody>
          <a:bodyPr/>
          <a:lstStyle/>
          <a:p>
            <a:r>
              <a:rPr lang="fr-FR" smtClean="0"/>
              <a:t>Carrefour des territoires mardi 1er octobre 2019 Blois</a:t>
            </a:r>
            <a:endParaRPr lang="fr-FR"/>
          </a:p>
        </p:txBody>
      </p:sp>
      <p:sp>
        <p:nvSpPr>
          <p:cNvPr id="9" name="Slide Number Placeholder 8"/>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3905254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5404D31A-4136-4784-8D50-631C607AE470}" type="datetime1">
              <a:rPr lang="fr-FR" smtClean="0"/>
              <a:t>07/10/2019</a:t>
            </a:fld>
            <a:endParaRPr lang="fr-FR"/>
          </a:p>
        </p:txBody>
      </p:sp>
      <p:sp>
        <p:nvSpPr>
          <p:cNvPr id="4" name="Footer Placeholder 3"/>
          <p:cNvSpPr>
            <a:spLocks noGrp="1"/>
          </p:cNvSpPr>
          <p:nvPr>
            <p:ph type="ftr" sz="quarter" idx="11"/>
          </p:nvPr>
        </p:nvSpPr>
        <p:spPr/>
        <p:txBody>
          <a:bodyPr/>
          <a:lstStyle/>
          <a:p>
            <a:r>
              <a:rPr lang="fr-FR" smtClean="0"/>
              <a:t>Carrefour des territoires mardi 1er octobre 2019 Blois</a:t>
            </a:r>
            <a:endParaRPr lang="fr-FR"/>
          </a:p>
        </p:txBody>
      </p:sp>
      <p:sp>
        <p:nvSpPr>
          <p:cNvPr id="5" name="Slide Number Placeholder 4"/>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3654178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C0070A-2E65-4289-A434-EBFC1B1C3AFF}" type="datetime1">
              <a:rPr lang="fr-FR" smtClean="0"/>
              <a:t>07/10/2019</a:t>
            </a:fld>
            <a:endParaRPr lang="fr-FR"/>
          </a:p>
        </p:txBody>
      </p:sp>
      <p:sp>
        <p:nvSpPr>
          <p:cNvPr id="3" name="Footer Placeholder 2"/>
          <p:cNvSpPr>
            <a:spLocks noGrp="1"/>
          </p:cNvSpPr>
          <p:nvPr>
            <p:ph type="ftr" sz="quarter" idx="11"/>
          </p:nvPr>
        </p:nvSpPr>
        <p:spPr/>
        <p:txBody>
          <a:bodyPr/>
          <a:lstStyle/>
          <a:p>
            <a:r>
              <a:rPr lang="fr-FR" smtClean="0"/>
              <a:t>Carrefour des territoires mardi 1er octobre 2019 Blois</a:t>
            </a:r>
            <a:endParaRPr lang="fr-FR"/>
          </a:p>
        </p:txBody>
      </p:sp>
      <p:sp>
        <p:nvSpPr>
          <p:cNvPr id="4" name="Slide Number Placeholder 3"/>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5798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ECB20712-9352-490F-9FBC-3EFDB21CE96A}" type="datetime1">
              <a:rPr lang="fr-FR" smtClean="0"/>
              <a:t>07/10/2019</a:t>
            </a:fld>
            <a:endParaRPr lang="fr-FR"/>
          </a:p>
        </p:txBody>
      </p:sp>
      <p:sp>
        <p:nvSpPr>
          <p:cNvPr id="6" name="Footer Placeholder 5"/>
          <p:cNvSpPr>
            <a:spLocks noGrp="1"/>
          </p:cNvSpPr>
          <p:nvPr>
            <p:ph type="ftr" sz="quarter" idx="11"/>
          </p:nvPr>
        </p:nvSpPr>
        <p:spPr/>
        <p:txBody>
          <a:bodyPr/>
          <a:lstStyle/>
          <a:p>
            <a:r>
              <a:rPr lang="fr-FR" smtClean="0"/>
              <a:t>Carrefour des territoires mardi 1er octobre 2019 Blois</a:t>
            </a:r>
            <a:endParaRPr lang="fr-FR"/>
          </a:p>
        </p:txBody>
      </p:sp>
      <p:sp>
        <p:nvSpPr>
          <p:cNvPr id="7" name="Slide Number Placeholder 6"/>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1763397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D9F0D1C3-58E0-499D-A186-829DC44A9BF1}" type="datetime1">
              <a:rPr lang="fr-FR" smtClean="0"/>
              <a:t>07/10/2019</a:t>
            </a:fld>
            <a:endParaRPr lang="fr-FR"/>
          </a:p>
        </p:txBody>
      </p:sp>
      <p:sp>
        <p:nvSpPr>
          <p:cNvPr id="6" name="Footer Placeholder 5"/>
          <p:cNvSpPr>
            <a:spLocks noGrp="1"/>
          </p:cNvSpPr>
          <p:nvPr>
            <p:ph type="ftr" sz="quarter" idx="11"/>
          </p:nvPr>
        </p:nvSpPr>
        <p:spPr/>
        <p:txBody>
          <a:bodyPr/>
          <a:lstStyle/>
          <a:p>
            <a:r>
              <a:rPr lang="fr-FR" smtClean="0"/>
              <a:t>Carrefour des territoires mardi 1er octobre 2019 Blois</a:t>
            </a:r>
            <a:endParaRPr lang="fr-FR"/>
          </a:p>
        </p:txBody>
      </p:sp>
      <p:sp>
        <p:nvSpPr>
          <p:cNvPr id="7" name="Slide Number Placeholder 6"/>
          <p:cNvSpPr>
            <a:spLocks noGrp="1"/>
          </p:cNvSpPr>
          <p:nvPr>
            <p:ph type="sldNum" sz="quarter" idx="12"/>
          </p:nvPr>
        </p:nvSpPr>
        <p:spPr/>
        <p:txBody>
          <a:bodyPr/>
          <a:lstStyle/>
          <a:p>
            <a:fld id="{82A1FAD0-6D2E-4537-9A45-EBB5478319A3}" type="slidenum">
              <a:rPr lang="fr-FR" smtClean="0"/>
              <a:t>‹N°›</a:t>
            </a:fld>
            <a:endParaRPr lang="fr-FR"/>
          </a:p>
        </p:txBody>
      </p:sp>
    </p:spTree>
    <p:extLst>
      <p:ext uri="{BB962C8B-B14F-4D97-AF65-F5344CB8AC3E}">
        <p14:creationId xmlns:p14="http://schemas.microsoft.com/office/powerpoint/2010/main" val="216972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4C7D9D-B61A-4AF3-BB41-87DD61AD82EE}" type="datetime1">
              <a:rPr lang="fr-FR" smtClean="0"/>
              <a:t>07/10/2019</a:t>
            </a:fld>
            <a:endParaRPr lang="fr-F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smtClean="0"/>
              <a:t>Carrefour des territoires mardi 1er octobre 2019 Blois</a:t>
            </a:r>
            <a:endParaRPr lang="fr-F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2A1FAD0-6D2E-4537-9A45-EBB5478319A3}" type="slidenum">
              <a:rPr lang="fr-FR" smtClean="0"/>
              <a:t>‹N°›</a:t>
            </a:fld>
            <a:endParaRPr lang="fr-FR"/>
          </a:p>
        </p:txBody>
      </p:sp>
    </p:spTree>
    <p:extLst>
      <p:ext uri="{BB962C8B-B14F-4D97-AF65-F5344CB8AC3E}">
        <p14:creationId xmlns:p14="http://schemas.microsoft.com/office/powerpoint/2010/main" val="428833072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rianeinternet.conseil-etat.fr/arianeinternet/getdoc.asp?id=213221&amp;fonds=DCE&amp;item=1" TargetMode="External"/><Relationship Id="rId2" Type="http://schemas.openxmlformats.org/officeDocument/2006/relationships/hyperlink" Target="http://www.conseil-etat.fr/fr/arianeweb/CE/decision/2019-06-24/428866" TargetMode="External"/><Relationship Id="rId1" Type="http://schemas.openxmlformats.org/officeDocument/2006/relationships/slideLayout" Target="../slideLayouts/slideLayout2.xml"/><Relationship Id="rId4" Type="http://schemas.openxmlformats.org/officeDocument/2006/relationships/hyperlink" Target="http://www.conseil-etat.fr/fr/arianeweb/CE/decision/2019-06-14/41144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sis-marches.com/Documents/2019-06-06%20(CAA%20Bordeaux)%20M.A%20(incompatibilite%20mandat%20electif%20et%20titulaire%20de%20MP).pdf" TargetMode="External"/><Relationship Id="rId2" Type="http://schemas.openxmlformats.org/officeDocument/2006/relationships/hyperlink" Target="http://www.sis-marches.com/Documents/2019-07-12%20(CE)%20CNAM%20(partage%20dinformation%20en%20presentation%20doffr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arianeinternet.conseil-etat.fr/arianeinternet/getdoc.asp?id=212871&amp;fonds=DCE&amp;item=1" TargetMode="External"/><Relationship Id="rId2" Type="http://schemas.openxmlformats.org/officeDocument/2006/relationships/hyperlink" Target="http://arianeinternet.conseil-etat.fr/arianeinternet/getdoc.asp?id=214768&amp;fonds=DCE&amp;item=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052736"/>
            <a:ext cx="7560840" cy="3384376"/>
          </a:xfrm>
        </p:spPr>
        <p:txBody>
          <a:bodyPr>
            <a:noAutofit/>
          </a:bodyPr>
          <a:lstStyle/>
          <a:p>
            <a:r>
              <a:rPr lang="fr-FR" sz="4800" dirty="0" smtClean="0"/>
              <a:t/>
            </a:r>
            <a:br>
              <a:rPr lang="fr-FR" sz="4800" dirty="0" smtClean="0"/>
            </a:br>
            <a:endParaRPr lang="fr-FR" sz="4800" dirty="0"/>
          </a:p>
        </p:txBody>
      </p:sp>
      <p:sp>
        <p:nvSpPr>
          <p:cNvPr id="4" name="ZoneTexte 3"/>
          <p:cNvSpPr txBox="1"/>
          <p:nvPr/>
        </p:nvSpPr>
        <p:spPr>
          <a:xfrm>
            <a:off x="5292080" y="6237312"/>
            <a:ext cx="648072" cy="369332"/>
          </a:xfrm>
          <a:prstGeom prst="rect">
            <a:avLst/>
          </a:prstGeom>
          <a:solidFill>
            <a:schemeClr val="bg1"/>
          </a:solidFill>
          <a:ln>
            <a:noFill/>
          </a:ln>
        </p:spPr>
        <p:txBody>
          <a:bodyPr wrap="square" rtlCol="0">
            <a:spAutoFit/>
          </a:bodyPr>
          <a:lstStyle/>
          <a:p>
            <a:endParaRPr lang="fr-FR" dirty="0"/>
          </a:p>
        </p:txBody>
      </p:sp>
      <p:pic>
        <p:nvPicPr>
          <p:cNvPr id="5" name="Image 4"/>
          <p:cNvPicPr>
            <a:picLocks noChangeAspect="1"/>
          </p:cNvPicPr>
          <p:nvPr/>
        </p:nvPicPr>
        <p:blipFill>
          <a:blip r:embed="rId2"/>
          <a:stretch>
            <a:fillRect/>
          </a:stretch>
        </p:blipFill>
        <p:spPr>
          <a:xfrm>
            <a:off x="971601" y="251042"/>
            <a:ext cx="6552728" cy="2457878"/>
          </a:xfrm>
          <a:prstGeom prst="rect">
            <a:avLst/>
          </a:prstGeom>
        </p:spPr>
      </p:pic>
      <p:sp>
        <p:nvSpPr>
          <p:cNvPr id="6" name="ZoneTexte 5"/>
          <p:cNvSpPr txBox="1"/>
          <p:nvPr/>
        </p:nvSpPr>
        <p:spPr>
          <a:xfrm>
            <a:off x="611561" y="3573016"/>
            <a:ext cx="7560840" cy="1754326"/>
          </a:xfrm>
          <a:prstGeom prst="rect">
            <a:avLst/>
          </a:prstGeom>
          <a:noFill/>
        </p:spPr>
        <p:txBody>
          <a:bodyPr wrap="square" rtlCol="0">
            <a:spAutoFit/>
          </a:bodyPr>
          <a:lstStyle/>
          <a:p>
            <a:pPr algn="ctr"/>
            <a:r>
              <a:rPr lang="fr-FR" sz="3600" i="1" dirty="0" smtClean="0">
                <a:latin typeface="Arial Black" panose="020B0A04020102020204" pitchFamily="34" charset="0"/>
              </a:rPr>
              <a:t>Atelier commande </a:t>
            </a:r>
            <a:r>
              <a:rPr lang="fr-FR" sz="3600" i="1" dirty="0">
                <a:latin typeface="Arial Black" panose="020B0A04020102020204" pitchFamily="34" charset="0"/>
              </a:rPr>
              <a:t>publique : les derniers apports réglementaires</a:t>
            </a:r>
            <a:endParaRPr lang="fr-FR" sz="3600" dirty="0">
              <a:latin typeface="Arial Black" panose="020B0A04020102020204" pitchFamily="34" charset="0"/>
            </a:endParaRPr>
          </a:p>
        </p:txBody>
      </p:sp>
      <p:sp>
        <p:nvSpPr>
          <p:cNvPr id="7" name="Espace réservé du pied de page 6"/>
          <p:cNvSpPr>
            <a:spLocks noGrp="1"/>
          </p:cNvSpPr>
          <p:nvPr>
            <p:ph type="ftr" sz="quarter" idx="11"/>
          </p:nvPr>
        </p:nvSpPr>
        <p:spPr>
          <a:xfrm>
            <a:off x="1936478" y="6074156"/>
            <a:ext cx="4622973" cy="365125"/>
          </a:xfrm>
        </p:spPr>
        <p:txBody>
          <a:bodyPr/>
          <a:lstStyle/>
          <a:p>
            <a:pPr algn="ctr"/>
            <a:r>
              <a:rPr lang="fr-FR" b="1" dirty="0" smtClean="0">
                <a:latin typeface="Arial Black" panose="020B0A04020102020204" pitchFamily="34" charset="0"/>
              </a:rPr>
              <a:t>Carrefour des territoires mardi 1er octobre 2019 Blois</a:t>
            </a:r>
            <a:endParaRPr lang="fr-FR" b="1" dirty="0">
              <a:latin typeface="Arial Black" panose="020B0A04020102020204" pitchFamily="34" charset="0"/>
            </a:endParaRPr>
          </a:p>
        </p:txBody>
      </p:sp>
    </p:spTree>
    <p:extLst>
      <p:ext uri="{BB962C8B-B14F-4D97-AF65-F5344CB8AC3E}">
        <p14:creationId xmlns:p14="http://schemas.microsoft.com/office/powerpoint/2010/main" val="276751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4123" y="324261"/>
            <a:ext cx="6347713" cy="823251"/>
          </a:xfr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t">
            <a:normAutofit fontScale="90000"/>
          </a:bodyPr>
          <a:lstStyle/>
          <a:p>
            <a:pPr algn="ctr"/>
            <a:r>
              <a:rPr lang="fr-FR" sz="2200" b="1" dirty="0" smtClean="0">
                <a:latin typeface="Arial Black" panose="020B0A04020102020204" pitchFamily="34" charset="0"/>
              </a:rPr>
              <a:t>Les </a:t>
            </a:r>
            <a:r>
              <a:rPr lang="fr-FR" sz="2200" b="1" dirty="0">
                <a:latin typeface="Arial Black" panose="020B0A04020102020204" pitchFamily="34" charset="0"/>
              </a:rPr>
              <a:t>principaux changements apportés par le code de la commande</a:t>
            </a:r>
            <a:r>
              <a:rPr lang="fr-FR" dirty="0">
                <a:solidFill>
                  <a:schemeClr val="dk1"/>
                </a:solidFill>
                <a:latin typeface="+mn-lt"/>
                <a:ea typeface="+mn-ea"/>
                <a:cs typeface="+mn-cs"/>
              </a:rPr>
              <a:t/>
            </a:r>
            <a:br>
              <a:rPr lang="fr-FR" dirty="0">
                <a:solidFill>
                  <a:schemeClr val="dk1"/>
                </a:solidFill>
                <a:latin typeface="+mn-lt"/>
                <a:ea typeface="+mn-ea"/>
                <a:cs typeface="+mn-cs"/>
              </a:rPr>
            </a:br>
            <a:endParaRPr lang="fr-FR" dirty="0">
              <a:solidFill>
                <a:schemeClr val="dk1"/>
              </a:solidFill>
              <a:latin typeface="+mn-lt"/>
              <a:ea typeface="+mn-ea"/>
              <a:cs typeface="+mn-cs"/>
            </a:endParaRPr>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
        <p:nvSpPr>
          <p:cNvPr id="5" name="Espace réservé du contenu 4"/>
          <p:cNvSpPr>
            <a:spLocks noGrp="1"/>
          </p:cNvSpPr>
          <p:nvPr>
            <p:ph idx="1"/>
          </p:nvPr>
        </p:nvSpPr>
        <p:spPr>
          <a:xfrm>
            <a:off x="750071" y="1399848"/>
            <a:ext cx="6347714" cy="404314"/>
          </a:xfrm>
        </p:spPr>
        <p:txBody>
          <a:bodyPr/>
          <a:lstStyle/>
          <a:p>
            <a:r>
              <a:rPr lang="fr-FR" b="1" dirty="0"/>
              <a:t>Des </a:t>
            </a:r>
            <a:r>
              <a:rPr lang="fr-FR" b="1" dirty="0" smtClean="0"/>
              <a:t>différences sémantiques mineures</a:t>
            </a:r>
            <a:endParaRPr lang="fr-FR" dirty="0"/>
          </a:p>
        </p:txBody>
      </p:sp>
      <p:sp>
        <p:nvSpPr>
          <p:cNvPr id="21" name="ZoneTexte 20"/>
          <p:cNvSpPr txBox="1"/>
          <p:nvPr/>
        </p:nvSpPr>
        <p:spPr>
          <a:xfrm>
            <a:off x="897642" y="2468123"/>
            <a:ext cx="6590487" cy="646331"/>
          </a:xfrm>
          <a:prstGeom prst="rect">
            <a:avLst/>
          </a:prstGeom>
          <a:noFill/>
        </p:spPr>
        <p:txBody>
          <a:bodyPr wrap="square" rtlCol="0">
            <a:spAutoFit/>
          </a:bodyPr>
          <a:lstStyle>
            <a:defPPr>
              <a:defRPr lang="en-US"/>
            </a:defPPr>
            <a:lvl1pPr marL="285750" indent="-285750" algn="just">
              <a:buFont typeface="Wingdings" panose="05000000000000000000" pitchFamily="2" charset="2"/>
              <a:buChar char="Ø"/>
            </a:lvl1pPr>
          </a:lstStyle>
          <a:p>
            <a:r>
              <a:rPr lang="fr-FR" dirty="0" smtClean="0"/>
              <a:t>On ne parle plus de « marchés publics » mais de « marché »</a:t>
            </a:r>
            <a:endParaRPr lang="fr-FR" dirty="0"/>
          </a:p>
        </p:txBody>
      </p:sp>
      <p:sp>
        <p:nvSpPr>
          <p:cNvPr id="3" name="Rectangle 2"/>
          <p:cNvSpPr/>
          <p:nvPr/>
        </p:nvSpPr>
        <p:spPr>
          <a:xfrm>
            <a:off x="911636" y="1920052"/>
            <a:ext cx="6192688" cy="369332"/>
          </a:xfrm>
          <a:prstGeom prst="rect">
            <a:avLst/>
          </a:prstGeom>
          <a:noFill/>
        </p:spPr>
        <p:txBody>
          <a:bodyPr wrap="square" rtlCol="0">
            <a:spAutoFit/>
          </a:bodyPr>
          <a:lstStyle/>
          <a:p>
            <a:pPr marL="285750" indent="-285750" algn="just">
              <a:buFont typeface="Wingdings" panose="05000000000000000000" pitchFamily="2" charset="2"/>
              <a:buChar char="Ø"/>
            </a:pPr>
            <a:r>
              <a:rPr lang="fr-FR" dirty="0" smtClean="0"/>
              <a:t>Terminologie d’acheteur public est consolidée</a:t>
            </a:r>
            <a:endParaRPr lang="fr-FR" dirty="0"/>
          </a:p>
        </p:txBody>
      </p:sp>
      <p:sp>
        <p:nvSpPr>
          <p:cNvPr id="6" name="Rectangle 5"/>
          <p:cNvSpPr/>
          <p:nvPr/>
        </p:nvSpPr>
        <p:spPr>
          <a:xfrm>
            <a:off x="897642" y="3178250"/>
            <a:ext cx="6684700" cy="923330"/>
          </a:xfrm>
          <a:prstGeom prst="rect">
            <a:avLst/>
          </a:prstGeom>
          <a:noFill/>
        </p:spPr>
        <p:txBody>
          <a:bodyPr wrap="square" rtlCol="0">
            <a:spAutoFit/>
          </a:bodyPr>
          <a:lstStyle/>
          <a:p>
            <a:pPr marL="285750" indent="-285750" algn="just">
              <a:buFont typeface="Wingdings" panose="05000000000000000000" pitchFamily="2" charset="2"/>
              <a:buChar char="Ø"/>
            </a:pPr>
            <a:r>
              <a:rPr lang="fr-FR" dirty="0" smtClean="0"/>
              <a:t>On ne parle plus de « marchés négociés sans publicité ni mise en concurrence » mais de « marché passé sans publicité ni mise en concurrence »</a:t>
            </a:r>
            <a:endParaRPr lang="fr-FR" dirty="0"/>
          </a:p>
        </p:txBody>
      </p:sp>
    </p:spTree>
    <p:extLst>
      <p:ext uri="{BB962C8B-B14F-4D97-AF65-F5344CB8AC3E}">
        <p14:creationId xmlns:p14="http://schemas.microsoft.com/office/powerpoint/2010/main" val="145840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21" grpId="0"/>
      <p:bldP spid="3"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0071" y="229485"/>
            <a:ext cx="6347713" cy="823251"/>
          </a:xfr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t">
            <a:normAutofit fontScale="90000"/>
          </a:bodyPr>
          <a:lstStyle/>
          <a:p>
            <a:pPr algn="ctr"/>
            <a:r>
              <a:rPr lang="fr-FR" sz="2200" b="1" dirty="0" smtClean="0">
                <a:latin typeface="Arial Black" panose="020B0A04020102020204" pitchFamily="34" charset="0"/>
              </a:rPr>
              <a:t>Les </a:t>
            </a:r>
            <a:r>
              <a:rPr lang="fr-FR" sz="2200" b="1" dirty="0">
                <a:latin typeface="Arial Black" panose="020B0A04020102020204" pitchFamily="34" charset="0"/>
              </a:rPr>
              <a:t>principaux changements apportés par le code de la commande</a:t>
            </a:r>
            <a:r>
              <a:rPr lang="fr-FR" dirty="0">
                <a:solidFill>
                  <a:schemeClr val="dk1"/>
                </a:solidFill>
                <a:latin typeface="+mn-lt"/>
                <a:ea typeface="+mn-ea"/>
                <a:cs typeface="+mn-cs"/>
              </a:rPr>
              <a:t/>
            </a:r>
            <a:br>
              <a:rPr lang="fr-FR" dirty="0">
                <a:solidFill>
                  <a:schemeClr val="dk1"/>
                </a:solidFill>
                <a:latin typeface="+mn-lt"/>
                <a:ea typeface="+mn-ea"/>
                <a:cs typeface="+mn-cs"/>
              </a:rPr>
            </a:br>
            <a:endParaRPr lang="fr-FR" dirty="0">
              <a:solidFill>
                <a:schemeClr val="dk1"/>
              </a:solidFill>
              <a:latin typeface="+mn-lt"/>
              <a:ea typeface="+mn-ea"/>
              <a:cs typeface="+mn-cs"/>
            </a:endParaRPr>
          </a:p>
        </p:txBody>
      </p:sp>
      <p:sp>
        <p:nvSpPr>
          <p:cNvPr id="4" name="Espace réservé du pied de page 3"/>
          <p:cNvSpPr>
            <a:spLocks noGrp="1"/>
          </p:cNvSpPr>
          <p:nvPr>
            <p:ph type="ftr" sz="quarter" idx="11"/>
          </p:nvPr>
        </p:nvSpPr>
        <p:spPr>
          <a:xfrm>
            <a:off x="1691680" y="6192305"/>
            <a:ext cx="4622973" cy="365125"/>
          </a:xfrm>
        </p:spPr>
        <p:txBody>
          <a:bodyPr/>
          <a:lstStyle/>
          <a:p>
            <a:pPr algn="ctr"/>
            <a:r>
              <a:rPr lang="fr-FR" dirty="0" smtClean="0"/>
              <a:t>Carrefour des territoires mardi 1er octobre 2019 Blois</a:t>
            </a:r>
            <a:endParaRPr lang="fr-FR" dirty="0"/>
          </a:p>
        </p:txBody>
      </p:sp>
      <p:sp>
        <p:nvSpPr>
          <p:cNvPr id="5" name="Espace réservé du contenu 4"/>
          <p:cNvSpPr>
            <a:spLocks noGrp="1"/>
          </p:cNvSpPr>
          <p:nvPr>
            <p:ph idx="1"/>
          </p:nvPr>
        </p:nvSpPr>
        <p:spPr>
          <a:xfrm>
            <a:off x="750071" y="1399848"/>
            <a:ext cx="6347714" cy="404314"/>
          </a:xfrm>
        </p:spPr>
        <p:txBody>
          <a:bodyPr>
            <a:normAutofit/>
          </a:bodyPr>
          <a:lstStyle/>
          <a:p>
            <a:r>
              <a:rPr lang="fr-FR" b="1" dirty="0" smtClean="0"/>
              <a:t>Cas de l’article 30 I-10° du décret 25 mars 2016</a:t>
            </a:r>
            <a:endParaRPr lang="fr-FR" dirty="0"/>
          </a:p>
        </p:txBody>
      </p:sp>
      <p:sp>
        <p:nvSpPr>
          <p:cNvPr id="7" name="Rectangle 6"/>
          <p:cNvSpPr/>
          <p:nvPr/>
        </p:nvSpPr>
        <p:spPr>
          <a:xfrm>
            <a:off x="395536" y="2996952"/>
            <a:ext cx="7766323" cy="1477328"/>
          </a:xfrm>
          <a:prstGeom prst="rect">
            <a:avLst/>
          </a:prstGeom>
        </p:spPr>
        <p:txBody>
          <a:bodyPr wrap="square">
            <a:spAutoFit/>
          </a:bodyPr>
          <a:lstStyle/>
          <a:p>
            <a:pPr algn="just"/>
            <a:r>
              <a:rPr lang="fr-FR" dirty="0"/>
              <a:t>Pour les marchés publics répondant à un besoin dont la valeur estimée est inférieure aux seuils européens, lorsque la mise en concurrence est impossible ou manifestement inutile en raison notamment de l'objet du marché public ou du faible degré de concurrence dans le secteur considéré</a:t>
            </a:r>
          </a:p>
        </p:txBody>
      </p:sp>
      <p:sp>
        <p:nvSpPr>
          <p:cNvPr id="8" name="Rectangle 7"/>
          <p:cNvSpPr/>
          <p:nvPr/>
        </p:nvSpPr>
        <p:spPr>
          <a:xfrm>
            <a:off x="1403648" y="2077391"/>
            <a:ext cx="5472607"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fr-FR" dirty="0"/>
              <a:t>Marchés publics négociés sans publicité ni mise en concurrence préalables</a:t>
            </a:r>
          </a:p>
        </p:txBody>
      </p:sp>
      <p:pic>
        <p:nvPicPr>
          <p:cNvPr id="1026" name="Picture 2" descr="Résultat de recherche d'images pour &quot;supprimé&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4777" y="4497022"/>
            <a:ext cx="163830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71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609600"/>
            <a:ext cx="6347713" cy="803176"/>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fr-FR" sz="2200" b="1" dirty="0">
                <a:latin typeface="Arial Black" panose="020B0A04020102020204" pitchFamily="34" charset="0"/>
              </a:rPr>
              <a:t>Les impacts de la loi </a:t>
            </a:r>
            <a:r>
              <a:rPr lang="fr-FR" sz="2200" b="1" dirty="0" err="1">
                <a:latin typeface="Arial Black" panose="020B0A04020102020204" pitchFamily="34" charset="0"/>
              </a:rPr>
              <a:t>Elan</a:t>
            </a:r>
            <a:r>
              <a:rPr lang="fr-FR" sz="2200" b="1" dirty="0">
                <a:latin typeface="Arial Black" panose="020B0A04020102020204" pitchFamily="34" charset="0"/>
              </a:rPr>
              <a:t> sur la réglementation des marchés publics</a:t>
            </a:r>
            <a:r>
              <a:rPr lang="fr-FR" b="1" dirty="0">
                <a:latin typeface="Arial Black" panose="020B0A04020102020204" pitchFamily="34" charset="0"/>
              </a:rPr>
              <a:t/>
            </a:r>
            <a:br>
              <a:rPr lang="fr-FR" b="1" dirty="0">
                <a:latin typeface="Arial Black" panose="020B0A04020102020204" pitchFamily="34" charset="0"/>
              </a:rPr>
            </a:br>
            <a:endParaRPr lang="fr-FR" dirty="0"/>
          </a:p>
        </p:txBody>
      </p:sp>
      <p:sp>
        <p:nvSpPr>
          <p:cNvPr id="3" name="Espace réservé du contenu 2"/>
          <p:cNvSpPr>
            <a:spLocks noGrp="1"/>
          </p:cNvSpPr>
          <p:nvPr>
            <p:ph idx="1"/>
          </p:nvPr>
        </p:nvSpPr>
        <p:spPr>
          <a:xfrm>
            <a:off x="609599" y="1700809"/>
            <a:ext cx="6347714" cy="792088"/>
          </a:xfrm>
        </p:spPr>
        <p:txBody>
          <a:bodyPr/>
          <a:lstStyle/>
          <a:p>
            <a:r>
              <a:rPr lang="fr-FR" dirty="0" smtClean="0"/>
              <a:t>La loi </a:t>
            </a:r>
            <a:r>
              <a:rPr lang="fr-FR" dirty="0" err="1" smtClean="0"/>
              <a:t>Elan</a:t>
            </a:r>
            <a:r>
              <a:rPr lang="fr-FR" dirty="0"/>
              <a:t> pour </a:t>
            </a:r>
            <a:r>
              <a:rPr lang="fr-FR" dirty="0" smtClean="0"/>
              <a:t>loi </a:t>
            </a:r>
            <a:r>
              <a:rPr lang="fr-FR" dirty="0"/>
              <a:t>portant évolution du logement, de l’aménagement et du numérique </a:t>
            </a:r>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
        <p:nvSpPr>
          <p:cNvPr id="5" name="Espace réservé du contenu 2"/>
          <p:cNvSpPr txBox="1">
            <a:spLocks/>
          </p:cNvSpPr>
          <p:nvPr/>
        </p:nvSpPr>
        <p:spPr>
          <a:xfrm>
            <a:off x="609599" y="2708920"/>
            <a:ext cx="6347714" cy="57606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dirty="0" smtClean="0"/>
              <a:t>Date de promulgation 23 novembre 2018</a:t>
            </a:r>
            <a:endParaRPr lang="fr-FR" dirty="0"/>
          </a:p>
        </p:txBody>
      </p:sp>
      <p:sp>
        <p:nvSpPr>
          <p:cNvPr id="6" name="Espace réservé du contenu 2"/>
          <p:cNvSpPr txBox="1">
            <a:spLocks/>
          </p:cNvSpPr>
          <p:nvPr/>
        </p:nvSpPr>
        <p:spPr>
          <a:xfrm>
            <a:off x="617842" y="4231125"/>
            <a:ext cx="6347714" cy="79208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dirty="0" smtClean="0"/>
              <a:t>Introduction d’innovation en matière de conception-réalisation</a:t>
            </a:r>
            <a:endParaRPr lang="fr-FR" dirty="0"/>
          </a:p>
        </p:txBody>
      </p:sp>
      <p:sp>
        <p:nvSpPr>
          <p:cNvPr id="7" name="Espace réservé du contenu 2"/>
          <p:cNvSpPr txBox="1">
            <a:spLocks/>
          </p:cNvSpPr>
          <p:nvPr/>
        </p:nvSpPr>
        <p:spPr>
          <a:xfrm>
            <a:off x="609598" y="3414181"/>
            <a:ext cx="6347714" cy="61573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dirty="0"/>
              <a:t>Apport en simplification et clarification pour les procédures de marchés publics</a:t>
            </a:r>
          </a:p>
        </p:txBody>
      </p:sp>
    </p:spTree>
    <p:extLst>
      <p:ext uri="{BB962C8B-B14F-4D97-AF65-F5344CB8AC3E}">
        <p14:creationId xmlns:p14="http://schemas.microsoft.com/office/powerpoint/2010/main" val="56110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609600"/>
            <a:ext cx="6347713" cy="803176"/>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fr-FR" sz="2200" b="1" dirty="0">
                <a:latin typeface="Arial Black" panose="020B0A04020102020204" pitchFamily="34" charset="0"/>
              </a:rPr>
              <a:t>Les impacts de la loi </a:t>
            </a:r>
            <a:r>
              <a:rPr lang="fr-FR" sz="2200" b="1" dirty="0" err="1">
                <a:latin typeface="Arial Black" panose="020B0A04020102020204" pitchFamily="34" charset="0"/>
              </a:rPr>
              <a:t>Elan</a:t>
            </a:r>
            <a:r>
              <a:rPr lang="fr-FR" sz="2200" b="1" dirty="0">
                <a:latin typeface="Arial Black" panose="020B0A04020102020204" pitchFamily="34" charset="0"/>
              </a:rPr>
              <a:t> sur la réglementation des marchés publics</a:t>
            </a:r>
            <a:r>
              <a:rPr lang="fr-FR" b="1" dirty="0">
                <a:latin typeface="Arial Black" panose="020B0A04020102020204" pitchFamily="34" charset="0"/>
              </a:rPr>
              <a:t/>
            </a:r>
            <a:br>
              <a:rPr lang="fr-FR" b="1" dirty="0">
                <a:latin typeface="Arial Black" panose="020B0A04020102020204" pitchFamily="34" charset="0"/>
              </a:rPr>
            </a:br>
            <a:endParaRPr lang="fr-FR" dirty="0"/>
          </a:p>
        </p:txBody>
      </p:sp>
      <p:sp>
        <p:nvSpPr>
          <p:cNvPr id="3" name="Espace réservé du contenu 2"/>
          <p:cNvSpPr>
            <a:spLocks noGrp="1"/>
          </p:cNvSpPr>
          <p:nvPr>
            <p:ph idx="1"/>
          </p:nvPr>
        </p:nvSpPr>
        <p:spPr>
          <a:xfrm>
            <a:off x="609599" y="1700809"/>
            <a:ext cx="6347714" cy="504055"/>
          </a:xfrm>
        </p:spPr>
        <p:txBody>
          <a:bodyPr/>
          <a:lstStyle/>
          <a:p>
            <a:r>
              <a:rPr lang="fr-FR" dirty="0" smtClean="0"/>
              <a:t>5 points majeurs apportés par la loi </a:t>
            </a:r>
            <a:endParaRPr lang="fr-FR" dirty="0"/>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
        <p:nvSpPr>
          <p:cNvPr id="5" name="Espace réservé du contenu 2"/>
          <p:cNvSpPr txBox="1">
            <a:spLocks/>
          </p:cNvSpPr>
          <p:nvPr/>
        </p:nvSpPr>
        <p:spPr>
          <a:xfrm>
            <a:off x="617842" y="2334061"/>
            <a:ext cx="6347714" cy="87891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lgn="just"/>
            <a:r>
              <a:rPr lang="fr-FR" sz="1400" b="1" dirty="0"/>
              <a:t>Clarification des règles des CAO des collectivités </a:t>
            </a:r>
            <a:r>
              <a:rPr lang="fr-FR" sz="1400" b="1" dirty="0" smtClean="0"/>
              <a:t>territoriales </a:t>
            </a:r>
          </a:p>
          <a:p>
            <a:pPr marL="457200" lvl="1" indent="0" algn="just">
              <a:buNone/>
            </a:pPr>
            <a:r>
              <a:rPr lang="fr-FR" sz="1400" b="1" dirty="0" smtClean="0">
                <a:solidFill>
                  <a:srgbClr val="FF0000"/>
                </a:solidFill>
              </a:rPr>
              <a:t>CAO obligatoire uniquement pour les marchés dépassant les seuils des procédures formalisée et passé selon une procédure formalisée. </a:t>
            </a:r>
            <a:endParaRPr lang="fr-FR" sz="1400" b="1" dirty="0">
              <a:solidFill>
                <a:srgbClr val="FF0000"/>
              </a:solidFill>
            </a:endParaRPr>
          </a:p>
        </p:txBody>
      </p:sp>
      <p:sp>
        <p:nvSpPr>
          <p:cNvPr id="6" name="Espace réservé du contenu 2"/>
          <p:cNvSpPr txBox="1">
            <a:spLocks/>
          </p:cNvSpPr>
          <p:nvPr/>
        </p:nvSpPr>
        <p:spPr>
          <a:xfrm>
            <a:off x="617842" y="4231124"/>
            <a:ext cx="6347714" cy="1574140"/>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lgn="just"/>
            <a:r>
              <a:rPr lang="fr-FR" sz="2000" b="1" dirty="0"/>
              <a:t>Prorogation du dispositif dérogatoire pour la construction de logements locatifs aidés par l’</a:t>
            </a:r>
            <a:r>
              <a:rPr lang="fr-FR" sz="2000" b="1" dirty="0" err="1"/>
              <a:t>Etat</a:t>
            </a:r>
            <a:r>
              <a:rPr lang="fr-FR" sz="2000" b="1" dirty="0"/>
              <a:t> sous la forme de marché de conception-réalisation. </a:t>
            </a:r>
            <a:endParaRPr lang="fr-FR" sz="2000" b="1" dirty="0" smtClean="0"/>
          </a:p>
          <a:p>
            <a:pPr marL="457200" lvl="1" indent="0" algn="just">
              <a:buNone/>
            </a:pPr>
            <a:r>
              <a:rPr lang="fr-FR" sz="2000" b="1" dirty="0" smtClean="0">
                <a:solidFill>
                  <a:srgbClr val="FF0000"/>
                </a:solidFill>
              </a:rPr>
              <a:t>Dérogation </a:t>
            </a:r>
            <a:r>
              <a:rPr lang="fr-FR" sz="2000" b="1" dirty="0">
                <a:solidFill>
                  <a:srgbClr val="FF0000"/>
                </a:solidFill>
              </a:rPr>
              <a:t>permettant de conclure des marchés de conception-réalisation sans avoir à justifier les motifs traditionnels de recours à ce type de montage (motifs d’ordre technique ou amélioration de l’efficacité énergétique). </a:t>
            </a:r>
          </a:p>
          <a:p>
            <a:pPr lvl="1" algn="just"/>
            <a:endParaRPr lang="fr-FR" b="1" dirty="0"/>
          </a:p>
        </p:txBody>
      </p:sp>
      <p:sp>
        <p:nvSpPr>
          <p:cNvPr id="7" name="Espace réservé du contenu 2"/>
          <p:cNvSpPr txBox="1">
            <a:spLocks/>
          </p:cNvSpPr>
          <p:nvPr/>
        </p:nvSpPr>
        <p:spPr>
          <a:xfrm>
            <a:off x="609598" y="3414181"/>
            <a:ext cx="6347714" cy="61573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lgn="just"/>
            <a:r>
              <a:rPr lang="fr-FR" sz="1400" b="1" dirty="0"/>
              <a:t>Homogénéisation des règles des CAO des OPH avec les organismes </a:t>
            </a:r>
            <a:r>
              <a:rPr lang="fr-FR" sz="1400" b="1" dirty="0" smtClean="0"/>
              <a:t>privés</a:t>
            </a:r>
            <a:r>
              <a:rPr lang="fr-FR" b="1" dirty="0" smtClean="0"/>
              <a:t>	</a:t>
            </a:r>
            <a:endParaRPr lang="fr-FR" b="1" dirty="0"/>
          </a:p>
        </p:txBody>
      </p:sp>
    </p:spTree>
    <p:extLst>
      <p:ext uri="{BB962C8B-B14F-4D97-AF65-F5344CB8AC3E}">
        <p14:creationId xmlns:p14="http://schemas.microsoft.com/office/powerpoint/2010/main" val="820813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548740"/>
            <a:ext cx="6347713" cy="803176"/>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fr-FR" sz="2200" b="1" dirty="0">
                <a:latin typeface="Arial Black" panose="020B0A04020102020204" pitchFamily="34" charset="0"/>
              </a:rPr>
              <a:t>Les impacts de la loi </a:t>
            </a:r>
            <a:r>
              <a:rPr lang="fr-FR" sz="2200" b="1" dirty="0" err="1">
                <a:latin typeface="Arial Black" panose="020B0A04020102020204" pitchFamily="34" charset="0"/>
              </a:rPr>
              <a:t>Elan</a:t>
            </a:r>
            <a:r>
              <a:rPr lang="fr-FR" sz="2200" b="1" dirty="0">
                <a:latin typeface="Arial Black" panose="020B0A04020102020204" pitchFamily="34" charset="0"/>
              </a:rPr>
              <a:t> sur la réglementation des marchés publics</a:t>
            </a:r>
            <a:r>
              <a:rPr lang="fr-FR" b="1" dirty="0">
                <a:latin typeface="Arial Black" panose="020B0A04020102020204" pitchFamily="34" charset="0"/>
              </a:rPr>
              <a:t/>
            </a:r>
            <a:br>
              <a:rPr lang="fr-FR" b="1" dirty="0">
                <a:latin typeface="Arial Black" panose="020B0A04020102020204" pitchFamily="34" charset="0"/>
              </a:rPr>
            </a:br>
            <a:endParaRPr lang="fr-FR" dirty="0"/>
          </a:p>
        </p:txBody>
      </p:sp>
      <p:sp>
        <p:nvSpPr>
          <p:cNvPr id="3" name="Espace réservé du contenu 2"/>
          <p:cNvSpPr>
            <a:spLocks noGrp="1"/>
          </p:cNvSpPr>
          <p:nvPr>
            <p:ph idx="1"/>
          </p:nvPr>
        </p:nvSpPr>
        <p:spPr>
          <a:xfrm>
            <a:off x="609599" y="1700809"/>
            <a:ext cx="6347714" cy="504055"/>
          </a:xfrm>
        </p:spPr>
        <p:txBody>
          <a:bodyPr/>
          <a:lstStyle/>
          <a:p>
            <a:r>
              <a:rPr lang="fr-FR" dirty="0" smtClean="0"/>
              <a:t>5 points majeurs apportés par la loi </a:t>
            </a:r>
            <a:endParaRPr lang="fr-FR" dirty="0"/>
          </a:p>
        </p:txBody>
      </p:sp>
      <p:sp>
        <p:nvSpPr>
          <p:cNvPr id="4" name="Espace réservé du pied de page 3"/>
          <p:cNvSpPr>
            <a:spLocks noGrp="1"/>
          </p:cNvSpPr>
          <p:nvPr>
            <p:ph type="ftr" sz="quarter" idx="11"/>
          </p:nvPr>
        </p:nvSpPr>
        <p:spPr>
          <a:xfrm>
            <a:off x="1907704" y="6093296"/>
            <a:ext cx="4622973" cy="365125"/>
          </a:xfrm>
        </p:spPr>
        <p:txBody>
          <a:bodyPr/>
          <a:lstStyle/>
          <a:p>
            <a:r>
              <a:rPr lang="fr-FR" dirty="0" smtClean="0"/>
              <a:t>Carrefour des territoires mardi 1er octobre 2019 Blois</a:t>
            </a:r>
            <a:endParaRPr lang="fr-FR" dirty="0"/>
          </a:p>
        </p:txBody>
      </p:sp>
      <p:sp>
        <p:nvSpPr>
          <p:cNvPr id="5" name="Espace réservé du contenu 2"/>
          <p:cNvSpPr txBox="1">
            <a:spLocks/>
          </p:cNvSpPr>
          <p:nvPr/>
        </p:nvSpPr>
        <p:spPr>
          <a:xfrm>
            <a:off x="617842" y="2334061"/>
            <a:ext cx="6347714" cy="174301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lgn="just"/>
            <a:r>
              <a:rPr lang="fr-FR" sz="1400" b="1" dirty="0"/>
              <a:t>Possibilité jusqu’en 2022 de recourir au marché de conception-réalisation pour les infrastructures et réseaux de communication électronique</a:t>
            </a:r>
          </a:p>
          <a:p>
            <a:pPr marL="457200" lvl="1" indent="0" algn="just">
              <a:buNone/>
            </a:pPr>
            <a:r>
              <a:rPr lang="fr-FR" sz="1400" b="1" dirty="0">
                <a:solidFill>
                  <a:srgbClr val="FF0000"/>
                </a:solidFill>
              </a:rPr>
              <a:t>Création d’une nouvelle catégorie de projets bénéficiant sans condition à la conception-réalisation, c’est-à-dire sans justifier des motifs particuliers liés à la technicité ou à l’amélioration de l’efficacité énergétique.. </a:t>
            </a:r>
          </a:p>
        </p:txBody>
      </p:sp>
      <p:sp>
        <p:nvSpPr>
          <p:cNvPr id="6" name="Espace réservé du contenu 2"/>
          <p:cNvSpPr txBox="1">
            <a:spLocks/>
          </p:cNvSpPr>
          <p:nvPr/>
        </p:nvSpPr>
        <p:spPr>
          <a:xfrm>
            <a:off x="617842" y="4231124"/>
            <a:ext cx="6347714" cy="157414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r>
              <a:rPr lang="fr-FR" sz="1400" b="1" dirty="0"/>
              <a:t>Validation du recours au marché de conception-réalisation pour les constructions neuves</a:t>
            </a:r>
          </a:p>
          <a:p>
            <a:pPr marL="457200" lvl="1" indent="0" algn="just">
              <a:buNone/>
            </a:pPr>
            <a:r>
              <a:rPr lang="fr-FR" sz="1500" b="1" dirty="0">
                <a:solidFill>
                  <a:srgbClr val="FF0000"/>
                </a:solidFill>
              </a:rPr>
              <a:t>P</a:t>
            </a:r>
            <a:r>
              <a:rPr lang="fr-FR" sz="1500" b="1" dirty="0" smtClean="0">
                <a:solidFill>
                  <a:srgbClr val="FF0000"/>
                </a:solidFill>
              </a:rPr>
              <a:t>ossibilité </a:t>
            </a:r>
            <a:r>
              <a:rPr lang="fr-FR" sz="1500" b="1" dirty="0">
                <a:solidFill>
                  <a:srgbClr val="FF0000"/>
                </a:solidFill>
              </a:rPr>
              <a:t>de recourir aux marchés globaux pour les constructions neuves « dépassant la réglementation thermique en vigueur »</a:t>
            </a:r>
          </a:p>
        </p:txBody>
      </p:sp>
    </p:spTree>
    <p:extLst>
      <p:ext uri="{BB962C8B-B14F-4D97-AF65-F5344CB8AC3E}">
        <p14:creationId xmlns:p14="http://schemas.microsoft.com/office/powerpoint/2010/main" val="152580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476672"/>
            <a:ext cx="6347713" cy="803176"/>
          </a:xfrm>
          <a:ln/>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ctr"/>
            <a:r>
              <a:rPr lang="fr-FR" sz="2000" b="1" dirty="0">
                <a:latin typeface="Arial Black" panose="020B0A04020102020204" pitchFamily="34" charset="0"/>
              </a:rPr>
              <a:t>Focus sur 1 ans de jurisprudence majeure en matière de marchés publics</a:t>
            </a:r>
            <a:br>
              <a:rPr lang="fr-FR" sz="2000" b="1" dirty="0">
                <a:latin typeface="Arial Black" panose="020B0A04020102020204" pitchFamily="34" charset="0"/>
              </a:rPr>
            </a:br>
            <a:endParaRPr lang="fr-FR" sz="2000" dirty="0"/>
          </a:p>
        </p:txBody>
      </p:sp>
      <p:sp>
        <p:nvSpPr>
          <p:cNvPr id="3" name="Espace réservé du contenu 2"/>
          <p:cNvSpPr>
            <a:spLocks noGrp="1"/>
          </p:cNvSpPr>
          <p:nvPr>
            <p:ph idx="1"/>
          </p:nvPr>
        </p:nvSpPr>
        <p:spPr>
          <a:xfrm>
            <a:off x="609599" y="1844825"/>
            <a:ext cx="6347714" cy="504056"/>
          </a:xfrm>
        </p:spPr>
        <p:txBody>
          <a:bodyPr/>
          <a:lstStyle/>
          <a:p>
            <a:r>
              <a:rPr lang="fr-FR" dirty="0" smtClean="0"/>
              <a:t>Champ d’application au code de la commande publique</a:t>
            </a:r>
            <a:endParaRPr lang="fr-FR" dirty="0"/>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
        <p:nvSpPr>
          <p:cNvPr id="5" name="Rectangle 4"/>
          <p:cNvSpPr/>
          <p:nvPr/>
        </p:nvSpPr>
        <p:spPr>
          <a:xfrm>
            <a:off x="467544" y="2348881"/>
            <a:ext cx="6492720" cy="1015663"/>
          </a:xfrm>
          <a:prstGeom prst="rect">
            <a:avLst/>
          </a:prstGeom>
        </p:spPr>
        <p:txBody>
          <a:bodyPr wrap="square">
            <a:spAutoFit/>
          </a:bodyPr>
          <a:lstStyle/>
          <a:p>
            <a:pPr>
              <a:buFont typeface="Arial" panose="020B0604020202020204" pitchFamily="34" charset="0"/>
              <a:buChar char="•"/>
            </a:pPr>
            <a:r>
              <a:rPr lang="fr-FR" sz="1200" dirty="0"/>
              <a:t>Décision du Conseil d'État n°428866 - </a:t>
            </a:r>
            <a:r>
              <a:rPr lang="fr-FR" sz="1200" dirty="0">
                <a:hlinkClick r:id="rId2" tooltip="« « CE, 24 juin 2019, Département des Bouches-du-Rhône  », dans une nouvelle fenêtre », dans une nouvelle fenêtre"/>
              </a:rPr>
              <a:t>CE, 24 juin 2019, Département des Bouches-du-Rhône </a:t>
            </a:r>
            <a:endParaRPr lang="fr-FR" sz="1200" dirty="0" smtClean="0"/>
          </a:p>
          <a:p>
            <a:pPr>
              <a:buFont typeface="Arial" panose="020B0604020202020204" pitchFamily="34" charset="0"/>
              <a:buChar char="•"/>
            </a:pPr>
            <a:endParaRPr lang="fr-FR" sz="1200" dirty="0"/>
          </a:p>
          <a:p>
            <a:r>
              <a:rPr lang="fr-FR" sz="1200" i="1" dirty="0"/>
              <a:t>Un acheteur peut, pour mettre en œuvre la procédure d'interdiction de soumissionner facultative contre un opérateur, se fonder sur le comportement de celui-ci dans la procédure de passation en cause ou dans d'autres procédures récentes.</a:t>
            </a:r>
            <a:endParaRPr lang="fr-FR" sz="1200" dirty="0"/>
          </a:p>
        </p:txBody>
      </p:sp>
      <p:sp>
        <p:nvSpPr>
          <p:cNvPr id="6" name="Espace réservé du contenu 2"/>
          <p:cNvSpPr txBox="1">
            <a:spLocks/>
          </p:cNvSpPr>
          <p:nvPr/>
        </p:nvSpPr>
        <p:spPr>
          <a:xfrm>
            <a:off x="609599" y="3452611"/>
            <a:ext cx="6347714" cy="5040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dirty="0" smtClean="0"/>
              <a:t>Passation et procédure</a:t>
            </a:r>
            <a:endParaRPr lang="fr-FR" dirty="0"/>
          </a:p>
        </p:txBody>
      </p:sp>
      <p:sp>
        <p:nvSpPr>
          <p:cNvPr id="8" name="Rectangle 7"/>
          <p:cNvSpPr/>
          <p:nvPr/>
        </p:nvSpPr>
        <p:spPr>
          <a:xfrm>
            <a:off x="596908" y="3840343"/>
            <a:ext cx="7647499" cy="830997"/>
          </a:xfrm>
          <a:prstGeom prst="rect">
            <a:avLst/>
          </a:prstGeom>
        </p:spPr>
        <p:txBody>
          <a:bodyPr wrap="square">
            <a:spAutoFit/>
          </a:bodyPr>
          <a:lstStyle/>
          <a:p>
            <a:r>
              <a:rPr lang="fr-FR" sz="1200" i="1" dirty="0"/>
              <a:t>Arrêt du Conseil d'État n°417580 - </a:t>
            </a:r>
            <a:r>
              <a:rPr lang="fr-FR" sz="1200" i="1" dirty="0">
                <a:hlinkClick r:id="rId3" tooltip="« « CE, 25 mai 2018, Nantes Métropole  », dans une nouvelle fenêtre », dans une nouvelle fenêtre"/>
              </a:rPr>
              <a:t>CE, 25 mai 2018, Nantes Métropole </a:t>
            </a:r>
            <a:endParaRPr lang="fr-FR" sz="1200" i="1" dirty="0"/>
          </a:p>
          <a:p>
            <a:pPr algn="just"/>
            <a:r>
              <a:rPr lang="fr-FR" sz="1200" i="1" dirty="0"/>
              <a:t>Le Conseil d’</a:t>
            </a:r>
            <a:r>
              <a:rPr lang="fr-FR" sz="1200" i="1" dirty="0" err="1"/>
              <a:t>Etat</a:t>
            </a:r>
            <a:r>
              <a:rPr lang="fr-FR" sz="1200" i="1" dirty="0"/>
              <a:t> précise les modalités de mise en œuvre dans la sélection des offres des critères à caractère social résultant des articles 52 de l’ordonnance n° 2015-989 du 23 juillet 2015 et 62 du décret n° 2016-360 du 25 mars 2016</a:t>
            </a:r>
          </a:p>
        </p:txBody>
      </p:sp>
      <p:sp>
        <p:nvSpPr>
          <p:cNvPr id="9" name="Rectangle 8"/>
          <p:cNvSpPr/>
          <p:nvPr/>
        </p:nvSpPr>
        <p:spPr>
          <a:xfrm>
            <a:off x="596908" y="4909376"/>
            <a:ext cx="7537781" cy="830997"/>
          </a:xfrm>
          <a:prstGeom prst="rect">
            <a:avLst/>
          </a:prstGeom>
        </p:spPr>
        <p:txBody>
          <a:bodyPr wrap="square">
            <a:spAutoFit/>
          </a:bodyPr>
          <a:lstStyle/>
          <a:p>
            <a:r>
              <a:rPr lang="fr-FR" sz="1200" dirty="0" smtClean="0"/>
              <a:t>Décision </a:t>
            </a:r>
            <a:r>
              <a:rPr lang="fr-FR" sz="1200" dirty="0"/>
              <a:t>du Conseil d'État n°411444 - </a:t>
            </a:r>
            <a:r>
              <a:rPr lang="fr-FR" sz="1200" dirty="0">
                <a:hlinkClick r:id="rId4" tooltip="« « CE, 14 juin 2019, Société Vinci construction maritime et fluvial  », dans une nouvelle fenêtre », dans une nouvelle fenêtre"/>
              </a:rPr>
              <a:t>CE, 14 juin 2019, Société Vinci construction maritime et fluvial </a:t>
            </a:r>
            <a:endParaRPr lang="fr-FR" sz="1200" dirty="0"/>
          </a:p>
          <a:p>
            <a:pPr algn="just"/>
            <a:r>
              <a:rPr lang="fr-FR" sz="1200" i="1" dirty="0"/>
              <a:t>Le Conseil d’État précise sa jurisprudence SNC Armor (Assemblée, 20.12.2014, n° 355563, A), relative à la possibilité pour une collectivité territoriale ou un EPCI de candidater à un contrat de commande publique.</a:t>
            </a:r>
            <a:endParaRPr lang="fr-FR" sz="1200" dirty="0"/>
          </a:p>
        </p:txBody>
      </p:sp>
    </p:spTree>
    <p:extLst>
      <p:ext uri="{BB962C8B-B14F-4D97-AF65-F5344CB8AC3E}">
        <p14:creationId xmlns:p14="http://schemas.microsoft.com/office/powerpoint/2010/main" val="1237230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476672"/>
            <a:ext cx="6347713" cy="803176"/>
          </a:xfrm>
          <a:ln/>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ctr"/>
            <a:r>
              <a:rPr lang="fr-FR" sz="2000" b="1" dirty="0">
                <a:latin typeface="Arial Black" panose="020B0A04020102020204" pitchFamily="34" charset="0"/>
              </a:rPr>
              <a:t>Focus sur 1 ans de jurisprudence majeure en matière de marchés publics</a:t>
            </a:r>
            <a:br>
              <a:rPr lang="fr-FR" sz="2000" b="1" dirty="0">
                <a:latin typeface="Arial Black" panose="020B0A04020102020204" pitchFamily="34" charset="0"/>
              </a:rPr>
            </a:br>
            <a:endParaRPr lang="fr-FR" sz="2000" dirty="0"/>
          </a:p>
        </p:txBody>
      </p:sp>
      <p:sp>
        <p:nvSpPr>
          <p:cNvPr id="3" name="Espace réservé du contenu 2"/>
          <p:cNvSpPr>
            <a:spLocks noGrp="1"/>
          </p:cNvSpPr>
          <p:nvPr>
            <p:ph idx="1"/>
          </p:nvPr>
        </p:nvSpPr>
        <p:spPr>
          <a:xfrm>
            <a:off x="609599" y="1844825"/>
            <a:ext cx="6347714" cy="504056"/>
          </a:xfrm>
        </p:spPr>
        <p:txBody>
          <a:bodyPr/>
          <a:lstStyle/>
          <a:p>
            <a:r>
              <a:rPr lang="fr-FR" dirty="0"/>
              <a:t>Passation et procédure</a:t>
            </a:r>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
        <p:nvSpPr>
          <p:cNvPr id="5" name="Rectangle 4"/>
          <p:cNvSpPr/>
          <p:nvPr/>
        </p:nvSpPr>
        <p:spPr>
          <a:xfrm>
            <a:off x="467544" y="2348881"/>
            <a:ext cx="6492720" cy="461665"/>
          </a:xfrm>
          <a:prstGeom prst="rect">
            <a:avLst/>
          </a:prstGeom>
        </p:spPr>
        <p:txBody>
          <a:bodyPr wrap="square">
            <a:spAutoFit/>
          </a:bodyPr>
          <a:lstStyle/>
          <a:p>
            <a:r>
              <a:rPr lang="fr-FR" sz="1200" i="1" dirty="0">
                <a:hlinkClick r:id="rId2"/>
              </a:rPr>
              <a:t>CE, 12 juillet 2019, CNAM, </a:t>
            </a:r>
            <a:r>
              <a:rPr lang="fr-FR" sz="1200" i="1" dirty="0" smtClean="0">
                <a:hlinkClick r:id="rId2"/>
              </a:rPr>
              <a:t>n°429782</a:t>
            </a:r>
            <a:r>
              <a:rPr lang="fr-FR" sz="1200" i="1" dirty="0" smtClean="0"/>
              <a:t> CNAM</a:t>
            </a:r>
            <a:endParaRPr lang="fr-FR" sz="1200" i="1" dirty="0"/>
          </a:p>
          <a:p>
            <a:r>
              <a:rPr lang="fr-FR" sz="1200" i="1" dirty="0" smtClean="0"/>
              <a:t>Égalité de traitement dans les informations données aux candidats lors d’une consultation</a:t>
            </a:r>
            <a:endParaRPr lang="fr-FR" sz="1200" dirty="0"/>
          </a:p>
        </p:txBody>
      </p:sp>
      <p:sp>
        <p:nvSpPr>
          <p:cNvPr id="7" name="Rectangle 6"/>
          <p:cNvSpPr/>
          <p:nvPr/>
        </p:nvSpPr>
        <p:spPr>
          <a:xfrm>
            <a:off x="539552" y="3105835"/>
            <a:ext cx="6417760" cy="923330"/>
          </a:xfrm>
          <a:prstGeom prst="rect">
            <a:avLst/>
          </a:prstGeom>
        </p:spPr>
        <p:txBody>
          <a:bodyPr wrap="square">
            <a:spAutoFit/>
          </a:bodyPr>
          <a:lstStyle/>
          <a:p>
            <a:r>
              <a:rPr lang="fr-FR" sz="1200" i="1" dirty="0">
                <a:solidFill>
                  <a:srgbClr val="92D050"/>
                </a:solidFill>
              </a:rPr>
              <a:t>CAA de Nancy, 23 juillet 2019</a:t>
            </a:r>
            <a:r>
              <a:rPr lang="fr-FR" dirty="0"/>
              <a:t>, </a:t>
            </a:r>
            <a:r>
              <a:rPr lang="fr-FR" sz="1200" i="1" dirty="0"/>
              <a:t>Société ISERBA, </a:t>
            </a:r>
            <a:r>
              <a:rPr lang="fr-FR" sz="1200" i="1" dirty="0" smtClean="0"/>
              <a:t>n°18NC01514-18NC01516</a:t>
            </a:r>
          </a:p>
          <a:p>
            <a:r>
              <a:rPr lang="fr-FR" sz="1200" i="1" dirty="0" smtClean="0"/>
              <a:t> </a:t>
            </a:r>
            <a:r>
              <a:rPr lang="fr-FR" sz="1200" dirty="0"/>
              <a:t>La condition d’urgence pour passer un marché sans publicité ni mise en concurrence assouplie ? </a:t>
            </a:r>
            <a:r>
              <a:rPr lang="fr-FR" sz="1200" dirty="0" smtClean="0"/>
              <a:t>Acceptation du caractère d’urgence suite à </a:t>
            </a:r>
            <a:r>
              <a:rPr lang="fr-FR" sz="1200" dirty="0"/>
              <a:t>la </a:t>
            </a:r>
            <a:r>
              <a:rPr lang="fr-FR" sz="1200" dirty="0" smtClean="0"/>
              <a:t>résiliation </a:t>
            </a:r>
            <a:r>
              <a:rPr lang="fr-FR" sz="1200" dirty="0"/>
              <a:t>du marché pour faute du titulaire du fait de graves </a:t>
            </a:r>
            <a:r>
              <a:rPr lang="fr-FR" sz="1200" dirty="0" smtClean="0"/>
              <a:t>carences.(entretien gaz parc locatif HLM)</a:t>
            </a:r>
            <a:endParaRPr lang="fr-FR" sz="1200" i="1" dirty="0"/>
          </a:p>
        </p:txBody>
      </p:sp>
      <p:sp>
        <p:nvSpPr>
          <p:cNvPr id="10" name="Rectangle 9"/>
          <p:cNvSpPr/>
          <p:nvPr/>
        </p:nvSpPr>
        <p:spPr>
          <a:xfrm>
            <a:off x="563672" y="4324454"/>
            <a:ext cx="6240576" cy="1200329"/>
          </a:xfrm>
          <a:prstGeom prst="rect">
            <a:avLst/>
          </a:prstGeom>
        </p:spPr>
        <p:txBody>
          <a:bodyPr wrap="square">
            <a:spAutoFit/>
          </a:bodyPr>
          <a:lstStyle/>
          <a:p>
            <a:r>
              <a:rPr lang="fr-FR" sz="1200" i="1" dirty="0">
                <a:solidFill>
                  <a:srgbClr val="92D050"/>
                </a:solidFill>
                <a:hlinkClick r:id="rId3"/>
              </a:rPr>
              <a:t>CAA de Bordeaux, 6 Juin 2019, M.A, </a:t>
            </a:r>
            <a:r>
              <a:rPr lang="fr-FR" sz="1200" i="1" dirty="0" smtClean="0">
                <a:solidFill>
                  <a:srgbClr val="92D050"/>
                </a:solidFill>
                <a:hlinkClick r:id="rId3"/>
              </a:rPr>
              <a:t>n°17BX01026</a:t>
            </a:r>
            <a:endParaRPr lang="fr-FR" sz="1200" i="1" dirty="0" smtClean="0">
              <a:solidFill>
                <a:srgbClr val="92D050"/>
              </a:solidFill>
            </a:endParaRPr>
          </a:p>
          <a:p>
            <a:r>
              <a:rPr lang="fr-FR" sz="1200" dirty="0"/>
              <a:t>Maire et titulaire </a:t>
            </a:r>
            <a:r>
              <a:rPr lang="fr-FR" sz="1200" dirty="0" smtClean="0"/>
              <a:t>: coupable d’être juge et partie (</a:t>
            </a:r>
            <a:r>
              <a:rPr lang="fr-FR" sz="1200" dirty="0" err="1" smtClean="0"/>
              <a:t>Tarn-et-garonne</a:t>
            </a:r>
            <a:r>
              <a:rPr lang="fr-FR" sz="1200" dirty="0" smtClean="0"/>
              <a:t>)</a:t>
            </a:r>
          </a:p>
          <a:p>
            <a:r>
              <a:rPr lang="fr-FR" sz="1200" dirty="0" smtClean="0"/>
              <a:t>Le </a:t>
            </a:r>
            <a:r>
              <a:rPr lang="fr-FR" sz="1200" dirty="0"/>
              <a:t>tribunal correctionnel le jugera coupable des faits de prise illégale d'intérêt en tant que personne investie d'un mandat électif public d'avoir participé à la conclusion du marché litigieux, dont il lui était interdit de soumissionner en raison de sa qualité</a:t>
            </a:r>
          </a:p>
          <a:p>
            <a:endParaRPr lang="fr-FR" sz="1200" i="1" dirty="0">
              <a:solidFill>
                <a:srgbClr val="92D050"/>
              </a:solidFill>
            </a:endParaRPr>
          </a:p>
        </p:txBody>
      </p:sp>
    </p:spTree>
    <p:extLst>
      <p:ext uri="{BB962C8B-B14F-4D97-AF65-F5344CB8AC3E}">
        <p14:creationId xmlns:p14="http://schemas.microsoft.com/office/powerpoint/2010/main" val="2461865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476672"/>
            <a:ext cx="6347713" cy="803176"/>
          </a:xfrm>
          <a:ln/>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algn="ctr"/>
            <a:r>
              <a:rPr lang="fr-FR" sz="2000" b="1" dirty="0">
                <a:latin typeface="Arial Black" panose="020B0A04020102020204" pitchFamily="34" charset="0"/>
              </a:rPr>
              <a:t>Focus sur 1 ans de jurisprudence majeure en matière de marchés publics</a:t>
            </a:r>
            <a:br>
              <a:rPr lang="fr-FR" sz="2000" b="1" dirty="0">
                <a:latin typeface="Arial Black" panose="020B0A04020102020204" pitchFamily="34" charset="0"/>
              </a:rPr>
            </a:br>
            <a:endParaRPr lang="fr-FR" sz="2000" dirty="0"/>
          </a:p>
        </p:txBody>
      </p:sp>
      <p:sp>
        <p:nvSpPr>
          <p:cNvPr id="3" name="Espace réservé du contenu 2"/>
          <p:cNvSpPr>
            <a:spLocks noGrp="1"/>
          </p:cNvSpPr>
          <p:nvPr>
            <p:ph idx="1"/>
          </p:nvPr>
        </p:nvSpPr>
        <p:spPr>
          <a:xfrm>
            <a:off x="609599" y="1844825"/>
            <a:ext cx="6347714" cy="504056"/>
          </a:xfrm>
        </p:spPr>
        <p:txBody>
          <a:bodyPr/>
          <a:lstStyle/>
          <a:p>
            <a:r>
              <a:rPr lang="fr-FR" dirty="0" smtClean="0"/>
              <a:t>Exécution des marchés publics</a:t>
            </a:r>
            <a:endParaRPr lang="fr-FR" dirty="0"/>
          </a:p>
        </p:txBody>
      </p:sp>
      <p:sp>
        <p:nvSpPr>
          <p:cNvPr id="4" name="Espace réservé du pied de page 3"/>
          <p:cNvSpPr>
            <a:spLocks noGrp="1"/>
          </p:cNvSpPr>
          <p:nvPr>
            <p:ph type="ftr" sz="quarter" idx="11"/>
          </p:nvPr>
        </p:nvSpPr>
        <p:spPr>
          <a:xfrm>
            <a:off x="1259632" y="6098257"/>
            <a:ext cx="4622973" cy="365125"/>
          </a:xfrm>
        </p:spPr>
        <p:txBody>
          <a:bodyPr/>
          <a:lstStyle/>
          <a:p>
            <a:pPr algn="ctr"/>
            <a:r>
              <a:rPr lang="fr-FR" b="1" dirty="0" smtClean="0"/>
              <a:t>Carrefour des territoires mardi 1er octobre 2019 Blois</a:t>
            </a:r>
            <a:endParaRPr lang="fr-FR" b="1" dirty="0"/>
          </a:p>
        </p:txBody>
      </p:sp>
      <p:sp>
        <p:nvSpPr>
          <p:cNvPr id="5" name="Rectangle 4"/>
          <p:cNvSpPr/>
          <p:nvPr/>
        </p:nvSpPr>
        <p:spPr>
          <a:xfrm>
            <a:off x="467544" y="2348881"/>
            <a:ext cx="6492720" cy="1384995"/>
          </a:xfrm>
          <a:prstGeom prst="rect">
            <a:avLst/>
          </a:prstGeom>
        </p:spPr>
        <p:txBody>
          <a:bodyPr wrap="square">
            <a:spAutoFit/>
          </a:bodyPr>
          <a:lstStyle/>
          <a:p>
            <a:r>
              <a:rPr lang="fr-FR" sz="1200" dirty="0"/>
              <a:t>Décision n°408203 du Conseil d'État - </a:t>
            </a:r>
            <a:r>
              <a:rPr lang="fr-FR" sz="1200" dirty="0">
                <a:hlinkClick r:id="rId2" tooltip="« « CE, 19 novembre 2018, Institut national de recherche en sciences et technologies pour l'environnement et l'agriculture  », dans une nouvelle fenêtre », dans une nouvelle fenêtre"/>
              </a:rPr>
              <a:t>CE, 19 novembre 2018, Institut national de recherche en sciences et technologies pour l'environnement et l'agriculture </a:t>
            </a:r>
            <a:endParaRPr lang="fr-FR" sz="1200" dirty="0" smtClean="0"/>
          </a:p>
          <a:p>
            <a:endParaRPr lang="fr-FR" sz="1200" dirty="0"/>
          </a:p>
          <a:p>
            <a:r>
              <a:rPr lang="fr-FR" sz="1200" i="1" dirty="0"/>
              <a:t>Si le maître d’ouvrage notifie le décompte général du marché, le caractère définitif de ce décompte fait obstacle à ce qu'il puisse obtenir l’indemnisation de son préjudice éventuel sur le fondement de la responsabilité contractuelle du constructeur, y compris lorsque ce préjudice résulte de désordres apparus postérieurement à l'établissement du décompte</a:t>
            </a:r>
            <a:endParaRPr lang="fr-FR" sz="1200" dirty="0"/>
          </a:p>
        </p:txBody>
      </p:sp>
      <p:sp>
        <p:nvSpPr>
          <p:cNvPr id="7" name="Rectangle 6"/>
          <p:cNvSpPr/>
          <p:nvPr/>
        </p:nvSpPr>
        <p:spPr>
          <a:xfrm>
            <a:off x="467544" y="3990633"/>
            <a:ext cx="6984776" cy="830997"/>
          </a:xfrm>
          <a:prstGeom prst="rect">
            <a:avLst/>
          </a:prstGeom>
        </p:spPr>
        <p:txBody>
          <a:bodyPr wrap="square">
            <a:spAutoFit/>
          </a:bodyPr>
          <a:lstStyle/>
          <a:p>
            <a:r>
              <a:rPr lang="fr-FR" sz="1200" dirty="0" smtClean="0"/>
              <a:t>Conseil </a:t>
            </a:r>
            <a:r>
              <a:rPr lang="fr-FR" sz="1200" dirty="0"/>
              <a:t>d'État - </a:t>
            </a:r>
            <a:r>
              <a:rPr lang="fr-FR" sz="1200" dirty="0">
                <a:hlinkClick r:id="rId3" tooltip="« « CE, 13 avril 2018, Société Eiffage construction Alsace  », dans une nouvelle fenêtre », dans une nouvelle fenêtre"/>
              </a:rPr>
              <a:t>CE, 13 avril 2018, Société Eiffage construction Alsace </a:t>
            </a:r>
            <a:endParaRPr lang="fr-FR" sz="1200" dirty="0"/>
          </a:p>
          <a:p>
            <a:r>
              <a:rPr lang="fr-FR" sz="1200" dirty="0"/>
              <a:t>Lorsqu'un décompte général d’un marché de travaux fait l'objet d'une réclamation par le cocontractant, le délai de paiement du solde ne commence à courir qu'à compter de la réception de cette réclamation par le maître d'ouvrage</a:t>
            </a:r>
          </a:p>
        </p:txBody>
      </p:sp>
    </p:spTree>
    <p:extLst>
      <p:ext uri="{BB962C8B-B14F-4D97-AF65-F5344CB8AC3E}">
        <p14:creationId xmlns:p14="http://schemas.microsoft.com/office/powerpoint/2010/main" val="2132187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609600"/>
            <a:ext cx="6347713" cy="731168"/>
          </a:xfrm>
        </p:spPr>
        <p:style>
          <a:lnRef idx="0">
            <a:schemeClr val="accent3"/>
          </a:lnRef>
          <a:fillRef idx="3">
            <a:schemeClr val="accent3"/>
          </a:fillRef>
          <a:effectRef idx="3">
            <a:schemeClr val="accent3"/>
          </a:effectRef>
          <a:fontRef idx="minor">
            <a:schemeClr val="lt1"/>
          </a:fontRef>
        </p:style>
        <p:txBody>
          <a:bodyPr/>
          <a:lstStyle/>
          <a:p>
            <a:pPr algn="ctr"/>
            <a:r>
              <a:rPr lang="fr-FR" dirty="0" smtClean="0"/>
              <a:t>A VENIR</a:t>
            </a:r>
            <a:endParaRPr lang="fr-FR" dirty="0"/>
          </a:p>
        </p:txBody>
      </p:sp>
      <p:sp>
        <p:nvSpPr>
          <p:cNvPr id="3" name="Espace réservé du contenu 2"/>
          <p:cNvSpPr>
            <a:spLocks noGrp="1"/>
          </p:cNvSpPr>
          <p:nvPr>
            <p:ph idx="1"/>
          </p:nvPr>
        </p:nvSpPr>
        <p:spPr>
          <a:xfrm>
            <a:off x="618022" y="1731462"/>
            <a:ext cx="6347714" cy="4309901"/>
          </a:xfrm>
        </p:spPr>
        <p:txBody>
          <a:bodyPr>
            <a:normAutofit fontScale="92500" lnSpcReduction="10000"/>
          </a:bodyPr>
          <a:lstStyle/>
          <a:p>
            <a:r>
              <a:rPr lang="fr-FR" dirty="0" smtClean="0"/>
              <a:t>Projet de décret de relèvement du seuil des 25 000 euros HT ? </a:t>
            </a:r>
          </a:p>
          <a:p>
            <a:pPr marL="0" indent="0">
              <a:buNone/>
            </a:pPr>
            <a:endParaRPr lang="fr-FR" dirty="0" smtClean="0"/>
          </a:p>
          <a:p>
            <a:r>
              <a:rPr lang="fr-FR" dirty="0" smtClean="0"/>
              <a:t>Données essentielles vers un assouplissement </a:t>
            </a:r>
            <a:r>
              <a:rPr lang="fr-FR" dirty="0" smtClean="0"/>
              <a:t>?</a:t>
            </a:r>
          </a:p>
          <a:p>
            <a:pPr lvl="3"/>
            <a:r>
              <a:rPr lang="fr-FR" dirty="0" smtClean="0"/>
              <a:t>Seuil de transmission relevé ou retour à la liste des marchés conclus ?</a:t>
            </a:r>
          </a:p>
          <a:p>
            <a:pPr lvl="3"/>
            <a:r>
              <a:rPr lang="fr-FR" dirty="0" smtClean="0"/>
              <a:t>Dans quels délais (à la carte), fréquence (1 ou plusieurs fois) ? </a:t>
            </a:r>
          </a:p>
          <a:p>
            <a:pPr lvl="3"/>
            <a:r>
              <a:rPr lang="fr-FR" dirty="0" smtClean="0"/>
              <a:t>Support, vers un retour du support de son choix adapté ? </a:t>
            </a:r>
            <a:endParaRPr lang="fr-FR" dirty="0" smtClean="0"/>
          </a:p>
          <a:p>
            <a:r>
              <a:rPr lang="fr-FR" dirty="0" smtClean="0"/>
              <a:t>Avance 5 % =&gt; 10 % pour les plus grandes collectivités</a:t>
            </a:r>
          </a:p>
          <a:p>
            <a:pPr marL="0" indent="0">
              <a:buNone/>
            </a:pPr>
            <a:endParaRPr lang="fr-FR" dirty="0" smtClean="0"/>
          </a:p>
          <a:p>
            <a:r>
              <a:rPr lang="fr-FR" dirty="0" smtClean="0"/>
              <a:t>Refonte des CCAG </a:t>
            </a:r>
            <a:endParaRPr lang="fr-FR" dirty="0" smtClean="0"/>
          </a:p>
          <a:p>
            <a:pPr lvl="3"/>
            <a:r>
              <a:rPr lang="fr-FR" dirty="0" smtClean="0"/>
              <a:t>création d’un 6</a:t>
            </a:r>
            <a:r>
              <a:rPr lang="fr-FR" baseline="30000" dirty="0" smtClean="0"/>
              <a:t>ème</a:t>
            </a:r>
            <a:r>
              <a:rPr lang="fr-FR" dirty="0" smtClean="0"/>
              <a:t> CCAG (Mo)</a:t>
            </a:r>
          </a:p>
          <a:p>
            <a:pPr lvl="3"/>
            <a:r>
              <a:rPr lang="fr-FR" dirty="0" smtClean="0"/>
              <a:t>Place à la négociation/transaction</a:t>
            </a:r>
          </a:p>
          <a:p>
            <a:pPr lvl="3"/>
            <a:r>
              <a:rPr lang="fr-FR" dirty="0" smtClean="0"/>
              <a:t>Introduction jurisprudence</a:t>
            </a:r>
          </a:p>
          <a:p>
            <a:pPr lvl="3"/>
            <a:r>
              <a:rPr lang="fr-FR" dirty="0" smtClean="0"/>
              <a:t>Dématérialisation </a:t>
            </a:r>
          </a:p>
          <a:p>
            <a:pPr lvl="3"/>
            <a:endParaRPr lang="fr-FR" dirty="0" smtClean="0"/>
          </a:p>
          <a:p>
            <a:pPr lvl="3"/>
            <a:endParaRPr lang="fr-FR" dirty="0"/>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Tree>
    <p:extLst>
      <p:ext uri="{BB962C8B-B14F-4D97-AF65-F5344CB8AC3E}">
        <p14:creationId xmlns:p14="http://schemas.microsoft.com/office/powerpoint/2010/main" val="3449231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47664" y="1916832"/>
            <a:ext cx="6192688" cy="1754326"/>
          </a:xfrm>
          <a:prstGeom prst="rect">
            <a:avLst/>
          </a:prstGeom>
          <a:noFill/>
        </p:spPr>
        <p:txBody>
          <a:bodyPr wrap="square" rtlCol="0">
            <a:spAutoFit/>
          </a:bodyPr>
          <a:lstStyle/>
          <a:p>
            <a:pPr algn="ctr"/>
            <a:r>
              <a:rPr lang="fr-FR" sz="5400" b="1" dirty="0" smtClean="0"/>
              <a:t>MERCI POUR VOTRE ATTENTION</a:t>
            </a:r>
            <a:endParaRPr lang="fr-FR" sz="5400" b="1" dirty="0"/>
          </a:p>
        </p:txBody>
      </p:sp>
      <p:sp>
        <p:nvSpPr>
          <p:cNvPr id="3" name="Espace réservé du pied de page 2"/>
          <p:cNvSpPr>
            <a:spLocks noGrp="1"/>
          </p:cNvSpPr>
          <p:nvPr>
            <p:ph type="ftr" sz="quarter" idx="11"/>
          </p:nvPr>
        </p:nvSpPr>
        <p:spPr/>
        <p:txBody>
          <a:bodyPr/>
          <a:lstStyle/>
          <a:p>
            <a:r>
              <a:rPr lang="fr-FR" smtClean="0"/>
              <a:t>Carrefour des territoires mardi 1er octobre 2019 Blois</a:t>
            </a:r>
            <a:endParaRPr lang="fr-FR"/>
          </a:p>
        </p:txBody>
      </p:sp>
    </p:spTree>
    <p:extLst>
      <p:ext uri="{BB962C8B-B14F-4D97-AF65-F5344CB8AC3E}">
        <p14:creationId xmlns:p14="http://schemas.microsoft.com/office/powerpoint/2010/main" val="2001971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548680"/>
            <a:ext cx="6347713" cy="659160"/>
          </a:xfrm>
        </p:spPr>
        <p:style>
          <a:lnRef idx="1">
            <a:schemeClr val="accent2"/>
          </a:lnRef>
          <a:fillRef idx="2">
            <a:schemeClr val="accent2"/>
          </a:fillRef>
          <a:effectRef idx="1">
            <a:schemeClr val="accent2"/>
          </a:effectRef>
          <a:fontRef idx="minor">
            <a:schemeClr val="dk1"/>
          </a:fontRef>
        </p:style>
        <p:txBody>
          <a:bodyPr/>
          <a:lstStyle/>
          <a:p>
            <a:pPr algn="ctr"/>
            <a:r>
              <a:rPr lang="fr-FR" dirty="0" smtClean="0"/>
              <a:t>Programme atelier</a:t>
            </a:r>
            <a:endParaRPr lang="fr-FR" dirty="0"/>
          </a:p>
        </p:txBody>
      </p:sp>
      <p:sp>
        <p:nvSpPr>
          <p:cNvPr id="3" name="Espace réservé du contenu 2"/>
          <p:cNvSpPr>
            <a:spLocks noGrp="1"/>
          </p:cNvSpPr>
          <p:nvPr>
            <p:ph idx="1"/>
          </p:nvPr>
        </p:nvSpPr>
        <p:spPr/>
        <p:txBody>
          <a:bodyPr>
            <a:normAutofit/>
          </a:bodyPr>
          <a:lstStyle/>
          <a:p>
            <a:pPr algn="just"/>
            <a:r>
              <a:rPr lang="fr-FR" b="1" dirty="0">
                <a:latin typeface="Arial Black" panose="020B0A04020102020204" pitchFamily="34" charset="0"/>
              </a:rPr>
              <a:t>1-	</a:t>
            </a:r>
            <a:r>
              <a:rPr lang="fr-FR" b="1" dirty="0" smtClean="0">
                <a:latin typeface="Arial Black" panose="020B0A04020102020204" pitchFamily="34" charset="0"/>
              </a:rPr>
              <a:t>Genèse </a:t>
            </a:r>
            <a:r>
              <a:rPr lang="fr-FR" b="1" dirty="0">
                <a:latin typeface="Arial Black" panose="020B0A04020102020204" pitchFamily="34" charset="0"/>
              </a:rPr>
              <a:t>du code de la commande publique</a:t>
            </a:r>
          </a:p>
          <a:p>
            <a:pPr algn="just"/>
            <a:r>
              <a:rPr lang="fr-FR" b="1" dirty="0">
                <a:latin typeface="Arial Black" panose="020B0A04020102020204" pitchFamily="34" charset="0"/>
              </a:rPr>
              <a:t>2-	Focus sur les principaux changements apportés par le code de la commande </a:t>
            </a:r>
            <a:r>
              <a:rPr lang="fr-FR" b="1" dirty="0" smtClean="0">
                <a:latin typeface="Arial Black" panose="020B0A04020102020204" pitchFamily="34" charset="0"/>
              </a:rPr>
              <a:t>publique en matière de marches publics.</a:t>
            </a:r>
            <a:endParaRPr lang="fr-FR" b="1" dirty="0">
              <a:latin typeface="Arial Black" panose="020B0A04020102020204" pitchFamily="34" charset="0"/>
            </a:endParaRPr>
          </a:p>
          <a:p>
            <a:pPr algn="just"/>
            <a:r>
              <a:rPr lang="fr-FR" b="1" dirty="0">
                <a:latin typeface="Arial Black" panose="020B0A04020102020204" pitchFamily="34" charset="0"/>
              </a:rPr>
              <a:t>3-	Les impacts de la loi </a:t>
            </a:r>
            <a:r>
              <a:rPr lang="fr-FR" b="1" dirty="0" err="1">
                <a:latin typeface="Arial Black" panose="020B0A04020102020204" pitchFamily="34" charset="0"/>
              </a:rPr>
              <a:t>Elan</a:t>
            </a:r>
            <a:r>
              <a:rPr lang="fr-FR" b="1" dirty="0">
                <a:latin typeface="Arial Black" panose="020B0A04020102020204" pitchFamily="34" charset="0"/>
              </a:rPr>
              <a:t> sur la réglementation des marchés publics</a:t>
            </a:r>
          </a:p>
          <a:p>
            <a:pPr algn="just"/>
            <a:r>
              <a:rPr lang="fr-FR" b="1" dirty="0">
                <a:latin typeface="Arial Black" panose="020B0A04020102020204" pitchFamily="34" charset="0"/>
              </a:rPr>
              <a:t>4-	Focus sur 1 ans de jurisprudence majeure en matière de marchés </a:t>
            </a:r>
            <a:r>
              <a:rPr lang="fr-FR" b="1" dirty="0" smtClean="0">
                <a:latin typeface="Arial Black" panose="020B0A04020102020204" pitchFamily="34" charset="0"/>
              </a:rPr>
              <a:t>publics</a:t>
            </a:r>
          </a:p>
          <a:p>
            <a:r>
              <a:rPr lang="fr-FR" b="1" dirty="0" smtClean="0">
                <a:latin typeface="Arial Black" panose="020B0A04020102020204" pitchFamily="34" charset="0"/>
              </a:rPr>
              <a:t>5- 	A venir ....</a:t>
            </a:r>
            <a:endParaRPr lang="fr-FR" b="1" dirty="0">
              <a:latin typeface="Arial Black" panose="020B0A04020102020204" pitchFamily="34" charset="0"/>
            </a:endParaRPr>
          </a:p>
        </p:txBody>
      </p:sp>
      <p:sp>
        <p:nvSpPr>
          <p:cNvPr id="4" name="Espace réservé du pied de page 3"/>
          <p:cNvSpPr>
            <a:spLocks noGrp="1"/>
          </p:cNvSpPr>
          <p:nvPr>
            <p:ph type="ftr" sz="quarter" idx="11"/>
          </p:nvPr>
        </p:nvSpPr>
        <p:spPr>
          <a:xfrm>
            <a:off x="1471968" y="6026983"/>
            <a:ext cx="4622973" cy="365125"/>
          </a:xfrm>
        </p:spPr>
        <p:txBody>
          <a:bodyPr/>
          <a:lstStyle/>
          <a:p>
            <a:pPr algn="ctr"/>
            <a:r>
              <a:rPr lang="fr-FR" b="1" dirty="0" smtClean="0">
                <a:latin typeface="Arial Black" panose="020B0A04020102020204" pitchFamily="34" charset="0"/>
              </a:rPr>
              <a:t>Carrefour des territoires mardi 1er octobre 2019 Blois</a:t>
            </a:r>
            <a:endParaRPr lang="fr-FR" b="1" dirty="0">
              <a:latin typeface="Arial Black" panose="020B0A04020102020204" pitchFamily="34" charset="0"/>
            </a:endParaRPr>
          </a:p>
        </p:txBody>
      </p:sp>
    </p:spTree>
    <p:extLst>
      <p:ext uri="{BB962C8B-B14F-4D97-AF65-F5344CB8AC3E}">
        <p14:creationId xmlns:p14="http://schemas.microsoft.com/office/powerpoint/2010/main" val="1040711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06" y="421228"/>
            <a:ext cx="6347713" cy="1063556"/>
          </a:xfr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t">
            <a:normAutofit fontScale="90000"/>
          </a:bodyPr>
          <a:lstStyle/>
          <a:p>
            <a:pPr algn="ctr"/>
            <a:r>
              <a:rPr lang="fr-FR" dirty="0">
                <a:solidFill>
                  <a:schemeClr val="dk1"/>
                </a:solidFill>
                <a:latin typeface="+mn-lt"/>
                <a:ea typeface="+mn-ea"/>
                <a:cs typeface="+mn-cs"/>
              </a:rPr>
              <a:t>Genèse du code de la commande publique</a:t>
            </a:r>
            <a:br>
              <a:rPr lang="fr-FR" dirty="0">
                <a:solidFill>
                  <a:schemeClr val="dk1"/>
                </a:solidFill>
                <a:latin typeface="+mn-lt"/>
                <a:ea typeface="+mn-ea"/>
                <a:cs typeface="+mn-cs"/>
              </a:rPr>
            </a:br>
            <a:endParaRPr lang="fr-FR" dirty="0">
              <a:solidFill>
                <a:schemeClr val="dk1"/>
              </a:solidFill>
              <a:latin typeface="+mn-lt"/>
              <a:ea typeface="+mn-ea"/>
              <a:cs typeface="+mn-cs"/>
            </a:endParaRPr>
          </a:p>
        </p:txBody>
      </p:sp>
      <p:sp>
        <p:nvSpPr>
          <p:cNvPr id="3" name="Espace réservé du contenu 2"/>
          <p:cNvSpPr>
            <a:spLocks noGrp="1"/>
          </p:cNvSpPr>
          <p:nvPr>
            <p:ph idx="1"/>
          </p:nvPr>
        </p:nvSpPr>
        <p:spPr>
          <a:xfrm>
            <a:off x="609598" y="1772816"/>
            <a:ext cx="6347714" cy="3880773"/>
          </a:xfrm>
        </p:spPr>
        <p:txBody>
          <a:bodyPr/>
          <a:lstStyle/>
          <a:p>
            <a:r>
              <a:rPr lang="fr-FR" dirty="0"/>
              <a:t>U</a:t>
            </a:r>
            <a:r>
              <a:rPr lang="fr-FR" dirty="0" smtClean="0"/>
              <a:t>ne réforme attendue depuis 1997 =&gt; trois expériences de codification du droit de la commande publique (1997, 2004, 2009)</a:t>
            </a:r>
          </a:p>
          <a:p>
            <a:r>
              <a:rPr lang="fr-FR" dirty="0" smtClean="0"/>
              <a:t>Objectif compiler une trentaine de textes applicables à la matière notamment :</a:t>
            </a:r>
            <a:endParaRPr lang="fr-FR" dirty="0"/>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graphicFrame>
        <p:nvGraphicFramePr>
          <p:cNvPr id="5" name="Diagramme 4"/>
          <p:cNvGraphicFramePr/>
          <p:nvPr>
            <p:extLst>
              <p:ext uri="{D42A27DB-BD31-4B8C-83A1-F6EECF244321}">
                <p14:modId xmlns:p14="http://schemas.microsoft.com/office/powerpoint/2010/main" val="991823916"/>
              </p:ext>
            </p:extLst>
          </p:nvPr>
        </p:nvGraphicFramePr>
        <p:xfrm>
          <a:off x="861313" y="3501008"/>
          <a:ext cx="6096000" cy="3672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31118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365842"/>
            <a:ext cx="6347713" cy="1019200"/>
          </a:xfr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t">
            <a:normAutofit fontScale="90000"/>
          </a:bodyPr>
          <a:lstStyle/>
          <a:p>
            <a:pPr algn="ctr"/>
            <a:r>
              <a:rPr lang="fr-FR" dirty="0">
                <a:solidFill>
                  <a:schemeClr val="dk1"/>
                </a:solidFill>
                <a:latin typeface="+mn-lt"/>
                <a:ea typeface="+mn-ea"/>
                <a:cs typeface="+mn-cs"/>
              </a:rPr>
              <a:t>Genèse du code de la commande publique</a:t>
            </a:r>
            <a:br>
              <a:rPr lang="fr-FR" dirty="0">
                <a:solidFill>
                  <a:schemeClr val="dk1"/>
                </a:solidFill>
                <a:latin typeface="+mn-lt"/>
                <a:ea typeface="+mn-ea"/>
                <a:cs typeface="+mn-cs"/>
              </a:rPr>
            </a:br>
            <a:endParaRPr lang="fr-FR" dirty="0">
              <a:solidFill>
                <a:schemeClr val="dk1"/>
              </a:solidFill>
              <a:latin typeface="+mn-lt"/>
              <a:ea typeface="+mn-ea"/>
              <a:cs typeface="+mn-cs"/>
            </a:endParaRPr>
          </a:p>
        </p:txBody>
      </p:sp>
      <p:sp>
        <p:nvSpPr>
          <p:cNvPr id="3" name="Espace réservé du contenu 2"/>
          <p:cNvSpPr>
            <a:spLocks noGrp="1"/>
          </p:cNvSpPr>
          <p:nvPr>
            <p:ph idx="1"/>
          </p:nvPr>
        </p:nvSpPr>
        <p:spPr>
          <a:xfrm>
            <a:off x="609598" y="1772816"/>
            <a:ext cx="6347714" cy="3880773"/>
          </a:xfrm>
        </p:spPr>
        <p:txBody>
          <a:bodyPr>
            <a:normAutofit/>
          </a:bodyPr>
          <a:lstStyle/>
          <a:p>
            <a:r>
              <a:rPr lang="fr-FR" sz="1600" dirty="0" smtClean="0"/>
              <a:t>Autres objectif une codification à droit constant =&gt; art 38 de la loi de d’habilitation n°2016-1691 du 9 décembre 2016</a:t>
            </a:r>
          </a:p>
          <a:p>
            <a:endParaRPr lang="fr-FR" sz="1600" dirty="0"/>
          </a:p>
          <a:p>
            <a:r>
              <a:rPr lang="fr-FR" sz="1600" dirty="0" smtClean="0"/>
              <a:t>Contrats visés les marchés publics et les concessions</a:t>
            </a:r>
          </a:p>
          <a:p>
            <a:endParaRPr lang="fr-FR" sz="1600" dirty="0"/>
          </a:p>
          <a:p>
            <a:r>
              <a:rPr lang="fr-FR" sz="1600" dirty="0" smtClean="0"/>
              <a:t>Sont exclus :</a:t>
            </a:r>
          </a:p>
          <a:p>
            <a:pPr lvl="3"/>
            <a:r>
              <a:rPr lang="fr-FR" sz="1600" dirty="0" smtClean="0"/>
              <a:t>Les conventions d’occupation du domaine public</a:t>
            </a:r>
          </a:p>
          <a:p>
            <a:pPr lvl="3"/>
            <a:r>
              <a:rPr lang="fr-FR" sz="1600" dirty="0" smtClean="0"/>
              <a:t>Les concessions d’aménagement</a:t>
            </a:r>
          </a:p>
          <a:p>
            <a:pPr lvl="3"/>
            <a:r>
              <a:rPr lang="fr-FR" sz="1600" dirty="0" smtClean="0"/>
              <a:t>SEMOP</a:t>
            </a:r>
            <a:endParaRPr lang="fr-FR" sz="1600" dirty="0"/>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Tree>
    <p:extLst>
      <p:ext uri="{BB962C8B-B14F-4D97-AF65-F5344CB8AC3E}">
        <p14:creationId xmlns:p14="http://schemas.microsoft.com/office/powerpoint/2010/main" val="1765762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365842"/>
            <a:ext cx="6347713" cy="1019200"/>
          </a:xfr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t">
            <a:normAutofit fontScale="90000"/>
          </a:bodyPr>
          <a:lstStyle/>
          <a:p>
            <a:pPr algn="ctr"/>
            <a:r>
              <a:rPr lang="fr-FR" dirty="0">
                <a:solidFill>
                  <a:schemeClr val="dk1"/>
                </a:solidFill>
                <a:latin typeface="+mn-lt"/>
                <a:ea typeface="+mn-ea"/>
                <a:cs typeface="+mn-cs"/>
              </a:rPr>
              <a:t>Genèse du code de la commande publique</a:t>
            </a:r>
            <a:br>
              <a:rPr lang="fr-FR" dirty="0">
                <a:solidFill>
                  <a:schemeClr val="dk1"/>
                </a:solidFill>
                <a:latin typeface="+mn-lt"/>
                <a:ea typeface="+mn-ea"/>
                <a:cs typeface="+mn-cs"/>
              </a:rPr>
            </a:br>
            <a:endParaRPr lang="fr-FR" dirty="0">
              <a:solidFill>
                <a:schemeClr val="dk1"/>
              </a:solidFill>
              <a:latin typeface="+mn-lt"/>
              <a:ea typeface="+mn-ea"/>
              <a:cs typeface="+mn-cs"/>
            </a:endParaRPr>
          </a:p>
        </p:txBody>
      </p:sp>
      <p:sp>
        <p:nvSpPr>
          <p:cNvPr id="3" name="Espace réservé du contenu 2"/>
          <p:cNvSpPr>
            <a:spLocks noGrp="1"/>
          </p:cNvSpPr>
          <p:nvPr>
            <p:ph idx="1"/>
          </p:nvPr>
        </p:nvSpPr>
        <p:spPr>
          <a:xfrm>
            <a:off x="609598" y="1628800"/>
            <a:ext cx="6347714" cy="3880773"/>
          </a:xfrm>
        </p:spPr>
        <p:txBody>
          <a:bodyPr>
            <a:normAutofit fontScale="92500" lnSpcReduction="20000"/>
          </a:bodyPr>
          <a:lstStyle/>
          <a:p>
            <a:pPr>
              <a:spcAft>
                <a:spcPts val="600"/>
              </a:spcAft>
            </a:pPr>
            <a:r>
              <a:rPr lang="fr-FR" sz="1600" dirty="0" smtClean="0"/>
              <a:t>Une structure moderne à maitriser: codification logique sous forme de « </a:t>
            </a:r>
            <a:r>
              <a:rPr lang="fr-FR" sz="1600" dirty="0" err="1" smtClean="0"/>
              <a:t>summa</a:t>
            </a:r>
            <a:r>
              <a:rPr lang="fr-FR" sz="1600" dirty="0" smtClean="0"/>
              <a:t> division » (1747 articles)</a:t>
            </a:r>
          </a:p>
          <a:p>
            <a:r>
              <a:rPr lang="fr-FR" sz="1600" dirty="0" smtClean="0"/>
              <a:t>Titre Préliminaire (6 articles)</a:t>
            </a:r>
          </a:p>
          <a:p>
            <a:pPr lvl="2">
              <a:spcAft>
                <a:spcPts val="600"/>
              </a:spcAft>
            </a:pPr>
            <a:r>
              <a:rPr lang="fr-FR" sz="1200" dirty="0" smtClean="0"/>
              <a:t>Rappel des principes fondamentaux et des grandes solutions jurisprudentielles. (durée, caractère administratif, exclusion....)</a:t>
            </a:r>
          </a:p>
          <a:p>
            <a:r>
              <a:rPr lang="fr-FR" sz="1600" dirty="0" smtClean="0"/>
              <a:t>Composés de 3 parties </a:t>
            </a:r>
          </a:p>
          <a:p>
            <a:pPr lvl="2"/>
            <a:r>
              <a:rPr lang="fr-FR" sz="1200" dirty="0" smtClean="0"/>
              <a:t>Partie I : définition et champs application</a:t>
            </a:r>
          </a:p>
          <a:p>
            <a:pPr lvl="2"/>
            <a:r>
              <a:rPr lang="fr-FR" sz="1200" dirty="0" smtClean="0"/>
              <a:t>Partie II : Marchés publics</a:t>
            </a:r>
          </a:p>
          <a:p>
            <a:pPr lvl="2"/>
            <a:r>
              <a:rPr lang="fr-FR" sz="1200" dirty="0" smtClean="0"/>
              <a:t>Partie III: Concessions</a:t>
            </a:r>
          </a:p>
          <a:p>
            <a:r>
              <a:rPr lang="fr-FR" sz="1600" dirty="0" smtClean="0"/>
              <a:t>Des dispositions organisés chronologiquement (préparation, passation et exécution)</a:t>
            </a:r>
          </a:p>
          <a:p>
            <a:r>
              <a:rPr lang="fr-FR" sz="1600" dirty="0" smtClean="0"/>
              <a:t>Retrouve les articles législatifs (L) à la suite des articles règlementaires (R)</a:t>
            </a:r>
          </a:p>
          <a:p>
            <a:r>
              <a:rPr lang="fr-FR" sz="1600" dirty="0" smtClean="0"/>
              <a:t>17 arrêtés (22 mars 2019) permettant une mise en pratique</a:t>
            </a:r>
            <a:endParaRPr lang="fr-FR" sz="1600" dirty="0"/>
          </a:p>
        </p:txBody>
      </p:sp>
      <p:sp>
        <p:nvSpPr>
          <p:cNvPr id="4" name="Espace réservé du pied de page 3"/>
          <p:cNvSpPr>
            <a:spLocks noGrp="1"/>
          </p:cNvSpPr>
          <p:nvPr>
            <p:ph type="ftr" sz="quarter" idx="11"/>
          </p:nvPr>
        </p:nvSpPr>
        <p:spPr>
          <a:xfrm>
            <a:off x="1763688" y="6093296"/>
            <a:ext cx="4622973" cy="365125"/>
          </a:xfrm>
        </p:spPr>
        <p:txBody>
          <a:bodyPr/>
          <a:lstStyle/>
          <a:p>
            <a:pPr algn="ctr"/>
            <a:r>
              <a:rPr lang="fr-FR" dirty="0" smtClean="0"/>
              <a:t>Carrefour des territoires mardi 1er octobre 2019 Blois</a:t>
            </a:r>
            <a:endParaRPr lang="fr-FR" dirty="0"/>
          </a:p>
        </p:txBody>
      </p:sp>
    </p:spTree>
    <p:extLst>
      <p:ext uri="{BB962C8B-B14F-4D97-AF65-F5344CB8AC3E}">
        <p14:creationId xmlns:p14="http://schemas.microsoft.com/office/powerpoint/2010/main" val="2317037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4603" y="285565"/>
            <a:ext cx="6347713" cy="1019200"/>
          </a:xfr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t">
            <a:normAutofit fontScale="90000"/>
          </a:bodyPr>
          <a:lstStyle/>
          <a:p>
            <a:pPr algn="ctr"/>
            <a:r>
              <a:rPr lang="fr-FR" dirty="0">
                <a:solidFill>
                  <a:schemeClr val="dk1"/>
                </a:solidFill>
                <a:latin typeface="+mn-lt"/>
                <a:ea typeface="+mn-ea"/>
                <a:cs typeface="+mn-cs"/>
              </a:rPr>
              <a:t>Genèse du code de la commande publique</a:t>
            </a:r>
            <a:br>
              <a:rPr lang="fr-FR" dirty="0">
                <a:solidFill>
                  <a:schemeClr val="dk1"/>
                </a:solidFill>
                <a:latin typeface="+mn-lt"/>
                <a:ea typeface="+mn-ea"/>
                <a:cs typeface="+mn-cs"/>
              </a:rPr>
            </a:br>
            <a:endParaRPr lang="fr-FR" dirty="0">
              <a:solidFill>
                <a:schemeClr val="dk1"/>
              </a:solidFill>
              <a:latin typeface="+mn-lt"/>
              <a:ea typeface="+mn-ea"/>
              <a:cs typeface="+mn-cs"/>
            </a:endParaRPr>
          </a:p>
        </p:txBody>
      </p:sp>
      <p:sp>
        <p:nvSpPr>
          <p:cNvPr id="3" name="Espace réservé du contenu 2"/>
          <p:cNvSpPr>
            <a:spLocks noGrp="1"/>
          </p:cNvSpPr>
          <p:nvPr>
            <p:ph idx="1"/>
          </p:nvPr>
        </p:nvSpPr>
        <p:spPr>
          <a:xfrm>
            <a:off x="964603" y="1592798"/>
            <a:ext cx="6347714" cy="43204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marL="0" indent="0" algn="ctr">
              <a:spcAft>
                <a:spcPts val="600"/>
              </a:spcAft>
              <a:buNone/>
            </a:pPr>
            <a:r>
              <a:rPr lang="fr-FR" sz="1600" dirty="0" smtClean="0"/>
              <a:t>ZOOM sur la codification« </a:t>
            </a:r>
            <a:r>
              <a:rPr lang="fr-FR" sz="1600" dirty="0" err="1" smtClean="0"/>
              <a:t>summa</a:t>
            </a:r>
            <a:r>
              <a:rPr lang="fr-FR" sz="1600" dirty="0" smtClean="0"/>
              <a:t> division »</a:t>
            </a:r>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
        <p:nvSpPr>
          <p:cNvPr id="6" name="Rectangle à coins arrondis 5"/>
          <p:cNvSpPr/>
          <p:nvPr/>
        </p:nvSpPr>
        <p:spPr>
          <a:xfrm>
            <a:off x="1835696" y="2276872"/>
            <a:ext cx="4176464"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Verdana" panose="020B0604030504040204" pitchFamily="34" charset="0"/>
                <a:ea typeface="Calibri" panose="020F0502020204030204" pitchFamily="34" charset="0"/>
                <a:cs typeface="Times New Roman" panose="02020603050405020304" pitchFamily="18" charset="0"/>
              </a:rPr>
              <a:t>Exemple article </a:t>
            </a:r>
          </a:p>
          <a:p>
            <a:pPr algn="ctr"/>
            <a:r>
              <a:rPr lang="fr-FR" sz="2000" b="1" dirty="0" smtClean="0">
                <a:solidFill>
                  <a:schemeClr val="tx1"/>
                </a:solidFill>
                <a:latin typeface="Verdana" panose="020B0604030504040204" pitchFamily="34" charset="0"/>
                <a:ea typeface="Calibri" panose="020F0502020204030204" pitchFamily="34" charset="0"/>
                <a:cs typeface="Times New Roman" panose="02020603050405020304" pitchFamily="18" charset="0"/>
              </a:rPr>
              <a:t>R.2143-14 </a:t>
            </a:r>
            <a:endParaRPr lang="fr-FR" sz="2000" b="1" dirty="0">
              <a:solidFill>
                <a:schemeClr val="tx1"/>
              </a:solidFill>
            </a:endParaRPr>
          </a:p>
        </p:txBody>
      </p:sp>
      <p:cxnSp>
        <p:nvCxnSpPr>
          <p:cNvPr id="8" name="Connecteur droit avec flèche 7"/>
          <p:cNvCxnSpPr/>
          <p:nvPr/>
        </p:nvCxnSpPr>
        <p:spPr>
          <a:xfrm flipH="1">
            <a:off x="971600" y="2780928"/>
            <a:ext cx="2232248" cy="1008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H="1">
            <a:off x="2411760" y="2780928"/>
            <a:ext cx="1080120" cy="15121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H="1">
            <a:off x="3635896" y="2780928"/>
            <a:ext cx="72008" cy="15121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stCxn id="6" idx="2"/>
          </p:cNvCxnSpPr>
          <p:nvPr/>
        </p:nvCxnSpPr>
        <p:spPr>
          <a:xfrm>
            <a:off x="3923928" y="2780928"/>
            <a:ext cx="720080" cy="1296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4139952" y="2780928"/>
            <a:ext cx="1584176" cy="1296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à coins arrondis 16"/>
          <p:cNvSpPr/>
          <p:nvPr/>
        </p:nvSpPr>
        <p:spPr>
          <a:xfrm>
            <a:off x="89756" y="3894391"/>
            <a:ext cx="1331640" cy="555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Partie règlementaire</a:t>
            </a:r>
            <a:endParaRPr lang="fr-FR" sz="1200" dirty="0"/>
          </a:p>
        </p:txBody>
      </p:sp>
      <p:sp>
        <p:nvSpPr>
          <p:cNvPr id="18" name="Rectangle à coins arrondis 17"/>
          <p:cNvSpPr/>
          <p:nvPr/>
        </p:nvSpPr>
        <p:spPr>
          <a:xfrm>
            <a:off x="1619672" y="4365104"/>
            <a:ext cx="120243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Partie 2</a:t>
            </a:r>
            <a:endParaRPr lang="fr-FR" sz="1200" dirty="0"/>
          </a:p>
        </p:txBody>
      </p:sp>
      <p:sp>
        <p:nvSpPr>
          <p:cNvPr id="19" name="Rectangle à coins arrondis 18"/>
          <p:cNvSpPr/>
          <p:nvPr/>
        </p:nvSpPr>
        <p:spPr>
          <a:xfrm>
            <a:off x="3059832" y="4365104"/>
            <a:ext cx="108012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Livre 1</a:t>
            </a:r>
            <a:endParaRPr lang="fr-FR" sz="1200" dirty="0"/>
          </a:p>
        </p:txBody>
      </p:sp>
      <p:sp>
        <p:nvSpPr>
          <p:cNvPr id="22" name="Rectangle à coins arrondis 21"/>
          <p:cNvSpPr/>
          <p:nvPr/>
        </p:nvSpPr>
        <p:spPr>
          <a:xfrm>
            <a:off x="4406280" y="4221017"/>
            <a:ext cx="1080120" cy="9124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Titre 4</a:t>
            </a:r>
            <a:endParaRPr lang="fr-FR" sz="1200" dirty="0"/>
          </a:p>
        </p:txBody>
      </p:sp>
      <p:sp>
        <p:nvSpPr>
          <p:cNvPr id="24" name="Rectangle à coins arrondis 23"/>
          <p:cNvSpPr/>
          <p:nvPr/>
        </p:nvSpPr>
        <p:spPr>
          <a:xfrm>
            <a:off x="5724128" y="4172386"/>
            <a:ext cx="1008112" cy="8203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Chapitre 3</a:t>
            </a:r>
            <a:endParaRPr lang="fr-FR" sz="1200" dirty="0"/>
          </a:p>
        </p:txBody>
      </p:sp>
      <p:cxnSp>
        <p:nvCxnSpPr>
          <p:cNvPr id="26" name="Connecteur droit avec flèche 25"/>
          <p:cNvCxnSpPr/>
          <p:nvPr/>
        </p:nvCxnSpPr>
        <p:spPr>
          <a:xfrm>
            <a:off x="4644008" y="2638903"/>
            <a:ext cx="2160240" cy="7900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tangle à coins arrondis 26"/>
          <p:cNvSpPr/>
          <p:nvPr/>
        </p:nvSpPr>
        <p:spPr>
          <a:xfrm>
            <a:off x="6957312" y="3368025"/>
            <a:ext cx="927056" cy="7090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Article 14</a:t>
            </a:r>
          </a:p>
        </p:txBody>
      </p:sp>
    </p:spTree>
    <p:extLst>
      <p:ext uri="{BB962C8B-B14F-4D97-AF65-F5344CB8AC3E}">
        <p14:creationId xmlns:p14="http://schemas.microsoft.com/office/powerpoint/2010/main" val="249652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6" grpId="0" animBg="1"/>
      <p:bldP spid="17" grpId="0" animBg="1"/>
      <p:bldP spid="18" grpId="0" animBg="1"/>
      <p:bldP spid="19" grpId="0" animBg="1"/>
      <p:bldP spid="22" grpId="0" animBg="1"/>
      <p:bldP spid="24" grpId="0" animBg="1"/>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6842" y="279933"/>
            <a:ext cx="6347713" cy="823251"/>
          </a:xfr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t">
            <a:normAutofit fontScale="90000"/>
          </a:bodyPr>
          <a:lstStyle/>
          <a:p>
            <a:pPr algn="ctr"/>
            <a:r>
              <a:rPr lang="fr-FR" sz="2200" b="1" dirty="0" smtClean="0">
                <a:latin typeface="Arial Black" panose="020B0A04020102020204" pitchFamily="34" charset="0"/>
              </a:rPr>
              <a:t>Les </a:t>
            </a:r>
            <a:r>
              <a:rPr lang="fr-FR" sz="2200" b="1" dirty="0">
                <a:latin typeface="Arial Black" panose="020B0A04020102020204" pitchFamily="34" charset="0"/>
              </a:rPr>
              <a:t>principaux changements apportés par le code de la commande</a:t>
            </a:r>
            <a:r>
              <a:rPr lang="fr-FR" dirty="0">
                <a:solidFill>
                  <a:schemeClr val="dk1"/>
                </a:solidFill>
                <a:latin typeface="+mn-lt"/>
                <a:ea typeface="+mn-ea"/>
                <a:cs typeface="+mn-cs"/>
              </a:rPr>
              <a:t/>
            </a:r>
            <a:br>
              <a:rPr lang="fr-FR" dirty="0">
                <a:solidFill>
                  <a:schemeClr val="dk1"/>
                </a:solidFill>
                <a:latin typeface="+mn-lt"/>
                <a:ea typeface="+mn-ea"/>
                <a:cs typeface="+mn-cs"/>
              </a:rPr>
            </a:br>
            <a:endParaRPr lang="fr-FR" dirty="0">
              <a:solidFill>
                <a:schemeClr val="dk1"/>
              </a:solidFill>
              <a:latin typeface="+mn-lt"/>
              <a:ea typeface="+mn-ea"/>
              <a:cs typeface="+mn-cs"/>
            </a:endParaRPr>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
        <p:nvSpPr>
          <p:cNvPr id="5" name="Espace réservé du contenu 4"/>
          <p:cNvSpPr>
            <a:spLocks noGrp="1"/>
          </p:cNvSpPr>
          <p:nvPr>
            <p:ph idx="1"/>
          </p:nvPr>
        </p:nvSpPr>
        <p:spPr>
          <a:xfrm>
            <a:off x="715821" y="1556792"/>
            <a:ext cx="6347714" cy="404314"/>
          </a:xfrm>
        </p:spPr>
        <p:txBody>
          <a:bodyPr/>
          <a:lstStyle/>
          <a:p>
            <a:r>
              <a:rPr lang="fr-FR" b="1" dirty="0"/>
              <a:t>Des nouveautés au </a:t>
            </a:r>
            <a:r>
              <a:rPr lang="fr-FR" b="1" dirty="0" smtClean="0"/>
              <a:t>compte-gouttes</a:t>
            </a:r>
            <a:endParaRPr lang="fr-FR" dirty="0"/>
          </a:p>
        </p:txBody>
      </p:sp>
      <p:sp>
        <p:nvSpPr>
          <p:cNvPr id="7" name="ZoneTexte 6"/>
          <p:cNvSpPr txBox="1"/>
          <p:nvPr/>
        </p:nvSpPr>
        <p:spPr>
          <a:xfrm>
            <a:off x="862724" y="2104739"/>
            <a:ext cx="6235951" cy="1077218"/>
          </a:xfrm>
          <a:prstGeom prst="rect">
            <a:avLst/>
          </a:prstGeom>
          <a:noFill/>
        </p:spPr>
        <p:txBody>
          <a:bodyPr wrap="square" rtlCol="0">
            <a:spAutoFit/>
          </a:bodyPr>
          <a:lstStyle/>
          <a:p>
            <a:pPr marL="285750" lvl="0" indent="-285750">
              <a:buFont typeface="Wingdings" panose="05000000000000000000" pitchFamily="2" charset="2"/>
              <a:buChar char="Ø"/>
            </a:pPr>
            <a:r>
              <a:rPr lang="fr-FR" sz="1600" dirty="0" smtClean="0"/>
              <a:t>Schéma </a:t>
            </a:r>
            <a:r>
              <a:rPr lang="fr-FR" sz="1600" dirty="0"/>
              <a:t>de promotion des achats publics socialement et écologiquement responsables lorsque le montant total annuel de leurs achats est supérieur à 100 000 000 d'euros HT (article D2111-3). </a:t>
            </a:r>
          </a:p>
        </p:txBody>
      </p:sp>
      <p:sp>
        <p:nvSpPr>
          <p:cNvPr id="20" name="ZoneTexte 19"/>
          <p:cNvSpPr txBox="1"/>
          <p:nvPr/>
        </p:nvSpPr>
        <p:spPr>
          <a:xfrm>
            <a:off x="849900" y="3226665"/>
            <a:ext cx="6235951" cy="923330"/>
          </a:xfrm>
          <a:prstGeom prst="rect">
            <a:avLst/>
          </a:prstGeom>
          <a:noFill/>
        </p:spPr>
        <p:txBody>
          <a:bodyPr wrap="square" rtlCol="0">
            <a:spAutoFit/>
          </a:bodyPr>
          <a:lstStyle/>
          <a:p>
            <a:pPr marL="285750" lvl="0" indent="-285750" algn="just">
              <a:buFont typeface="Wingdings" panose="05000000000000000000" pitchFamily="2" charset="2"/>
              <a:buChar char="Ø"/>
            </a:pPr>
            <a:r>
              <a:rPr lang="fr-FR" dirty="0"/>
              <a:t>accords-cadres passés sans maximum sont à nouveau réputés excéder les seuils de procédure formalisée (article R2121-8).</a:t>
            </a:r>
          </a:p>
        </p:txBody>
      </p:sp>
      <p:sp>
        <p:nvSpPr>
          <p:cNvPr id="21" name="ZoneTexte 20"/>
          <p:cNvSpPr txBox="1"/>
          <p:nvPr/>
        </p:nvSpPr>
        <p:spPr>
          <a:xfrm>
            <a:off x="862724" y="4233960"/>
            <a:ext cx="6235951" cy="1200329"/>
          </a:xfrm>
          <a:prstGeom prst="rect">
            <a:avLst/>
          </a:prstGeom>
          <a:noFill/>
        </p:spPr>
        <p:txBody>
          <a:bodyPr wrap="square" rtlCol="0">
            <a:spAutoFit/>
          </a:bodyPr>
          <a:lstStyle/>
          <a:p>
            <a:pPr marL="285750" lvl="0" indent="-285750" algn="just">
              <a:buFont typeface="Wingdings" panose="05000000000000000000" pitchFamily="2" charset="2"/>
              <a:buChar char="Ø"/>
            </a:pPr>
            <a:r>
              <a:rPr lang="fr-FR" dirty="0"/>
              <a:t>P</a:t>
            </a:r>
            <a:r>
              <a:rPr lang="fr-FR" dirty="0" smtClean="0"/>
              <a:t>rincipe </a:t>
            </a:r>
            <a:r>
              <a:rPr lang="fr-FR" dirty="0"/>
              <a:t>du « Dites-le nous une fois » s'applique désormais à l'ensemble des procédures (article R2143-14), et plus aux seules procédures formalisées (article 53-II du décret du 25 mars 2016).</a:t>
            </a:r>
          </a:p>
        </p:txBody>
      </p:sp>
    </p:spTree>
    <p:extLst>
      <p:ext uri="{BB962C8B-B14F-4D97-AF65-F5344CB8AC3E}">
        <p14:creationId xmlns:p14="http://schemas.microsoft.com/office/powerpoint/2010/main" val="2973720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0071" y="229485"/>
            <a:ext cx="6347713" cy="823251"/>
          </a:xfr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t">
            <a:normAutofit fontScale="90000"/>
          </a:bodyPr>
          <a:lstStyle/>
          <a:p>
            <a:pPr algn="ctr"/>
            <a:r>
              <a:rPr lang="fr-FR" sz="2200" b="1" dirty="0" smtClean="0">
                <a:latin typeface="Arial Black" panose="020B0A04020102020204" pitchFamily="34" charset="0"/>
              </a:rPr>
              <a:t>Les </a:t>
            </a:r>
            <a:r>
              <a:rPr lang="fr-FR" sz="2200" b="1" dirty="0">
                <a:latin typeface="Arial Black" panose="020B0A04020102020204" pitchFamily="34" charset="0"/>
              </a:rPr>
              <a:t>principaux changements apportés par le code de la commande</a:t>
            </a:r>
            <a:r>
              <a:rPr lang="fr-FR" dirty="0">
                <a:solidFill>
                  <a:schemeClr val="dk1"/>
                </a:solidFill>
                <a:latin typeface="+mn-lt"/>
                <a:ea typeface="+mn-ea"/>
                <a:cs typeface="+mn-cs"/>
              </a:rPr>
              <a:t/>
            </a:r>
            <a:br>
              <a:rPr lang="fr-FR" dirty="0">
                <a:solidFill>
                  <a:schemeClr val="dk1"/>
                </a:solidFill>
                <a:latin typeface="+mn-lt"/>
                <a:ea typeface="+mn-ea"/>
                <a:cs typeface="+mn-cs"/>
              </a:rPr>
            </a:br>
            <a:endParaRPr lang="fr-FR" dirty="0">
              <a:solidFill>
                <a:schemeClr val="dk1"/>
              </a:solidFill>
              <a:latin typeface="+mn-lt"/>
              <a:ea typeface="+mn-ea"/>
              <a:cs typeface="+mn-cs"/>
            </a:endParaRPr>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
        <p:nvSpPr>
          <p:cNvPr id="5" name="Espace réservé du contenu 4"/>
          <p:cNvSpPr>
            <a:spLocks noGrp="1"/>
          </p:cNvSpPr>
          <p:nvPr>
            <p:ph idx="1"/>
          </p:nvPr>
        </p:nvSpPr>
        <p:spPr>
          <a:xfrm>
            <a:off x="715821" y="1556792"/>
            <a:ext cx="6347714" cy="404314"/>
          </a:xfrm>
        </p:spPr>
        <p:txBody>
          <a:bodyPr/>
          <a:lstStyle/>
          <a:p>
            <a:r>
              <a:rPr lang="fr-FR" b="1" dirty="0"/>
              <a:t>Des nouveautés au </a:t>
            </a:r>
            <a:r>
              <a:rPr lang="fr-FR" b="1" dirty="0" smtClean="0"/>
              <a:t>compte-gouttes</a:t>
            </a:r>
            <a:endParaRPr lang="fr-FR" dirty="0"/>
          </a:p>
        </p:txBody>
      </p:sp>
      <p:sp>
        <p:nvSpPr>
          <p:cNvPr id="7" name="ZoneTexte 6"/>
          <p:cNvSpPr txBox="1"/>
          <p:nvPr/>
        </p:nvSpPr>
        <p:spPr>
          <a:xfrm>
            <a:off x="862724" y="2104739"/>
            <a:ext cx="6235951" cy="1754326"/>
          </a:xfrm>
          <a:prstGeom prst="rect">
            <a:avLst/>
          </a:prstGeom>
          <a:noFill/>
        </p:spPr>
        <p:txBody>
          <a:bodyPr wrap="square" rtlCol="0">
            <a:spAutoFit/>
          </a:bodyPr>
          <a:lstStyle/>
          <a:p>
            <a:pPr marL="285750" lvl="0" indent="-285750">
              <a:buFont typeface="Wingdings" panose="05000000000000000000" pitchFamily="2" charset="2"/>
              <a:buChar char="Ø"/>
            </a:pPr>
            <a:r>
              <a:rPr lang="fr-FR" dirty="0" smtClean="0"/>
              <a:t>Dans le cas de versement </a:t>
            </a:r>
            <a:r>
              <a:rPr lang="fr-FR" dirty="0"/>
              <a:t>d'une </a:t>
            </a:r>
            <a:r>
              <a:rPr lang="fr-FR" dirty="0" smtClean="0"/>
              <a:t>prime: </a:t>
            </a:r>
            <a:r>
              <a:rPr lang="fr-FR" dirty="0"/>
              <a:t>celle-ci est nécessairement </a:t>
            </a:r>
            <a:r>
              <a:rPr lang="fr-FR" u="sng" dirty="0"/>
              <a:t>versée sur proposition du jury pour un marché global </a:t>
            </a:r>
            <a:r>
              <a:rPr lang="fr-FR" dirty="0"/>
              <a:t>comportant des prestations de </a:t>
            </a:r>
            <a:r>
              <a:rPr lang="fr-FR" u="sng" dirty="0"/>
              <a:t>conception d'un ouvrage de bâtiment</a:t>
            </a:r>
            <a:r>
              <a:rPr lang="fr-FR" dirty="0"/>
              <a:t> d’un montant supérieur aux seuils de </a:t>
            </a:r>
            <a:r>
              <a:rPr lang="fr-FR" u="sng" dirty="0"/>
              <a:t>procédure formalisée </a:t>
            </a:r>
            <a:r>
              <a:rPr lang="fr-FR" dirty="0"/>
              <a:t>(R2171-21). </a:t>
            </a:r>
          </a:p>
        </p:txBody>
      </p:sp>
      <p:sp>
        <p:nvSpPr>
          <p:cNvPr id="21" name="ZoneTexte 20"/>
          <p:cNvSpPr txBox="1"/>
          <p:nvPr/>
        </p:nvSpPr>
        <p:spPr>
          <a:xfrm>
            <a:off x="862724" y="4233960"/>
            <a:ext cx="6235951" cy="1200329"/>
          </a:xfrm>
          <a:prstGeom prst="rect">
            <a:avLst/>
          </a:prstGeom>
          <a:noFill/>
        </p:spPr>
        <p:txBody>
          <a:bodyPr wrap="square" rtlCol="0">
            <a:spAutoFit/>
          </a:bodyPr>
          <a:lstStyle/>
          <a:p>
            <a:pPr marL="285750" lvl="0" indent="-285750" algn="just">
              <a:buFont typeface="Wingdings" panose="05000000000000000000" pitchFamily="2" charset="2"/>
              <a:buChar char="Ø"/>
            </a:pPr>
            <a:r>
              <a:rPr lang="fr-FR" dirty="0"/>
              <a:t>E</a:t>
            </a:r>
            <a:r>
              <a:rPr lang="fr-FR" dirty="0" smtClean="0"/>
              <a:t>n </a:t>
            </a:r>
            <a:r>
              <a:rPr lang="fr-FR" dirty="0"/>
              <a:t>maîtrise d'œuvre, les modalités de </a:t>
            </a:r>
            <a:r>
              <a:rPr lang="fr-FR" dirty="0" smtClean="0"/>
              <a:t>réduction </a:t>
            </a:r>
            <a:r>
              <a:rPr lang="fr-FR" dirty="0"/>
              <a:t>ou de sa suppression </a:t>
            </a:r>
            <a:r>
              <a:rPr lang="fr-FR" dirty="0" smtClean="0"/>
              <a:t>de la prime doivent </a:t>
            </a:r>
            <a:r>
              <a:rPr lang="fr-FR" dirty="0"/>
              <a:t>être obligatoirement prévues dans les documents de la consultation (article R2172-4).</a:t>
            </a:r>
          </a:p>
        </p:txBody>
      </p:sp>
    </p:spTree>
    <p:extLst>
      <p:ext uri="{BB962C8B-B14F-4D97-AF65-F5344CB8AC3E}">
        <p14:creationId xmlns:p14="http://schemas.microsoft.com/office/powerpoint/2010/main" val="41880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0071" y="229485"/>
            <a:ext cx="6347713" cy="823251"/>
          </a:xfr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t">
            <a:normAutofit fontScale="90000"/>
          </a:bodyPr>
          <a:lstStyle/>
          <a:p>
            <a:pPr algn="ctr"/>
            <a:r>
              <a:rPr lang="fr-FR" sz="2200" b="1" dirty="0" smtClean="0">
                <a:latin typeface="Arial Black" panose="020B0A04020102020204" pitchFamily="34" charset="0"/>
              </a:rPr>
              <a:t>Les </a:t>
            </a:r>
            <a:r>
              <a:rPr lang="fr-FR" sz="2200" b="1" dirty="0">
                <a:latin typeface="Arial Black" panose="020B0A04020102020204" pitchFamily="34" charset="0"/>
              </a:rPr>
              <a:t>principaux changements apportés par le code de la commande</a:t>
            </a:r>
            <a:r>
              <a:rPr lang="fr-FR" dirty="0">
                <a:solidFill>
                  <a:schemeClr val="dk1"/>
                </a:solidFill>
                <a:latin typeface="+mn-lt"/>
                <a:ea typeface="+mn-ea"/>
                <a:cs typeface="+mn-cs"/>
              </a:rPr>
              <a:t/>
            </a:r>
            <a:br>
              <a:rPr lang="fr-FR" dirty="0">
                <a:solidFill>
                  <a:schemeClr val="dk1"/>
                </a:solidFill>
                <a:latin typeface="+mn-lt"/>
                <a:ea typeface="+mn-ea"/>
                <a:cs typeface="+mn-cs"/>
              </a:rPr>
            </a:br>
            <a:endParaRPr lang="fr-FR" dirty="0">
              <a:solidFill>
                <a:schemeClr val="dk1"/>
              </a:solidFill>
              <a:latin typeface="+mn-lt"/>
              <a:ea typeface="+mn-ea"/>
              <a:cs typeface="+mn-cs"/>
            </a:endParaRPr>
          </a:p>
        </p:txBody>
      </p:sp>
      <p:sp>
        <p:nvSpPr>
          <p:cNvPr id="4" name="Espace réservé du pied de page 3"/>
          <p:cNvSpPr>
            <a:spLocks noGrp="1"/>
          </p:cNvSpPr>
          <p:nvPr>
            <p:ph type="ftr" sz="quarter" idx="11"/>
          </p:nvPr>
        </p:nvSpPr>
        <p:spPr/>
        <p:txBody>
          <a:bodyPr/>
          <a:lstStyle/>
          <a:p>
            <a:r>
              <a:rPr lang="fr-FR" smtClean="0"/>
              <a:t>Carrefour des territoires mardi 1er octobre 2019 Blois</a:t>
            </a:r>
            <a:endParaRPr lang="fr-FR"/>
          </a:p>
        </p:txBody>
      </p:sp>
      <p:sp>
        <p:nvSpPr>
          <p:cNvPr id="5" name="Espace réservé du contenu 4"/>
          <p:cNvSpPr>
            <a:spLocks noGrp="1"/>
          </p:cNvSpPr>
          <p:nvPr>
            <p:ph idx="1"/>
          </p:nvPr>
        </p:nvSpPr>
        <p:spPr>
          <a:xfrm>
            <a:off x="750071" y="1399848"/>
            <a:ext cx="6347714" cy="404314"/>
          </a:xfrm>
        </p:spPr>
        <p:txBody>
          <a:bodyPr/>
          <a:lstStyle/>
          <a:p>
            <a:r>
              <a:rPr lang="fr-FR" b="1" dirty="0"/>
              <a:t>Des nouveautés au </a:t>
            </a:r>
            <a:r>
              <a:rPr lang="fr-FR" b="1" dirty="0" smtClean="0"/>
              <a:t>compte-gouttes</a:t>
            </a:r>
            <a:endParaRPr lang="fr-FR" dirty="0"/>
          </a:p>
        </p:txBody>
      </p:sp>
      <p:sp>
        <p:nvSpPr>
          <p:cNvPr id="21" name="ZoneTexte 20"/>
          <p:cNvSpPr txBox="1"/>
          <p:nvPr/>
        </p:nvSpPr>
        <p:spPr>
          <a:xfrm>
            <a:off x="911636" y="3247816"/>
            <a:ext cx="6590487" cy="1477328"/>
          </a:xfrm>
          <a:prstGeom prst="rect">
            <a:avLst/>
          </a:prstGeom>
          <a:noFill/>
        </p:spPr>
        <p:txBody>
          <a:bodyPr wrap="square" rtlCol="0">
            <a:spAutoFit/>
          </a:bodyPr>
          <a:lstStyle>
            <a:defPPr>
              <a:defRPr lang="en-US"/>
            </a:defPPr>
            <a:lvl1pPr marL="285750" indent="-285750" algn="just">
              <a:buFont typeface="Wingdings" panose="05000000000000000000" pitchFamily="2" charset="2"/>
              <a:buChar char="Ø"/>
            </a:lvl1pPr>
          </a:lstStyle>
          <a:p>
            <a:r>
              <a:rPr lang="fr-FR" dirty="0"/>
              <a:t>La nouvelle rédaction des modalités de remise de l'exemplaire unique du marché en vue de céder ou nantir la créance du titulaire confirme qu'il n'est plus délivré nécessairement à la notification du contrat (article R2191-46).</a:t>
            </a:r>
          </a:p>
        </p:txBody>
      </p:sp>
      <p:sp>
        <p:nvSpPr>
          <p:cNvPr id="3" name="Rectangle 2"/>
          <p:cNvSpPr/>
          <p:nvPr/>
        </p:nvSpPr>
        <p:spPr>
          <a:xfrm>
            <a:off x="911636" y="1963647"/>
            <a:ext cx="6192688" cy="1200329"/>
          </a:xfrm>
          <a:prstGeom prst="rect">
            <a:avLst/>
          </a:prstGeom>
          <a:noFill/>
        </p:spPr>
        <p:txBody>
          <a:bodyPr wrap="square" rtlCol="0">
            <a:spAutoFit/>
          </a:bodyPr>
          <a:lstStyle/>
          <a:p>
            <a:pPr marL="285750" indent="-285750" algn="just">
              <a:buFont typeface="Wingdings" panose="05000000000000000000" pitchFamily="2" charset="2"/>
              <a:buChar char="Ø"/>
            </a:pPr>
            <a:r>
              <a:rPr lang="fr-FR" dirty="0"/>
              <a:t>Un nouveau régime de passation des marchés de décoration de constructions publiques a été intégré, assurant ainsi la mise à jour du décret n°2002-677 du 29 avril 2002 en la matière.</a:t>
            </a:r>
          </a:p>
        </p:txBody>
      </p:sp>
      <p:sp>
        <p:nvSpPr>
          <p:cNvPr id="6" name="Rectangle 5"/>
          <p:cNvSpPr/>
          <p:nvPr/>
        </p:nvSpPr>
        <p:spPr>
          <a:xfrm>
            <a:off x="911636" y="4725144"/>
            <a:ext cx="6684700" cy="1200329"/>
          </a:xfrm>
          <a:prstGeom prst="rect">
            <a:avLst/>
          </a:prstGeom>
          <a:noFill/>
        </p:spPr>
        <p:txBody>
          <a:bodyPr wrap="square" rtlCol="0">
            <a:spAutoFit/>
          </a:bodyPr>
          <a:lstStyle/>
          <a:p>
            <a:pPr marL="285750" indent="-285750" algn="just">
              <a:buFont typeface="Wingdings" panose="05000000000000000000" pitchFamily="2" charset="2"/>
              <a:buChar char="Ø"/>
            </a:pPr>
            <a:r>
              <a:rPr lang="fr-FR" dirty="0"/>
              <a:t>L'exercice de codification a également été l'occasion d'intégrer certaines règles issues de la jurisprudence relatives à la résiliation et à la modification des contrats administratifs (articles L2194-2, L2195-2 et L2195-3).</a:t>
            </a:r>
          </a:p>
        </p:txBody>
      </p:sp>
    </p:spTree>
    <p:extLst>
      <p:ext uri="{BB962C8B-B14F-4D97-AF65-F5344CB8AC3E}">
        <p14:creationId xmlns:p14="http://schemas.microsoft.com/office/powerpoint/2010/main" val="30104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21" grpId="0"/>
      <p:bldP spid="3" grpId="0"/>
      <p:bldP spid="6" grpId="0"/>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4231</TotalTime>
  <Words>1610</Words>
  <Application>Microsoft Office PowerPoint</Application>
  <PresentationFormat>Affichage à l'écran (4:3)</PresentationFormat>
  <Paragraphs>156</Paragraphs>
  <Slides>19</Slides>
  <Notes>9</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19</vt:i4>
      </vt:variant>
    </vt:vector>
  </HeadingPairs>
  <TitlesOfParts>
    <vt:vector size="28" baseType="lpstr">
      <vt:lpstr>Arial</vt:lpstr>
      <vt:lpstr>Arial Black</vt:lpstr>
      <vt:lpstr>Calibri</vt:lpstr>
      <vt:lpstr>Times New Roman</vt:lpstr>
      <vt:lpstr>Trebuchet MS</vt:lpstr>
      <vt:lpstr>Verdana</vt:lpstr>
      <vt:lpstr>Wingdings</vt:lpstr>
      <vt:lpstr>Wingdings 3</vt:lpstr>
      <vt:lpstr>Facette</vt:lpstr>
      <vt:lpstr> </vt:lpstr>
      <vt:lpstr>Programme atelier</vt:lpstr>
      <vt:lpstr>Genèse du code de la commande publique </vt:lpstr>
      <vt:lpstr>Genèse du code de la commande publique </vt:lpstr>
      <vt:lpstr>Genèse du code de la commande publique </vt:lpstr>
      <vt:lpstr>Genèse du code de la commande publique </vt:lpstr>
      <vt:lpstr>Les principaux changements apportés par le code de la commande </vt:lpstr>
      <vt:lpstr>Les principaux changements apportés par le code de la commande </vt:lpstr>
      <vt:lpstr>Les principaux changements apportés par le code de la commande </vt:lpstr>
      <vt:lpstr>Les principaux changements apportés par le code de la commande </vt:lpstr>
      <vt:lpstr>Les principaux changements apportés par le code de la commande </vt:lpstr>
      <vt:lpstr>Les impacts de la loi Elan sur la réglementation des marchés publics </vt:lpstr>
      <vt:lpstr>Les impacts de la loi Elan sur la réglementation des marchés publics </vt:lpstr>
      <vt:lpstr>Les impacts de la loi Elan sur la réglementation des marchés publics </vt:lpstr>
      <vt:lpstr>Focus sur 1 ans de jurisprudence majeure en matière de marchés publics </vt:lpstr>
      <vt:lpstr>Focus sur 1 ans de jurisprudence majeure en matière de marchés publics </vt:lpstr>
      <vt:lpstr>Focus sur 1 ans de jurisprudence majeure en matière de marchés publics </vt:lpstr>
      <vt:lpstr>A VENIR</vt:lpstr>
      <vt:lpstr>Présentation PowerPoint</vt:lpstr>
    </vt:vector>
  </TitlesOfParts>
  <Company>Conseil Général de Loir-et-Cher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gbarais</dc:creator>
  <cp:lastModifiedBy>HRITANE Hicham</cp:lastModifiedBy>
  <cp:revision>209</cp:revision>
  <cp:lastPrinted>2018-02-02T12:48:49Z</cp:lastPrinted>
  <dcterms:created xsi:type="dcterms:W3CDTF">2016-02-02T13:56:30Z</dcterms:created>
  <dcterms:modified xsi:type="dcterms:W3CDTF">2019-10-07T08:35:11Z</dcterms:modified>
</cp:coreProperties>
</file>