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3" r:id="rId3"/>
    <p:sldId id="273" r:id="rId4"/>
    <p:sldId id="272" r:id="rId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6D4"/>
    <a:srgbClr val="2C75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410" autoAdjust="0"/>
  </p:normalViewPr>
  <p:slideViewPr>
    <p:cSldViewPr snapToGrid="0">
      <p:cViewPr>
        <p:scale>
          <a:sx n="60" d="100"/>
          <a:sy n="60" d="100"/>
        </p:scale>
        <p:origin x="-1032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0C9D-0724-44AC-AA30-4C7B55434897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6DA02-97BD-41B6-AE07-FE4A2E62E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82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C0989-0752-4519-AFA2-5B953F75EB08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684213"/>
            <a:ext cx="5953125" cy="3349625"/>
          </a:xfrm>
          <a:prstGeom prst="rect">
            <a:avLst/>
          </a:prstGeom>
          <a:noFill/>
          <a:ln w="12700">
            <a:solidFill>
              <a:srgbClr val="4196D4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422275" y="4126524"/>
            <a:ext cx="5953125" cy="53020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C51F3-F392-4A75-9FDA-433798921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29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84213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1600" b="1" dirty="0" smtClean="0"/>
              <a:t>- PILOTE 41 -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1F3-F392-4A75-9FDA-43379892159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21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84213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L’Equipe</a:t>
            </a:r>
          </a:p>
          <a:p>
            <a:pPr lvl="1"/>
            <a:r>
              <a:rPr lang="fr-FR" dirty="0" smtClean="0"/>
              <a:t>Economistes / géographes / statisticiens / informaticiens / cartographes / </a:t>
            </a:r>
            <a:r>
              <a:rPr lang="fr-FR" dirty="0" err="1" smtClean="0"/>
              <a:t>géomaticiens</a:t>
            </a:r>
            <a:r>
              <a:rPr lang="fr-FR" dirty="0" smtClean="0"/>
              <a:t> …</a:t>
            </a:r>
          </a:p>
          <a:p>
            <a:pPr lvl="1"/>
            <a:r>
              <a:rPr lang="fr-FR" dirty="0" smtClean="0"/>
              <a:t>Des expertises différentes et complémentaires</a:t>
            </a:r>
          </a:p>
          <a:p>
            <a:pPr lvl="1"/>
            <a:r>
              <a:rPr lang="fr-FR" dirty="0" smtClean="0"/>
              <a:t>Un métier commun : la structuration de la donnée locale</a:t>
            </a:r>
          </a:p>
          <a:p>
            <a:endParaRPr lang="fr-FR" dirty="0" smtClean="0"/>
          </a:p>
          <a:p>
            <a:r>
              <a:rPr lang="fr-FR" b="1" dirty="0" smtClean="0"/>
              <a:t>Les Principes Fondateurs</a:t>
            </a:r>
          </a:p>
          <a:p>
            <a:pPr lvl="1"/>
            <a:r>
              <a:rPr lang="fr-FR" u="sng" dirty="0" smtClean="0"/>
              <a:t>Partenariat</a:t>
            </a:r>
            <a:r>
              <a:rPr lang="fr-FR" dirty="0" smtClean="0"/>
              <a:t> : principe fondateur de l’Observatoire</a:t>
            </a:r>
          </a:p>
          <a:p>
            <a:pPr lvl="1"/>
            <a:r>
              <a:rPr lang="fr-FR" dirty="0" smtClean="0"/>
              <a:t>Source directe d’enrichissement du système d’information ; cadre permanent de travail en réseau </a:t>
            </a:r>
          </a:p>
          <a:p>
            <a:pPr lvl="1"/>
            <a:r>
              <a:rPr lang="fr-FR" u="sng" dirty="0" smtClean="0"/>
              <a:t>Pertinence</a:t>
            </a:r>
            <a:r>
              <a:rPr lang="fr-FR" dirty="0" smtClean="0"/>
              <a:t> : rigueur et professionnalisme dans la collecte et la gestion des données</a:t>
            </a:r>
          </a:p>
          <a:p>
            <a:pPr lvl="1"/>
            <a:r>
              <a:rPr lang="fr-FR" u="sng" dirty="0" smtClean="0"/>
              <a:t>Objectivité et impartialité </a:t>
            </a:r>
            <a:r>
              <a:rPr lang="fr-FR" dirty="0" smtClean="0"/>
              <a:t>: analyse et restitution des données hors préconisation - Consensus des acteurs sur l’état des lieux préparatoire aux débats et aux décisions</a:t>
            </a:r>
          </a:p>
          <a:p>
            <a:pPr lvl="1"/>
            <a:r>
              <a:rPr lang="fr-FR" u="sng" dirty="0" smtClean="0"/>
              <a:t>Pérennisation des données </a:t>
            </a:r>
            <a:r>
              <a:rPr lang="fr-FR" dirty="0" smtClean="0"/>
              <a:t>: création et gestion d’un système d’information territoriale permanent et accessible </a:t>
            </a:r>
          </a:p>
          <a:p>
            <a:pPr lvl="1"/>
            <a:r>
              <a:rPr lang="fr-FR" u="sng" dirty="0" smtClean="0"/>
              <a:t>L’intérêt général </a:t>
            </a:r>
            <a:r>
              <a:rPr lang="fr-FR" dirty="0" smtClean="0"/>
              <a:t>: une recherche constante</a:t>
            </a:r>
          </a:p>
          <a:p>
            <a:endParaRPr lang="fr-FR" dirty="0" smtClean="0"/>
          </a:p>
          <a:p>
            <a:r>
              <a:rPr lang="fr-FR" b="1" dirty="0" smtClean="0"/>
              <a:t>Centralisation de la donnée </a:t>
            </a:r>
          </a:p>
          <a:p>
            <a:pPr lvl="1"/>
            <a:r>
              <a:rPr lang="fr-FR" dirty="0" smtClean="0"/>
              <a:t>Données qualitatives : fichiers / répertoires / guides</a:t>
            </a:r>
          </a:p>
          <a:p>
            <a:pPr lvl="1"/>
            <a:r>
              <a:rPr lang="fr-FR" dirty="0" smtClean="0"/>
              <a:t>Un étage supplémentaire : les SIG  Référentiels IGN / Géolocalisation / Couches SIG</a:t>
            </a:r>
          </a:p>
          <a:p>
            <a:pPr lvl="1"/>
            <a:r>
              <a:rPr lang="fr-FR" dirty="0" smtClean="0"/>
              <a:t>	notamment via la mutualisation avec le CD41 pour les fond IGN</a:t>
            </a:r>
          </a:p>
          <a:p>
            <a:pPr lvl="1"/>
            <a:r>
              <a:rPr lang="fr-FR" dirty="0" smtClean="0"/>
              <a:t>Cadastre : intégration départementale, application de consultation partagée</a:t>
            </a:r>
          </a:p>
          <a:p>
            <a:pPr lvl="1"/>
            <a:r>
              <a:rPr lang="fr-FR" dirty="0" smtClean="0"/>
              <a:t>Un périmètre d’observation communal qui dépasse largement les limites du Loir-et-Cher</a:t>
            </a:r>
          </a:p>
          <a:p>
            <a:endParaRPr lang="fr-FR" dirty="0" smtClean="0"/>
          </a:p>
          <a:p>
            <a:r>
              <a:rPr lang="fr-FR" b="1" dirty="0" smtClean="0"/>
              <a:t>L’accès aux données </a:t>
            </a:r>
            <a:r>
              <a:rPr lang="fr-FR" dirty="0" smtClean="0"/>
              <a:t>: une adaptation constante et nécessaire aux besoins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1F3-F392-4A75-9FDA-43379892159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17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1F3-F392-4A75-9FDA-43379892159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81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84213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1F3-F392-4A75-9FDA-43379892159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86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344"/>
          <a:stretch/>
        </p:blipFill>
        <p:spPr>
          <a:xfrm>
            <a:off x="-1200" y="-1"/>
            <a:ext cx="12193200" cy="68815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FFFFFF">
              <a:alpha val="90000"/>
            </a:srgbClr>
          </a:solidFill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FFFFFF">
              <a:alpha val="90000"/>
            </a:srgbClr>
          </a:solidFill>
        </p:spPr>
        <p:txBody>
          <a:bodyPr anchor="t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9" b="50749"/>
          <a:stretch/>
        </p:blipFill>
        <p:spPr>
          <a:xfrm>
            <a:off x="2092751" y="6254685"/>
            <a:ext cx="10099249" cy="6033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49"/>
          <a:stretch/>
        </p:blipFill>
        <p:spPr>
          <a:xfrm>
            <a:off x="0" y="6254685"/>
            <a:ext cx="2177718" cy="60331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6862713" y="6575196"/>
            <a:ext cx="426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 smtClean="0">
                <a:solidFill>
                  <a:schemeClr val="bg1"/>
                </a:solidFill>
                <a:latin typeface="Raleway SemiBold" panose="020B0703030101060003" pitchFamily="34" charset="0"/>
              </a:rPr>
              <a:t>Observatoire de l’Economie et des Territoires - 2019</a:t>
            </a:r>
            <a:endParaRPr lang="fr-FR" sz="1200" b="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38" y="6240195"/>
            <a:ext cx="584143" cy="6048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548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9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4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1732"/>
            <a:ext cx="11126238" cy="1528057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55813"/>
            <a:ext cx="11126238" cy="4121150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4196D4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4196D4"/>
                </a:solidFill>
              </a:defRPr>
            </a:lvl3pPr>
            <a:lvl4pPr marL="1165225" indent="-177800">
              <a:defRPr i="1">
                <a:solidFill>
                  <a:srgbClr val="4196D4"/>
                </a:solidFill>
              </a:defRPr>
            </a:lvl4pPr>
            <a:lvl5pPr marL="1341438" indent="-177800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205872"/>
            <a:ext cx="11132588" cy="2356603"/>
          </a:xfrm>
          <a:solidFill>
            <a:srgbClr val="4196D4"/>
          </a:solidFill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11325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5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1732"/>
            <a:ext cx="11126238" cy="1528057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198" y="2102177"/>
            <a:ext cx="5508000" cy="4074786"/>
          </a:xfrm>
        </p:spPr>
        <p:txBody>
          <a:bodyPr/>
          <a:lstStyle>
            <a:lvl3pPr marL="809625" indent="-266700">
              <a:buFont typeface="Wingdings 3" panose="05040102010807070707" pitchFamily="18" charset="2"/>
              <a:buChar char=""/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56438" y="2102177"/>
            <a:ext cx="5508000" cy="4074786"/>
          </a:xfrm>
        </p:spPr>
        <p:txBody>
          <a:bodyPr/>
          <a:lstStyle>
            <a:lvl3pPr marL="809625" indent="-266700">
              <a:buFont typeface="Wingdings 3" panose="05040102010807070707" pitchFamily="18" charset="2"/>
              <a:buChar char=""/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7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223200"/>
            <a:ext cx="11124650" cy="1548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7" y="2064469"/>
            <a:ext cx="5508000" cy="810706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7" y="2875175"/>
            <a:ext cx="5508000" cy="3314488"/>
          </a:xfrm>
        </p:spPr>
        <p:txBody>
          <a:bodyPr/>
          <a:lstStyle>
            <a:lvl3pPr marL="809625" indent="-266700">
              <a:buFont typeface="Wingdings 3" panose="05040102010807070707" pitchFamily="18" charset="2"/>
              <a:buChar char=""/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56438" y="2064469"/>
            <a:ext cx="5508000" cy="810706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56438" y="2875175"/>
            <a:ext cx="5508000" cy="3314488"/>
          </a:xfrm>
        </p:spPr>
        <p:txBody>
          <a:bodyPr/>
          <a:lstStyle>
            <a:lvl3pPr marL="809625" indent="-266700">
              <a:buFont typeface="Wingdings 3" panose="05040102010807070707" pitchFamily="18" charset="2"/>
              <a:buChar char=""/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7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221732"/>
            <a:ext cx="11124649" cy="1528057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93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3023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8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9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8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9" b="50749"/>
          <a:stretch/>
        </p:blipFill>
        <p:spPr>
          <a:xfrm>
            <a:off x="2092751" y="6254685"/>
            <a:ext cx="10099249" cy="6033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7" b="46378"/>
          <a:stretch/>
        </p:blipFill>
        <p:spPr>
          <a:xfrm>
            <a:off x="0" y="-1"/>
            <a:ext cx="12192000" cy="197152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221732"/>
            <a:ext cx="11126238" cy="1528057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055813"/>
            <a:ext cx="11126238" cy="41211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49"/>
          <a:stretch/>
        </p:blipFill>
        <p:spPr>
          <a:xfrm>
            <a:off x="0" y="6254685"/>
            <a:ext cx="2177718" cy="603315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6862713" y="6575196"/>
            <a:ext cx="426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 smtClean="0">
                <a:solidFill>
                  <a:schemeClr val="bg1"/>
                </a:solidFill>
                <a:latin typeface="Raleway SemiBold" panose="020B0703030101060003" pitchFamily="34" charset="0"/>
              </a:rPr>
              <a:t>Observatoire de l’Economie et des Territoires - 2019</a:t>
            </a:r>
            <a:endParaRPr lang="fr-FR" sz="1200" b="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38" y="6240195"/>
            <a:ext cx="584143" cy="6048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2126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C75A9"/>
          </a:solidFill>
          <a:latin typeface="Raleway SemiBold" panose="020B0703030101060003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C75A9"/>
          </a:solidFill>
          <a:latin typeface="Raleway Medium" panose="020B0603030101060003" pitchFamily="34" charset="0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2C75A9"/>
          </a:solidFill>
          <a:latin typeface="Raleway Medium" panose="020B0603030101060003" pitchFamily="34" charset="0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4196D4"/>
        </a:buClr>
        <a:buSzPct val="80000"/>
        <a:buFont typeface="FontAwesome" pitchFamily="2" charset="0"/>
        <a:buChar char=""/>
        <a:defRPr sz="2000" kern="1200">
          <a:solidFill>
            <a:srgbClr val="4196D4"/>
          </a:solidFill>
          <a:latin typeface="Raleway Medium" panose="020B0603030101060003" pitchFamily="34" charset="0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2C75A9"/>
          </a:solidFill>
          <a:latin typeface="Raleway Medium" panose="020B0603030101060003" pitchFamily="34" charset="0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C75A9"/>
          </a:solidFill>
          <a:latin typeface="Raleway Medium" panose="020B06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lote41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atlas.pilote41.fr/socioeco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Apprenez à explorer PILOTE41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90549"/>
          </a:xfrm>
        </p:spPr>
        <p:txBody>
          <a:bodyPr anchor="ctr" anchorCtr="0">
            <a:normAutofit/>
          </a:bodyPr>
          <a:lstStyle/>
          <a:p>
            <a:r>
              <a:rPr lang="fr-FR" sz="4400" b="1" dirty="0" smtClean="0"/>
              <a:t>Atlas </a:t>
            </a:r>
            <a:r>
              <a:rPr lang="fr-FR" sz="4400" b="1" dirty="0"/>
              <a:t>des territoires, 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b="1" dirty="0" smtClean="0"/>
              <a:t>un </a:t>
            </a:r>
            <a:r>
              <a:rPr lang="fr-FR" sz="4400" b="1" dirty="0"/>
              <a:t>outil de cartographie statistique 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i="1" dirty="0" smtClean="0"/>
              <a:t>nouvelle </a:t>
            </a:r>
            <a:r>
              <a:rPr lang="fr-FR" sz="4400" i="1" dirty="0"/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28532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L’Observatoire </a:t>
            </a:r>
            <a:r>
              <a:rPr lang="fr-FR" dirty="0"/>
              <a:t>de l’Economie et des Territoires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Crée en 1995</a:t>
            </a:r>
          </a:p>
          <a:p>
            <a:r>
              <a:rPr lang="fr-FR" dirty="0"/>
              <a:t>Plus de 90 membres</a:t>
            </a:r>
          </a:p>
          <a:p>
            <a:r>
              <a:rPr lang="fr-FR" dirty="0" smtClean="0"/>
              <a:t>Équipe pluridisciplinaire </a:t>
            </a:r>
            <a:r>
              <a:rPr lang="fr-FR" smtClean="0"/>
              <a:t>de </a:t>
            </a:r>
            <a:r>
              <a:rPr lang="fr-FR" smtClean="0"/>
              <a:t>15</a:t>
            </a:r>
            <a:r>
              <a:rPr lang="fr-FR" dirty="0"/>
              <a:t> </a:t>
            </a:r>
            <a:r>
              <a:rPr lang="fr-FR" dirty="0" smtClean="0"/>
              <a:t>salariés</a:t>
            </a:r>
            <a:endParaRPr lang="fr-FR" dirty="0"/>
          </a:p>
          <a:p>
            <a:r>
              <a:rPr lang="fr-FR" dirty="0"/>
              <a:t>Les principes fondateurs</a:t>
            </a:r>
          </a:p>
          <a:p>
            <a:pPr lvl="2"/>
            <a:r>
              <a:rPr lang="fr-FR" dirty="0"/>
              <a:t>Partenariat</a:t>
            </a:r>
          </a:p>
          <a:p>
            <a:pPr lvl="2"/>
            <a:r>
              <a:rPr lang="fr-FR" dirty="0"/>
              <a:t>Pertinence</a:t>
            </a:r>
          </a:p>
          <a:p>
            <a:pPr lvl="2"/>
            <a:r>
              <a:rPr lang="fr-FR" dirty="0"/>
              <a:t>Objectivité et impartialité</a:t>
            </a:r>
          </a:p>
          <a:p>
            <a:pPr lvl="2"/>
            <a:r>
              <a:rPr lang="fr-FR" dirty="0"/>
              <a:t>Pérennisation des données</a:t>
            </a:r>
          </a:p>
          <a:p>
            <a:pPr lvl="2"/>
            <a:r>
              <a:rPr lang="fr-FR" dirty="0"/>
              <a:t>L’intérêt général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mission de départ </a:t>
            </a:r>
            <a:r>
              <a:rPr lang="fr-FR" dirty="0" smtClean="0"/>
              <a:t>: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la centralisation de la donnée locale </a:t>
            </a:r>
          </a:p>
          <a:p>
            <a:pPr lvl="2"/>
            <a:r>
              <a:rPr lang="fr-FR" dirty="0"/>
              <a:t>850 séries statistiques </a:t>
            </a:r>
          </a:p>
          <a:p>
            <a:pPr lvl="2"/>
            <a:r>
              <a:rPr lang="fr-FR" dirty="0"/>
              <a:t>230 fournisseurs</a:t>
            </a:r>
          </a:p>
          <a:p>
            <a:pPr lvl="2"/>
            <a:r>
              <a:rPr lang="fr-FR" dirty="0"/>
              <a:t>Données qualitatives</a:t>
            </a:r>
          </a:p>
          <a:p>
            <a:pPr lvl="2"/>
            <a:r>
              <a:rPr lang="fr-FR" dirty="0"/>
              <a:t>Données SIG</a:t>
            </a:r>
          </a:p>
          <a:p>
            <a:pPr lvl="2"/>
            <a:r>
              <a:rPr lang="fr-FR" dirty="0"/>
              <a:t>Enquêtes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« Du désert à la jungle »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5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Atlas des territoires, </a:t>
            </a:r>
            <a:br>
              <a:rPr lang="fr-FR" dirty="0"/>
            </a:br>
            <a:r>
              <a:rPr lang="fr-FR" dirty="0"/>
              <a:t>un outil de cartographie statistique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www.pilote41.fr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6" t="55416" r="31364" b="21257"/>
          <a:stretch/>
        </p:blipFill>
        <p:spPr bwMode="auto">
          <a:xfrm>
            <a:off x="1076324" y="2668360"/>
            <a:ext cx="2612572" cy="161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15327" r="1226" b="4869"/>
          <a:stretch/>
        </p:blipFill>
        <p:spPr bwMode="auto">
          <a:xfrm>
            <a:off x="4855780" y="2668360"/>
            <a:ext cx="7078718" cy="341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5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Apprenez à explorer PILOTE41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… et partagez avec vos collègues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49989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187</Words>
  <Application>Microsoft Office PowerPoint</Application>
  <PresentationFormat>Personnalisé</PresentationFormat>
  <Paragraphs>55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Apprenez à explorer PILOTE41</vt:lpstr>
      <vt:lpstr>L’Observatoire de l’Economie et des Territoires</vt:lpstr>
      <vt:lpstr>Atlas des territoires,  un outil de cartographie statistique </vt:lpstr>
      <vt:lpstr>Apprenez à explorer PILOTE41</vt:lpstr>
    </vt:vector>
  </TitlesOfParts>
  <Company>Observatoire de l'Economie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Observatoire de l'Economie</dc:creator>
  <cp:lastModifiedBy>Ludivnine &amp; Fab</cp:lastModifiedBy>
  <cp:revision>83</cp:revision>
  <cp:lastPrinted>2018-06-04T14:48:05Z</cp:lastPrinted>
  <dcterms:created xsi:type="dcterms:W3CDTF">2018-05-31T13:45:49Z</dcterms:created>
  <dcterms:modified xsi:type="dcterms:W3CDTF">2019-09-30T21:18:52Z</dcterms:modified>
</cp:coreProperties>
</file>