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2.xml" ContentType="application/vnd.openxmlformats-officedocument.themeOverr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3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67" r:id="rId2"/>
    <p:sldId id="270" r:id="rId3"/>
    <p:sldId id="278" r:id="rId4"/>
    <p:sldId id="271" r:id="rId5"/>
    <p:sldId id="279" r:id="rId6"/>
    <p:sldId id="280" r:id="rId7"/>
    <p:sldId id="256" r:id="rId8"/>
    <p:sldId id="275" r:id="rId9"/>
    <p:sldId id="259" r:id="rId10"/>
    <p:sldId id="282" r:id="rId11"/>
    <p:sldId id="281" r:id="rId12"/>
    <p:sldId id="269" r:id="rId13"/>
    <p:sldId id="272" r:id="rId14"/>
    <p:sldId id="283" r:id="rId15"/>
    <p:sldId id="257" r:id="rId16"/>
    <p:sldId id="273" r:id="rId17"/>
    <p:sldId id="258" r:id="rId18"/>
    <p:sldId id="284" r:id="rId19"/>
    <p:sldId id="289" r:id="rId20"/>
    <p:sldId id="286" r:id="rId21"/>
    <p:sldId id="264" r:id="rId22"/>
    <p:sldId id="291" r:id="rId23"/>
    <p:sldId id="288" r:id="rId24"/>
    <p:sldId id="294" r:id="rId25"/>
    <p:sldId id="292" r:id="rId26"/>
  </p:sldIdLst>
  <p:sldSz cx="12192000" cy="6858000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ndrine DULOU" initials="SD" lastIdx="1" clrIdx="0">
    <p:extLst>
      <p:ext uri="{19B8F6BF-5375-455C-9EA6-DF929625EA0E}">
        <p15:presenceInfo xmlns:p15="http://schemas.microsoft.com/office/powerpoint/2012/main" userId="0660a9ff7a84e14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7000"/>
    <a:srgbClr val="C0D0D0"/>
    <a:srgbClr val="C0D0D5"/>
    <a:srgbClr val="C0D0E1"/>
    <a:srgbClr val="FFF3C7"/>
    <a:srgbClr val="FDFDFD"/>
    <a:srgbClr val="809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5507" autoAdjust="0"/>
  </p:normalViewPr>
  <p:slideViewPr>
    <p:cSldViewPr snapToGrid="0">
      <p:cViewPr varScale="1">
        <p:scale>
          <a:sx n="71" d="100"/>
          <a:sy n="71" d="100"/>
        </p:scale>
        <p:origin x="45" y="44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\\srvdonnees\observatoire\ETUDES\Renouvellement%20generations%20agri\Agriculture\Traitement\rga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andrine\AppData\Local\Microsoft\Windows\INetCache\Content.Outlook\QZSXUH0X\Donnees%20NSA_MSA%2041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oleObject" Target="file:///\\srvdonnees\observatoire\ETUDES\Difficult&#233;s%20de%20recrutement\Agriculture\Traitement\Analyse_Renouv%20generation%20agri_LC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00206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Feuil1!$A$47:$A$48</c:f>
              <c:strCache>
                <c:ptCount val="2"/>
                <c:pt idx="0">
                  <c:v>Chef d'exploitation et 
MO Familiale permanente </c:v>
                </c:pt>
                <c:pt idx="1">
                  <c:v>Salarié permanent et 
saisonnier</c:v>
                </c:pt>
              </c:strCache>
            </c:strRef>
          </c:cat>
          <c:val>
            <c:numRef>
              <c:f>Feuil1!$B$47:$B$48</c:f>
              <c:numCache>
                <c:formatCode>General</c:formatCode>
                <c:ptCount val="2"/>
                <c:pt idx="0">
                  <c:v>-630</c:v>
                </c:pt>
                <c:pt idx="1">
                  <c:v>164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35-4D61-8F20-AFE91CF596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"/>
        <c:axId val="259737176"/>
        <c:axId val="259736392"/>
      </c:barChart>
      <c:catAx>
        <c:axId val="259737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59736392"/>
        <c:crosses val="autoZero"/>
        <c:auto val="1"/>
        <c:lblAlgn val="ctr"/>
        <c:lblOffset val="100"/>
        <c:noMultiLvlLbl val="0"/>
      </c:catAx>
      <c:valAx>
        <c:axId val="2597363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597371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fr-FR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'[Donnees NSA_MSA 41.xlsx]evolution'!$L$7</c:f>
              <c:strCache>
                <c:ptCount val="1"/>
                <c:pt idx="0">
                  <c:v>Nb installations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'[Donnees NSA_MSA 41.xlsx]evolution'!$J$8:$J$10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'[Donnees NSA_MSA 41.xlsx]evolution'!$L$8:$L$10</c:f>
              <c:numCache>
                <c:formatCode>General</c:formatCode>
                <c:ptCount val="3"/>
                <c:pt idx="0">
                  <c:v>106</c:v>
                </c:pt>
                <c:pt idx="1">
                  <c:v>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C22-4F1E-A6E2-55DE0AF44D3B}"/>
            </c:ext>
          </c:extLst>
        </c:ser>
        <c:ser>
          <c:idx val="2"/>
          <c:order val="1"/>
          <c:tx>
            <c:strRef>
              <c:f>'[Donnees NSA_MSA 41.xlsx]evolution'!$M$7</c:f>
              <c:strCache>
                <c:ptCount val="1"/>
                <c:pt idx="0">
                  <c:v>Nb de départs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'[Donnees NSA_MSA 41.xlsx]evolution'!$J$8:$J$10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'[Donnees NSA_MSA 41.xlsx]evolution'!$M$8:$M$10</c:f>
              <c:numCache>
                <c:formatCode>General</c:formatCode>
                <c:ptCount val="3"/>
                <c:pt idx="0">
                  <c:v>-187</c:v>
                </c:pt>
                <c:pt idx="1">
                  <c:v>-151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C22-4F1E-A6E2-55DE0AF44D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"/>
        <c:axId val="259733648"/>
        <c:axId val="259735608"/>
      </c:barChart>
      <c:catAx>
        <c:axId val="259733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59735608"/>
        <c:crosses val="autoZero"/>
        <c:auto val="1"/>
        <c:lblAlgn val="ctr"/>
        <c:lblOffset val="100"/>
        <c:noMultiLvlLbl val="0"/>
      </c:catAx>
      <c:valAx>
        <c:axId val="2597356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597336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354-412E-8A6F-CBF6F08C0A3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354-412E-8A6F-CBF6F08C0A3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354-412E-8A6F-CBF6F08C0A3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354-412E-8A6F-CBF6F08C0A39}"/>
              </c:ext>
            </c:extLst>
          </c:dPt>
          <c:dPt>
            <c:idx val="4"/>
            <c:bubble3D val="0"/>
            <c:spPr>
              <a:solidFill>
                <a:srgbClr val="7030A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9354-412E-8A6F-CBF6F08C0A39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9354-412E-8A6F-CBF6F08C0A39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9354-412E-8A6F-CBF6F08C0A3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354-412E-8A6F-CBF6F08C0A3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'Taux de réponse'!$P$69:$P$75</c:f>
              <c:strCache>
                <c:ptCount val="7"/>
                <c:pt idx="0">
                  <c:v>Activité soutien Production + Aquaculture + Forêt</c:v>
                </c:pt>
                <c:pt idx="1">
                  <c:v>Polyculture élevage</c:v>
                </c:pt>
                <c:pt idx="2">
                  <c:v>Elevage</c:v>
                </c:pt>
                <c:pt idx="3">
                  <c:v>Divers</c:v>
                </c:pt>
                <c:pt idx="4">
                  <c:v>Viticulture</c:v>
                </c:pt>
                <c:pt idx="5">
                  <c:v>Cultures</c:v>
                </c:pt>
                <c:pt idx="6">
                  <c:v>Maraichage, horticulture, Fruits</c:v>
                </c:pt>
              </c:strCache>
            </c:strRef>
          </c:cat>
          <c:val>
            <c:numRef>
              <c:f>'Taux de réponse'!$Q$69:$Q$75</c:f>
              <c:numCache>
                <c:formatCode>General</c:formatCode>
                <c:ptCount val="7"/>
                <c:pt idx="0">
                  <c:v>27</c:v>
                </c:pt>
                <c:pt idx="1">
                  <c:v>192</c:v>
                </c:pt>
                <c:pt idx="2">
                  <c:v>338</c:v>
                </c:pt>
                <c:pt idx="3">
                  <c:v>55</c:v>
                </c:pt>
                <c:pt idx="4">
                  <c:v>306</c:v>
                </c:pt>
                <c:pt idx="5">
                  <c:v>1175</c:v>
                </c:pt>
                <c:pt idx="6">
                  <c:v>181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9354-412E-8A6F-CBF6F08C0A39}"/>
            </c:ext>
          </c:extLst>
        </c:ser>
        <c:ser>
          <c:idx val="1"/>
          <c:order val="1"/>
          <c:tx>
            <c:v>Nb de réponses</c:v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0-9354-412E-8A6F-CBF6F08C0A3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2-9354-412E-8A6F-CBF6F08C0A3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4-9354-412E-8A6F-CBF6F08C0A3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6-9354-412E-8A6F-CBF6F08C0A39}"/>
              </c:ext>
            </c:extLst>
          </c:dPt>
          <c:dPt>
            <c:idx val="4"/>
            <c:bubble3D val="0"/>
            <c:spPr>
              <a:solidFill>
                <a:srgbClr val="7030A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8-9354-412E-8A6F-CBF6F08C0A39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A-9354-412E-8A6F-CBF6F08C0A39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C-9354-412E-8A6F-CBF6F08C0A3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'Taux de réponse'!$P$69:$P$75</c:f>
              <c:strCache>
                <c:ptCount val="7"/>
                <c:pt idx="0">
                  <c:v>Activité soutien Production + Aquaculture + Forêt</c:v>
                </c:pt>
                <c:pt idx="1">
                  <c:v>Polyculture élevage</c:v>
                </c:pt>
                <c:pt idx="2">
                  <c:v>Elevage</c:v>
                </c:pt>
                <c:pt idx="3">
                  <c:v>Divers</c:v>
                </c:pt>
                <c:pt idx="4">
                  <c:v>Viticulture</c:v>
                </c:pt>
                <c:pt idx="5">
                  <c:v>Cultures</c:v>
                </c:pt>
                <c:pt idx="6">
                  <c:v>Maraichage, horticulture, Fruits</c:v>
                </c:pt>
              </c:strCache>
            </c:strRef>
          </c:cat>
          <c:val>
            <c:numRef>
              <c:f>'Taux de réponse'!$R$69:$R$75</c:f>
              <c:numCache>
                <c:formatCode>General</c:formatCode>
                <c:ptCount val="7"/>
                <c:pt idx="1">
                  <c:v>18</c:v>
                </c:pt>
                <c:pt idx="2">
                  <c:v>34</c:v>
                </c:pt>
                <c:pt idx="3">
                  <c:v>6</c:v>
                </c:pt>
                <c:pt idx="4">
                  <c:v>37</c:v>
                </c:pt>
                <c:pt idx="5">
                  <c:v>149</c:v>
                </c:pt>
                <c:pt idx="6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D-9354-412E-8A6F-CBF6F08C0A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7340212541741176"/>
          <c:y val="0.32718686338458625"/>
          <c:w val="0.42457038339858288"/>
          <c:h val="0.3834444341139339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fr-FR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57782679550962401"/>
          <c:y val="4.2598418170123518E-2"/>
          <c:w val="0.42217322815128511"/>
          <c:h val="0.92099607157631502"/>
        </c:manualLayout>
      </c:layout>
      <c:barChart>
        <c:barDir val="bar"/>
        <c:grouping val="clustered"/>
        <c:varyColors val="0"/>
        <c:ser>
          <c:idx val="1"/>
          <c:order val="0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5B9BD5">
                  <a:lumMod val="75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156-4A0F-ABF9-0C41080666A3}"/>
              </c:ext>
            </c:extLst>
          </c:dPt>
          <c:dPt>
            <c:idx val="1"/>
            <c:invertIfNegative val="0"/>
            <c:bubble3D val="0"/>
            <c:spPr>
              <a:solidFill>
                <a:srgbClr val="4472C4">
                  <a:lumMod val="60000"/>
                  <a:lumOff val="4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156-4A0F-ABF9-0C41080666A3}"/>
              </c:ext>
            </c:extLst>
          </c:dPt>
          <c:dPt>
            <c:idx val="2"/>
            <c:invertIfNegative val="0"/>
            <c:bubble3D val="0"/>
            <c:spPr>
              <a:solidFill>
                <a:srgbClr val="FFC000">
                  <a:lumMod val="75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156-4A0F-ABF9-0C41080666A3}"/>
              </c:ext>
            </c:extLst>
          </c:dPt>
          <c:dPt>
            <c:idx val="3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3156-4A0F-ABF9-0C41080666A3}"/>
              </c:ext>
            </c:extLst>
          </c:dPt>
          <c:dPt>
            <c:idx val="4"/>
            <c:invertIfNegative val="0"/>
            <c:bubble3D val="0"/>
            <c:spPr>
              <a:solidFill>
                <a:srgbClr val="CC99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3156-4A0F-ABF9-0C41080666A3}"/>
              </c:ext>
            </c:extLst>
          </c:dPt>
          <c:dLbls>
            <c:dLbl>
              <c:idx val="0"/>
              <c:layout>
                <c:manualLayout>
                  <c:x val="6.9797272283632431E-2"/>
                  <c:y val="-3.0965595029511105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rgbClr val="00206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r-F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156-4A0F-ABF9-0C41080666A3}"/>
                </c:ext>
              </c:extLst>
            </c:dLbl>
            <c:dLbl>
              <c:idx val="1"/>
              <c:layout>
                <c:manualLayout>
                  <c:x val="7.141981187099844E-2"/>
                  <c:y val="-9.289678508853104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156-4A0F-ABF9-0C41080666A3}"/>
                </c:ext>
              </c:extLst>
            </c:dLbl>
            <c:dLbl>
              <c:idx val="2"/>
              <c:layout>
                <c:manualLayout>
                  <c:x val="3.8300171204155839E-2"/>
                  <c:y val="-1.1353920349363577E-1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00206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r-FR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237241425009427E-2"/>
                      <c:h val="6.840299942018751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3156-4A0F-ABF9-0C41080666A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'Cpce CE futur'!$E$114:$E$119</c:f>
              <c:strCache>
                <c:ptCount val="6"/>
                <c:pt idx="0">
                  <c:v>Informatique Digital Data et IA</c:v>
                </c:pt>
                <c:pt idx="1">
                  <c:v>Compétences commerciales</c:v>
                </c:pt>
                <c:pt idx="2">
                  <c:v>Compétences administratives et règlementaires</c:v>
                </c:pt>
                <c:pt idx="3">
                  <c:v>Compétences techniques</c:v>
                </c:pt>
                <c:pt idx="4">
                  <c:v>Compétences transversales</c:v>
                </c:pt>
                <c:pt idx="5">
                  <c:v>Compétences managériales</c:v>
                </c:pt>
              </c:strCache>
            </c:strRef>
          </c:cat>
          <c:val>
            <c:numRef>
              <c:f>'Cpce CE futur'!$F$114:$F$119</c:f>
              <c:numCache>
                <c:formatCode>General</c:formatCode>
                <c:ptCount val="6"/>
                <c:pt idx="0">
                  <c:v>7</c:v>
                </c:pt>
                <c:pt idx="1">
                  <c:v>8</c:v>
                </c:pt>
                <c:pt idx="2">
                  <c:v>11</c:v>
                </c:pt>
                <c:pt idx="3">
                  <c:v>29</c:v>
                </c:pt>
                <c:pt idx="4">
                  <c:v>33</c:v>
                </c:pt>
                <c:pt idx="5">
                  <c:v>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3156-4A0F-ABF9-0C41080666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"/>
        <c:axId val="216678144"/>
        <c:axId val="216675792"/>
        <c:extLst/>
      </c:barChart>
      <c:catAx>
        <c:axId val="2166781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16675792"/>
        <c:crosses val="autoZero"/>
        <c:auto val="1"/>
        <c:lblAlgn val="ctr"/>
        <c:lblOffset val="100"/>
        <c:noMultiLvlLbl val="0"/>
      </c:catAx>
      <c:valAx>
        <c:axId val="2166757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16678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fr-FR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506F5E-7EEA-4440-88B6-0A3EFF171449}" type="datetimeFigureOut">
              <a:rPr lang="fr-FR" smtClean="0"/>
              <a:t>19/09/2023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851B35-6C7D-444C-A408-8771AC4F410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63202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BAF021-E41E-4C13-A04B-2936421FB7B5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07958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51B35-6C7D-444C-A408-8771AC4F4108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89746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Dans l’enquête OET, ½ exploitations avec un projet de transmission à un repreneur, ce qui est supérieur au RA</a:t>
            </a:r>
            <a:r>
              <a:rPr lang="fr-FR" baseline="0" dirty="0"/>
              <a:t> </a:t>
            </a:r>
          </a:p>
          <a:p>
            <a:r>
              <a:rPr lang="fr-FR" baseline="0" dirty="0"/>
              <a:t>Attention : Dans le RA Le maintien est à 3 sur 10  : comprend les exploitations qui n’envisageait pas de départs</a:t>
            </a:r>
          </a:p>
          <a:p>
            <a:endParaRPr lang="fr-FR" baseline="0" dirty="0"/>
          </a:p>
          <a:p>
            <a:r>
              <a:rPr lang="fr-FR" baseline="0" dirty="0"/>
              <a:t>Les GC dans la moyenne des reprise ½</a:t>
            </a:r>
          </a:p>
          <a:p>
            <a:r>
              <a:rPr lang="fr-FR" baseline="0" dirty="0"/>
              <a:t>Des transmissions aux repreneurs + envisagées dans filière élevage </a:t>
            </a:r>
            <a:r>
              <a:rPr lang="fr-FR" baseline="0" dirty="0" err="1"/>
              <a:t>élevage</a:t>
            </a:r>
            <a:r>
              <a:rPr lang="fr-FR" baseline="0" dirty="0"/>
              <a:t> et </a:t>
            </a:r>
            <a:r>
              <a:rPr lang="fr-FR" baseline="0" dirty="0" err="1"/>
              <a:t>Cult</a:t>
            </a:r>
            <a:r>
              <a:rPr lang="fr-FR" baseline="0" dirty="0"/>
              <a:t> spé (maraichage, </a:t>
            </a:r>
            <a:r>
              <a:rPr lang="fr-FR" baseline="0" dirty="0" err="1"/>
              <a:t>horti</a:t>
            </a:r>
            <a:r>
              <a:rPr lang="fr-FR" baseline="0" dirty="0"/>
              <a:t>)</a:t>
            </a:r>
          </a:p>
          <a:p>
            <a:r>
              <a:rPr lang="fr-FR" baseline="0" dirty="0"/>
              <a:t>La grande interrogation des viticulteurs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51B35-6C7D-444C-A408-8771AC4F4108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66292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Dans l’enquête OET, ½ exploitations avec un projet de transmission à un repreneur, ce qui est supérieur au RA</a:t>
            </a:r>
            <a:r>
              <a:rPr lang="fr-FR" baseline="0" dirty="0"/>
              <a:t> </a:t>
            </a:r>
          </a:p>
          <a:p>
            <a:r>
              <a:rPr lang="fr-FR" baseline="0" dirty="0"/>
              <a:t>Attention : Dans le RA Le maintien est à 3 sur 10  : comprend les exploitations qui n’envisageait pas de départs</a:t>
            </a:r>
          </a:p>
          <a:p>
            <a:endParaRPr lang="fr-FR" baseline="0" dirty="0"/>
          </a:p>
          <a:p>
            <a:r>
              <a:rPr lang="fr-FR" baseline="0" dirty="0"/>
              <a:t>Les GC dans la moyenne des reprise ½</a:t>
            </a:r>
          </a:p>
          <a:p>
            <a:r>
              <a:rPr lang="fr-FR" baseline="0" dirty="0"/>
              <a:t>Des transmissions aux repreneurs + envisagées dans filière élevage </a:t>
            </a:r>
            <a:r>
              <a:rPr lang="fr-FR" baseline="0" dirty="0" err="1"/>
              <a:t>élevage</a:t>
            </a:r>
            <a:r>
              <a:rPr lang="fr-FR" baseline="0" dirty="0"/>
              <a:t> et </a:t>
            </a:r>
            <a:r>
              <a:rPr lang="fr-FR" baseline="0" dirty="0" err="1"/>
              <a:t>Cult</a:t>
            </a:r>
            <a:r>
              <a:rPr lang="fr-FR" baseline="0" dirty="0"/>
              <a:t> spé (maraichage, </a:t>
            </a:r>
            <a:r>
              <a:rPr lang="fr-FR" baseline="0" dirty="0" err="1"/>
              <a:t>horti</a:t>
            </a:r>
            <a:r>
              <a:rPr lang="fr-FR" baseline="0" dirty="0"/>
              <a:t>)</a:t>
            </a:r>
          </a:p>
          <a:p>
            <a:r>
              <a:rPr lang="fr-FR" baseline="0" dirty="0"/>
              <a:t>La grande interrogation des viticulteurs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51B35-6C7D-444C-A408-8771AC4F4108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46579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Dans l’enquête OET, ½ exploitations avec un projet de transmission à un repreneur, ce qui est supérieur au RA</a:t>
            </a:r>
            <a:r>
              <a:rPr lang="fr-FR" baseline="0" dirty="0"/>
              <a:t> </a:t>
            </a:r>
          </a:p>
          <a:p>
            <a:r>
              <a:rPr lang="fr-FR" baseline="0" dirty="0"/>
              <a:t>Attention : Dans le RA Le maintien est à 3 sur 10  : comprend les exploitations qui n’envisageait pas de départs</a:t>
            </a:r>
          </a:p>
          <a:p>
            <a:endParaRPr lang="fr-FR" baseline="0" dirty="0"/>
          </a:p>
          <a:p>
            <a:r>
              <a:rPr lang="fr-FR" baseline="0" dirty="0"/>
              <a:t>La viticulture très présente sur le Romorantinais impacte la part des exploitants n questionnement, un territoire et une filière qui demandent à être particulièrement explorés et travaillés</a:t>
            </a:r>
          </a:p>
          <a:p>
            <a:endParaRPr lang="fr-FR" baseline="0" dirty="0"/>
          </a:p>
          <a:p>
            <a:r>
              <a:rPr lang="fr-FR" baseline="0" dirty="0"/>
              <a:t>Le vendômois est le </a:t>
            </a:r>
            <a:r>
              <a:rPr lang="fr-FR" baseline="0" dirty="0" err="1"/>
              <a:t>trritoire</a:t>
            </a:r>
            <a:r>
              <a:rPr lang="fr-FR" baseline="0" dirty="0"/>
              <a:t> le plus moyen</a:t>
            </a:r>
          </a:p>
          <a:p>
            <a:endParaRPr lang="fr-FR" baseline="0" dirty="0"/>
          </a:p>
          <a:p>
            <a:r>
              <a:rPr lang="fr-FR" baseline="0" dirty="0"/>
              <a:t>Sur le Blaisois , les </a:t>
            </a:r>
            <a:r>
              <a:rPr lang="fr-FR" baseline="0" dirty="0" err="1"/>
              <a:t>transmisison</a:t>
            </a:r>
            <a:r>
              <a:rPr lang="fr-FR" baseline="0" dirty="0"/>
              <a:t> à des repreneur est envisagé mais quid de l’identification des repreneur?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51B35-6C7D-444C-A408-8771AC4F4108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60998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51B35-6C7D-444C-A408-8771AC4F4108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2512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dirty="0"/>
              <a:t>Les répondants mettent en avant les facteurs liés au personnes et au territoire en priorité dans les difficultés de recrutement.</a:t>
            </a:r>
          </a:p>
          <a:p>
            <a:r>
              <a:rPr lang="fr-FR" sz="1200" dirty="0"/>
              <a:t>Les facteurs internes à l’exploitations apparaissent en dernier. Cela vient en contradiction avec les difficultés mise en avant précédemment.</a:t>
            </a:r>
          </a:p>
          <a:p>
            <a:r>
              <a:rPr lang="fr-FR" sz="1200" dirty="0"/>
              <a:t>On peut supposer que les exploitants ont une difficulté à percevoir leur capacité à agir sur les facteurs internes pour lever des freins aux difficultés de recrutement.</a:t>
            </a:r>
          </a:p>
          <a:p>
            <a:endParaRPr lang="fr-FR" sz="1200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51B35-6C7D-444C-A408-8771AC4F4108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57768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851B35-6C7D-444C-A408-8771AC4F4108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45670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BAF021-E41E-4C13-A04B-2936421FB7B5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29248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BAF021-E41E-4C13-A04B-2936421FB7B5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79901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51B35-6C7D-444C-A408-8771AC4F4108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0536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BAF021-E41E-4C13-A04B-2936421FB7B5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969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BAF021-E41E-4C13-A04B-2936421FB7B5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01396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51B35-6C7D-444C-A408-8771AC4F4108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86059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aseline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51B35-6C7D-444C-A408-8771AC4F4108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15811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aseline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51B35-6C7D-444C-A408-8771AC4F4108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48908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F2AA1-D2B2-41CA-AE3D-6B5B1D076EE3}" type="datetime1">
              <a:rPr lang="fr-FR" smtClean="0"/>
              <a:t>19/09/2023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43A5E-B088-417C-814F-C78BF7A874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9781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284EE-3189-48C0-814C-BC909ABA1B07}" type="datetime1">
              <a:rPr lang="fr-FR" smtClean="0"/>
              <a:t>19/09/2023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43A5E-B088-417C-814F-C78BF7A874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7528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ADA89-3E6E-4B33-9510-1F03FA517EF2}" type="datetime1">
              <a:rPr lang="fr-FR" smtClean="0"/>
              <a:t>19/09/2023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43A5E-B088-417C-814F-C78BF7A874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1002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1FC77-97E9-4B9C-A116-797DFCED0E1F}" type="datetime1">
              <a:rPr lang="fr-FR" smtClean="0"/>
              <a:t>19/09/2023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43A5E-B088-417C-814F-C78BF7A874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6606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01A10-2272-476D-8B95-1483FC9A965A}" type="datetime1">
              <a:rPr lang="fr-FR" smtClean="0"/>
              <a:t>19/09/2023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43A5E-B088-417C-814F-C78BF7A874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5089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C5316-DD54-49C9-B2F6-C1D476FBA647}" type="datetime1">
              <a:rPr lang="fr-FR" smtClean="0"/>
              <a:t>19/09/2023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43A5E-B088-417C-814F-C78BF7A874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4741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02BCA-F271-46B4-BCB2-DED3E00AD6C6}" type="datetime1">
              <a:rPr lang="fr-FR" smtClean="0"/>
              <a:t>19/09/2023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43A5E-B088-417C-814F-C78BF7A874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3994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9FFE5-137A-434E-8CAC-DB60EC66F97A}" type="datetime1">
              <a:rPr lang="fr-FR" smtClean="0"/>
              <a:t>19/09/2023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43A5E-B088-417C-814F-C78BF7A874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0090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328F0-6FE8-4DB3-9035-6372A166901F}" type="datetime1">
              <a:rPr lang="fr-FR" smtClean="0"/>
              <a:t>19/09/2023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43A5E-B088-417C-814F-C78BF7A874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2928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34DC4-56FB-4354-B097-15D3D8BFB31B}" type="datetime1">
              <a:rPr lang="fr-FR" smtClean="0"/>
              <a:t>19/09/2023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43A5E-B088-417C-814F-C78BF7A874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78097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C0819-DB65-4724-A214-57873106425D}" type="datetime1">
              <a:rPr lang="fr-FR" smtClean="0"/>
              <a:t>19/09/2023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43A5E-B088-417C-814F-C78BF7A874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5193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0CD3B-8D64-4F68-A76E-F4226B3C23BB}" type="datetime1">
              <a:rPr lang="fr-FR" smtClean="0"/>
              <a:t>19/09/2023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343A5E-B088-417C-814F-C78BF7A874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2817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1.png"/><Relationship Id="rId5" Type="http://schemas.openxmlformats.org/officeDocument/2006/relationships/chart" Target="../charts/chart2.xml"/><Relationship Id="rId4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.png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chart" Target="../charts/chart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5.png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2.png"/><Relationship Id="rId4" Type="http://schemas.openxmlformats.org/officeDocument/2006/relationships/notesSlide" Target="../notesSlides/notesSlide12.xml"/><Relationship Id="rId9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0.png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6" Type="http://schemas.openxmlformats.org/officeDocument/2006/relationships/image" Target="../media/image1.png"/><Relationship Id="rId5" Type="http://schemas.openxmlformats.org/officeDocument/2006/relationships/chart" Target="../charts/chart4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4a"/><Relationship Id="rId7" Type="http://schemas.openxmlformats.org/officeDocument/2006/relationships/image" Target="../media/image2.png"/><Relationship Id="rId2" Type="http://schemas.microsoft.com/office/2007/relationships/media" Target="../media/media2.m4a"/><Relationship Id="rId1" Type="http://schemas.openxmlformats.org/officeDocument/2006/relationships/tags" Target="../tags/tag1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media3.m4a"/><Relationship Id="rId7" Type="http://schemas.openxmlformats.org/officeDocument/2006/relationships/image" Target="../media/image1.png"/><Relationship Id="rId2" Type="http://schemas.microsoft.com/office/2007/relationships/media" Target="../media/media3.m4a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media5.m4a"/><Relationship Id="rId7" Type="http://schemas.openxmlformats.org/officeDocument/2006/relationships/image" Target="../media/image5.png"/><Relationship Id="rId2" Type="http://schemas.microsoft.com/office/2007/relationships/media" Target="../media/media5.m4a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media6.m4a"/><Relationship Id="rId7" Type="http://schemas.openxmlformats.org/officeDocument/2006/relationships/image" Target="../media/image1.png"/><Relationship Id="rId2" Type="http://schemas.microsoft.com/office/2007/relationships/media" Target="../media/media6.m4a"/><Relationship Id="rId1" Type="http://schemas.openxmlformats.org/officeDocument/2006/relationships/tags" Target="../tags/tag4.xml"/><Relationship Id="rId6" Type="http://schemas.openxmlformats.org/officeDocument/2006/relationships/chart" Target="../charts/chart1.xml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.pn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13.png"/><Relationship Id="rId11" Type="http://schemas.openxmlformats.org/officeDocument/2006/relationships/image" Target="../media/image2.png"/><Relationship Id="rId5" Type="http://schemas.openxmlformats.org/officeDocument/2006/relationships/image" Target="../media/image7.png"/><Relationship Id="rId10" Type="http://schemas.openxmlformats.org/officeDocument/2006/relationships/image" Target="../media/image1.pn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07104" y="5949315"/>
            <a:ext cx="6151637" cy="736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2000" b="1" dirty="0">
                <a:solidFill>
                  <a:srgbClr val="EF4E2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Conseil Départemental - « Attractivité en Agriculture »  Septembre 2023</a:t>
            </a:r>
          </a:p>
        </p:txBody>
      </p:sp>
      <p:sp>
        <p:nvSpPr>
          <p:cNvPr id="5" name="Rogner un rectangle avec un coin diagonal 4"/>
          <p:cNvSpPr/>
          <p:nvPr/>
        </p:nvSpPr>
        <p:spPr>
          <a:xfrm>
            <a:off x="0" y="0"/>
            <a:ext cx="1021976" cy="6858000"/>
          </a:xfrm>
          <a:prstGeom prst="snip2Diag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15736" y="1564735"/>
            <a:ext cx="10417967" cy="2668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4800" b="1" dirty="0">
                <a:solidFill>
                  <a:srgbClr val="15479E"/>
                </a:solidFill>
              </a:rPr>
              <a:t> </a:t>
            </a:r>
            <a:r>
              <a:rPr lang="fr-FR" sz="4800" b="1" dirty="0">
                <a:solidFill>
                  <a:schemeClr val="accent6">
                    <a:lumMod val="50000"/>
                  </a:schemeClr>
                </a:solidFill>
              </a:rPr>
              <a:t>« Renouvellement de génération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4800" b="1" dirty="0">
                <a:solidFill>
                  <a:schemeClr val="accent6">
                    <a:lumMod val="50000"/>
                  </a:schemeClr>
                </a:solidFill>
              </a:rPr>
              <a:t> en agriculture »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4800" b="1" dirty="0">
                <a:solidFill>
                  <a:schemeClr val="accent6">
                    <a:lumMod val="50000"/>
                  </a:schemeClr>
                </a:solidFill>
              </a:rPr>
              <a:t>Loir-et-Cher</a:t>
            </a: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4564" y="5577520"/>
            <a:ext cx="2409139" cy="1110223"/>
          </a:xfrm>
          <a:prstGeom prst="rect">
            <a:avLst/>
          </a:prstGeom>
        </p:spPr>
      </p:pic>
      <p:sp>
        <p:nvSpPr>
          <p:cNvPr id="2" name="AutoShape 2" descr="chantier en cours 30230 - Sofernim"/>
          <p:cNvSpPr>
            <a:spLocks noChangeAspect="1" noChangeArrowheads="1"/>
          </p:cNvSpPr>
          <p:nvPr/>
        </p:nvSpPr>
        <p:spPr bwMode="auto">
          <a:xfrm>
            <a:off x="2307104" y="481880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647DB-144D-49B9-BC34-B1F2BCAE77B8}" type="slidenum">
              <a:rPr lang="fr-FR" smtClean="0"/>
              <a:t>1</a:t>
            </a:fld>
            <a:endParaRPr lang="fr-FR"/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FB9C912E-7CF6-5743-6832-14EC1C4300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 l="-450000" t="-231250" r="-450000" b="-231250"/>
          <a:stretch>
            <a:fillRect/>
          </a:stretch>
        </p:blipFill>
        <p:spPr>
          <a:xfrm>
            <a:off x="9144000" y="5143500"/>
            <a:ext cx="30480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481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13568"/>
    </mc:Choice>
    <mc:Fallback>
      <p:transition advTm="135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ZoneTexte 51"/>
          <p:cNvSpPr txBox="1"/>
          <p:nvPr/>
        </p:nvSpPr>
        <p:spPr>
          <a:xfrm>
            <a:off x="239573" y="6427245"/>
            <a:ext cx="40086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2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Source : MSA</a:t>
            </a:r>
          </a:p>
        </p:txBody>
      </p:sp>
      <p:sp>
        <p:nvSpPr>
          <p:cNvPr id="53" name="ZoneTexte 52"/>
          <p:cNvSpPr txBox="1"/>
          <p:nvPr/>
        </p:nvSpPr>
        <p:spPr>
          <a:xfrm>
            <a:off x="602121" y="2042925"/>
            <a:ext cx="37410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002060"/>
                </a:solidFill>
              </a:rPr>
              <a:t>Nombre de départs et installations et évolution du nombre d’exploitants  en Loir-et-Cher</a:t>
            </a:r>
          </a:p>
        </p:txBody>
      </p:sp>
      <p:graphicFrame>
        <p:nvGraphicFramePr>
          <p:cNvPr id="44" name="Graphique 4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8780328"/>
              </p:ext>
            </p:extLst>
          </p:nvPr>
        </p:nvGraphicFramePr>
        <p:xfrm>
          <a:off x="507759" y="2999183"/>
          <a:ext cx="4222554" cy="33016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5" name="Groupe 4"/>
          <p:cNvGrpSpPr/>
          <p:nvPr/>
        </p:nvGrpSpPr>
        <p:grpSpPr>
          <a:xfrm>
            <a:off x="6093656" y="2853501"/>
            <a:ext cx="5590585" cy="1749035"/>
            <a:chOff x="349432" y="2433045"/>
            <a:chExt cx="3438134" cy="1088692"/>
          </a:xfrm>
        </p:grpSpPr>
        <p:sp>
          <p:nvSpPr>
            <p:cNvPr id="4" name="Rectangle 3"/>
            <p:cNvSpPr/>
            <p:nvPr/>
          </p:nvSpPr>
          <p:spPr>
            <a:xfrm>
              <a:off x="376271" y="2433045"/>
              <a:ext cx="3411295" cy="108869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000"/>
            </a:p>
          </p:txBody>
        </p:sp>
        <p:sp>
          <p:nvSpPr>
            <p:cNvPr id="3" name="Organigramme : Alternative 2"/>
            <p:cNvSpPr/>
            <p:nvPr/>
          </p:nvSpPr>
          <p:spPr>
            <a:xfrm>
              <a:off x="470893" y="3071647"/>
              <a:ext cx="538351" cy="358749"/>
            </a:xfrm>
            <a:prstGeom prst="flowChartAlternateProcess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/>
                <a:t>39</a:t>
              </a:r>
            </a:p>
          </p:txBody>
        </p:sp>
        <p:sp>
          <p:nvSpPr>
            <p:cNvPr id="54" name="Organigramme : Alternative 53"/>
            <p:cNvSpPr/>
            <p:nvPr/>
          </p:nvSpPr>
          <p:spPr>
            <a:xfrm>
              <a:off x="1561047" y="3071646"/>
              <a:ext cx="538351" cy="358749"/>
            </a:xfrm>
            <a:prstGeom prst="flowChartAlternateProcess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/>
                <a:t>44</a:t>
              </a:r>
            </a:p>
          </p:txBody>
        </p:sp>
        <p:sp>
          <p:nvSpPr>
            <p:cNvPr id="55" name="Organigramme : Alternative 54"/>
            <p:cNvSpPr/>
            <p:nvPr/>
          </p:nvSpPr>
          <p:spPr>
            <a:xfrm>
              <a:off x="2769737" y="3071646"/>
              <a:ext cx="538351" cy="358749"/>
            </a:xfrm>
            <a:prstGeom prst="flowChartAlternateProcess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/>
                <a:t>50</a:t>
              </a:r>
            </a:p>
          </p:txBody>
        </p:sp>
        <p:sp>
          <p:nvSpPr>
            <p:cNvPr id="56" name="ZoneTexte 55"/>
            <p:cNvSpPr txBox="1"/>
            <p:nvPr/>
          </p:nvSpPr>
          <p:spPr>
            <a:xfrm>
              <a:off x="349432" y="2433045"/>
              <a:ext cx="3272590" cy="363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b="1" dirty="0">
                  <a:solidFill>
                    <a:srgbClr val="002060"/>
                  </a:solidFill>
                </a:rPr>
                <a:t>Nombre d’installations aidées  en Loir-et-Cher</a:t>
              </a:r>
            </a:p>
            <a:p>
              <a:pPr algn="ctr"/>
              <a:r>
                <a:rPr lang="fr-FR" sz="1200" i="1" dirty="0">
                  <a:solidFill>
                    <a:srgbClr val="002060"/>
                  </a:solidFill>
                </a:rPr>
                <a:t>Source : chambre d’Agriculture</a:t>
              </a:r>
            </a:p>
          </p:txBody>
        </p:sp>
        <p:sp>
          <p:nvSpPr>
            <p:cNvPr id="58" name="Organigramme : Alternative 57"/>
            <p:cNvSpPr/>
            <p:nvPr/>
          </p:nvSpPr>
          <p:spPr>
            <a:xfrm>
              <a:off x="456017" y="2845535"/>
              <a:ext cx="538351" cy="204637"/>
            </a:xfrm>
            <a:prstGeom prst="flowChartAlternateProcess">
              <a:avLst/>
            </a:prstGeom>
            <a:no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 b="1" dirty="0">
                  <a:solidFill>
                    <a:srgbClr val="002060"/>
                  </a:solidFill>
                </a:rPr>
                <a:t>2020</a:t>
              </a:r>
            </a:p>
          </p:txBody>
        </p:sp>
        <p:sp>
          <p:nvSpPr>
            <p:cNvPr id="59" name="Organigramme : Alternative 58"/>
            <p:cNvSpPr/>
            <p:nvPr/>
          </p:nvSpPr>
          <p:spPr>
            <a:xfrm>
              <a:off x="1596322" y="2845534"/>
              <a:ext cx="538351" cy="204637"/>
            </a:xfrm>
            <a:prstGeom prst="flowChartAlternateProcess">
              <a:avLst/>
            </a:prstGeom>
            <a:no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 b="1" dirty="0">
                  <a:solidFill>
                    <a:srgbClr val="002060"/>
                  </a:solidFill>
                </a:rPr>
                <a:t>2021</a:t>
              </a:r>
            </a:p>
          </p:txBody>
        </p:sp>
        <p:sp>
          <p:nvSpPr>
            <p:cNvPr id="60" name="Organigramme : Alternative 59"/>
            <p:cNvSpPr/>
            <p:nvPr/>
          </p:nvSpPr>
          <p:spPr>
            <a:xfrm>
              <a:off x="2805012" y="2845534"/>
              <a:ext cx="538351" cy="204637"/>
            </a:xfrm>
            <a:prstGeom prst="flowChartAlternateProcess">
              <a:avLst/>
            </a:prstGeom>
            <a:no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 b="1" dirty="0">
                  <a:solidFill>
                    <a:srgbClr val="002060"/>
                  </a:solidFill>
                </a:rPr>
                <a:t>2022</a:t>
              </a: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2D9A5942-77D5-487D-85F1-795A5C8DBB8E}"/>
              </a:ext>
            </a:extLst>
          </p:cNvPr>
          <p:cNvSpPr/>
          <p:nvPr/>
        </p:nvSpPr>
        <p:spPr>
          <a:xfrm>
            <a:off x="-4688" y="-46381"/>
            <a:ext cx="12196688" cy="143104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fr-FR" sz="2000" dirty="0">
              <a:solidFill>
                <a:srgbClr val="EF4E20"/>
              </a:solidFill>
            </a:endParaRPr>
          </a:p>
          <a:p>
            <a:pPr algn="ctr"/>
            <a:r>
              <a:rPr lang="fr-FR" sz="3600" b="1" dirty="0">
                <a:solidFill>
                  <a:schemeClr val="bg1"/>
                </a:solidFill>
              </a:rPr>
              <a:t>2020-2021 : 1 installation pour 1,7 départs</a:t>
            </a:r>
          </a:p>
          <a:p>
            <a:pPr algn="ctr"/>
            <a:r>
              <a:rPr lang="fr-FR" sz="3600" b="1" dirty="0">
                <a:solidFill>
                  <a:schemeClr val="bg1"/>
                </a:solidFill>
              </a:rPr>
              <a:t> de chef d’exploitation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DFB19E2-7E03-FBCA-5D77-E5A17CC3619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269" y="102638"/>
            <a:ext cx="1456671" cy="67128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ED3C19A-E1EA-FFA5-7B2F-2DAE40A7A7B9}"/>
              </a:ext>
            </a:extLst>
          </p:cNvPr>
          <p:cNvSpPr/>
          <p:nvPr/>
        </p:nvSpPr>
        <p:spPr>
          <a:xfrm>
            <a:off x="6287728" y="4896959"/>
            <a:ext cx="2651464" cy="1403826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600" dirty="0"/>
              <a:t>« 4 installations sur 10 aidées »</a:t>
            </a:r>
          </a:p>
          <a:p>
            <a:pPr algn="ctr"/>
            <a:r>
              <a:rPr lang="fr-FR" sz="1600" i="1" dirty="0"/>
              <a:t>Cette valeur est approximative, les sources de données sont différentes </a:t>
            </a:r>
          </a:p>
        </p:txBody>
      </p:sp>
      <p:sp>
        <p:nvSpPr>
          <p:cNvPr id="8" name="Accolade ouvrante 7">
            <a:extLst>
              <a:ext uri="{FF2B5EF4-FFF2-40B4-BE49-F238E27FC236}">
                <a16:creationId xmlns:a16="http://schemas.microsoft.com/office/drawing/2014/main" id="{BA408A63-70E4-182E-8A4B-D49C48D59D0F}"/>
              </a:ext>
            </a:extLst>
          </p:cNvPr>
          <p:cNvSpPr/>
          <p:nvPr/>
        </p:nvSpPr>
        <p:spPr>
          <a:xfrm rot="16200000">
            <a:off x="7432278" y="3117169"/>
            <a:ext cx="552338" cy="3229581"/>
          </a:xfrm>
          <a:prstGeom prst="leftBrac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316EBDA3-5D48-5F86-FFF5-F81F772C6609}"/>
              </a:ext>
            </a:extLst>
          </p:cNvPr>
          <p:cNvSpPr txBox="1"/>
          <p:nvPr/>
        </p:nvSpPr>
        <p:spPr>
          <a:xfrm>
            <a:off x="6378962" y="2319924"/>
            <a:ext cx="4643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002060"/>
                </a:solidFill>
              </a:rPr>
              <a:t>Une progression des installations aidées</a:t>
            </a:r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84BFFAB2-4283-76A4-EB1D-03858CA6B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43A5E-B088-417C-814F-C78BF7A8741F}" type="slidenum">
              <a:rPr lang="fr-FR" smtClean="0"/>
              <a:t>10</a:t>
            </a:fld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7363632-E945-BC7C-A9DD-34220729216A}"/>
              </a:ext>
            </a:extLst>
          </p:cNvPr>
          <p:cNvSpPr/>
          <p:nvPr/>
        </p:nvSpPr>
        <p:spPr>
          <a:xfrm>
            <a:off x="4372136" y="4455790"/>
            <a:ext cx="903180" cy="338657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accent5">
                    <a:lumMod val="50000"/>
                  </a:schemeClr>
                </a:solidFill>
              </a:rPr>
              <a:t>338</a:t>
            </a:r>
          </a:p>
        </p:txBody>
      </p:sp>
      <p:cxnSp>
        <p:nvCxnSpPr>
          <p:cNvPr id="16" name="Connecteur droit avec flèche 15">
            <a:extLst>
              <a:ext uri="{FF2B5EF4-FFF2-40B4-BE49-F238E27FC236}">
                <a16:creationId xmlns:a16="http://schemas.microsoft.com/office/drawing/2014/main" id="{741DCC4E-3979-74D8-D588-F64DC12A63FF}"/>
              </a:ext>
            </a:extLst>
          </p:cNvPr>
          <p:cNvCxnSpPr>
            <a:cxnSpLocks/>
            <a:endCxn id="13" idx="0"/>
          </p:cNvCxnSpPr>
          <p:nvPr/>
        </p:nvCxnSpPr>
        <p:spPr>
          <a:xfrm>
            <a:off x="4823726" y="3817859"/>
            <a:ext cx="0" cy="637931"/>
          </a:xfrm>
          <a:prstGeom prst="straightConnector1">
            <a:avLst/>
          </a:prstGeom>
          <a:ln w="381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DE081109-E439-6561-B165-318DB7BE731B}"/>
              </a:ext>
            </a:extLst>
          </p:cNvPr>
          <p:cNvSpPr/>
          <p:nvPr/>
        </p:nvSpPr>
        <p:spPr>
          <a:xfrm>
            <a:off x="4372136" y="3479202"/>
            <a:ext cx="903180" cy="338657"/>
          </a:xfrm>
          <a:prstGeom prst="rect">
            <a:avLst/>
          </a:prstGeom>
          <a:noFill/>
          <a:ln>
            <a:solidFill>
              <a:srgbClr val="E07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accent2"/>
                </a:solidFill>
              </a:rPr>
              <a:t>198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1ED860D-FD63-3011-B745-6CAC3081ED4F}"/>
              </a:ext>
            </a:extLst>
          </p:cNvPr>
          <p:cNvSpPr/>
          <p:nvPr/>
        </p:nvSpPr>
        <p:spPr>
          <a:xfrm>
            <a:off x="4926553" y="3959221"/>
            <a:ext cx="903180" cy="338657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accent6">
                    <a:lumMod val="50000"/>
                  </a:schemeClr>
                </a:solidFill>
              </a:rPr>
              <a:t>X 1,7</a:t>
            </a:r>
          </a:p>
        </p:txBody>
      </p:sp>
      <p:pic>
        <p:nvPicPr>
          <p:cNvPr id="20" name="Audio 19">
            <a:hlinkClick r:id="" action="ppaction://media"/>
            <a:extLst>
              <a:ext uri="{FF2B5EF4-FFF2-40B4-BE49-F238E27FC236}">
                <a16:creationId xmlns:a16="http://schemas.microsoft.com/office/drawing/2014/main" id="{C014C835-1E34-A64F-C28E-2D3F80D05F1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rcRect l="-450000" t="-231250" r="-450000" b="-231250"/>
          <a:stretch>
            <a:fillRect/>
          </a:stretch>
        </p:blipFill>
        <p:spPr>
          <a:xfrm>
            <a:off x="9144000" y="5143500"/>
            <a:ext cx="30480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430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8141"/>
    </mc:Choice>
    <mc:Fallback>
      <p:transition spd="slow" advTm="781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335407"/>
            <a:ext cx="12192000" cy="235864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rgbClr val="1C3B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804141" y="2638227"/>
            <a:ext cx="11125202" cy="942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5400" dirty="0">
                <a:solidFill>
                  <a:schemeClr val="bg1"/>
                </a:solidFill>
              </a:rPr>
              <a:t>Résultats de l’enquête</a:t>
            </a:r>
          </a:p>
        </p:txBody>
      </p:sp>
      <p:sp>
        <p:nvSpPr>
          <p:cNvPr id="4" name="Rectangle 3"/>
          <p:cNvSpPr/>
          <p:nvPr/>
        </p:nvSpPr>
        <p:spPr>
          <a:xfrm>
            <a:off x="303399" y="6065247"/>
            <a:ext cx="9648090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dirty="0">
                <a:solidFill>
                  <a:srgbClr val="1C3B90"/>
                </a:solidFill>
              </a:rPr>
              <a:t>Enquête Renouvellement de générations en agriculture </a:t>
            </a:r>
            <a:endParaRPr lang="fr-FR" b="1" dirty="0">
              <a:solidFill>
                <a:srgbClr val="1C3B9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2231" y="5782654"/>
            <a:ext cx="1456671" cy="671289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4973E45D-435D-F8C9-11B4-3C8815841B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43A5E-B088-417C-814F-C78BF7A8741F}" type="slidenum">
              <a:rPr lang="fr-FR" smtClean="0"/>
              <a:t>11</a:t>
            </a:fld>
            <a:endParaRPr lang="fr-FR"/>
          </a:p>
        </p:txBody>
      </p:sp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C01601E5-B0B6-E232-4CC1-75AA8FAF787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 l="-450000" t="-231250" r="-450000" b="-231250"/>
          <a:stretch>
            <a:fillRect/>
          </a:stretch>
        </p:blipFill>
        <p:spPr>
          <a:xfrm>
            <a:off x="9144000" y="5143500"/>
            <a:ext cx="30480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559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4822"/>
    </mc:Choice>
    <mc:Fallback>
      <p:transition spd="slow" advTm="48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310037" y="1083733"/>
            <a:ext cx="5679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chemeClr val="accent5">
                    <a:lumMod val="50000"/>
                  </a:schemeClr>
                </a:solidFill>
              </a:rPr>
              <a:t>Taux de réponse et nombre de réponses par communauté de communes</a:t>
            </a:r>
          </a:p>
        </p:txBody>
      </p:sp>
      <p:grpSp>
        <p:nvGrpSpPr>
          <p:cNvPr id="5" name="Groupe 4"/>
          <p:cNvGrpSpPr/>
          <p:nvPr/>
        </p:nvGrpSpPr>
        <p:grpSpPr>
          <a:xfrm>
            <a:off x="310037" y="1509854"/>
            <a:ext cx="5531927" cy="4930371"/>
            <a:chOff x="5288437" y="1696310"/>
            <a:chExt cx="5531927" cy="4930371"/>
          </a:xfrm>
        </p:grpSpPr>
        <p:pic>
          <p:nvPicPr>
            <p:cNvPr id="6" name="Image 5"/>
            <p:cNvPicPr>
              <a:picLocks noChangeAspect="1"/>
            </p:cNvPicPr>
            <p:nvPr/>
          </p:nvPicPr>
          <p:blipFill rotWithShape="1">
            <a:blip r:embed="rId4"/>
            <a:srcRect l="13197" t="7423" r="17159" b="23987"/>
            <a:stretch/>
          </p:blipFill>
          <p:spPr>
            <a:xfrm>
              <a:off x="5288437" y="1922705"/>
              <a:ext cx="5524107" cy="4703976"/>
            </a:xfrm>
            <a:prstGeom prst="rect">
              <a:avLst/>
            </a:prstGeom>
          </p:spPr>
        </p:pic>
        <p:pic>
          <p:nvPicPr>
            <p:cNvPr id="7" name="Image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88221" y="1696310"/>
              <a:ext cx="1332143" cy="2232000"/>
            </a:xfrm>
            <a:prstGeom prst="rect">
              <a:avLst/>
            </a:prstGeom>
          </p:spPr>
        </p:pic>
        <p:sp>
          <p:nvSpPr>
            <p:cNvPr id="8" name="ZoneTexte 7"/>
            <p:cNvSpPr txBox="1"/>
            <p:nvPr/>
          </p:nvSpPr>
          <p:spPr>
            <a:xfrm>
              <a:off x="9706751" y="1803724"/>
              <a:ext cx="928879" cy="237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900" b="1" dirty="0">
                  <a:solidFill>
                    <a:schemeClr val="accent5">
                      <a:lumMod val="50000"/>
                    </a:schemeClr>
                  </a:solidFill>
                </a:rPr>
                <a:t>Nb de réponse</a:t>
              </a:r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9727117" y="2794914"/>
              <a:ext cx="102041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900" b="1" dirty="0">
                  <a:solidFill>
                    <a:srgbClr val="15479E"/>
                  </a:solidFill>
                </a:rPr>
                <a:t>Taux de réponse</a:t>
              </a:r>
            </a:p>
          </p:txBody>
        </p:sp>
      </p:grpSp>
      <p:sp>
        <p:nvSpPr>
          <p:cNvPr id="10" name="Rectangle 9"/>
          <p:cNvSpPr/>
          <p:nvPr/>
        </p:nvSpPr>
        <p:spPr>
          <a:xfrm>
            <a:off x="0" y="-162021"/>
            <a:ext cx="12196688" cy="1073491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chemeClr val="bg1"/>
                </a:solidFill>
              </a:rPr>
              <a:t>Enquête :Une mobilisation plus accentuée </a:t>
            </a:r>
          </a:p>
          <a:p>
            <a:pPr algn="ctr"/>
            <a:r>
              <a:rPr lang="fr-FR" sz="3200" b="1" dirty="0">
                <a:solidFill>
                  <a:schemeClr val="bg1"/>
                </a:solidFill>
              </a:rPr>
              <a:t>sur les territoires de Beauce et Grand Chambord </a:t>
            </a:r>
          </a:p>
        </p:txBody>
      </p:sp>
      <p:graphicFrame>
        <p:nvGraphicFramePr>
          <p:cNvPr id="11" name="Graphique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3806329"/>
              </p:ext>
            </p:extLst>
          </p:nvPr>
        </p:nvGraphicFramePr>
        <p:xfrm>
          <a:off x="6073040" y="2731250"/>
          <a:ext cx="6263899" cy="30223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2" name="ZoneTexte 11"/>
          <p:cNvSpPr txBox="1"/>
          <p:nvPr/>
        </p:nvSpPr>
        <p:spPr>
          <a:xfrm>
            <a:off x="7021286" y="2416097"/>
            <a:ext cx="41801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chemeClr val="accent5">
                    <a:lumMod val="50000"/>
                  </a:schemeClr>
                </a:solidFill>
              </a:rPr>
              <a:t>Répartition des réponses selon le code APE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6945086" y="1323504"/>
            <a:ext cx="46699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accent6">
                    <a:lumMod val="50000"/>
                  </a:schemeClr>
                </a:solidFill>
              </a:rPr>
              <a:t>Une représentativité homogène selon les systèmes de production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24D4452-8EAF-6228-7AD7-46E733E9182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269" y="102638"/>
            <a:ext cx="1456671" cy="671289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ED680F9C-9234-6831-E7A1-375D79A71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43A5E-B088-417C-814F-C78BF7A8741F}" type="slidenum">
              <a:rPr lang="fr-FR" smtClean="0"/>
              <a:t>12</a:t>
            </a:fld>
            <a:endParaRPr lang="fr-FR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2A965AF1-B648-99B8-089F-C6FA5F2E0816}"/>
              </a:ext>
            </a:extLst>
          </p:cNvPr>
          <p:cNvSpPr txBox="1"/>
          <p:nvPr/>
        </p:nvSpPr>
        <p:spPr>
          <a:xfrm>
            <a:off x="7893011" y="4011582"/>
            <a:ext cx="7965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chemeClr val="accent5">
                    <a:lumMod val="50000"/>
                  </a:schemeClr>
                </a:solidFill>
              </a:rPr>
              <a:t>% du panel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FDDB64F2-E679-A5E8-0B50-30DF8EB6FED6}"/>
              </a:ext>
            </a:extLst>
          </p:cNvPr>
          <p:cNvSpPr txBox="1"/>
          <p:nvPr/>
        </p:nvSpPr>
        <p:spPr>
          <a:xfrm>
            <a:off x="6345638" y="3115561"/>
            <a:ext cx="7965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chemeClr val="accent5">
                    <a:lumMod val="50000"/>
                  </a:schemeClr>
                </a:solidFill>
              </a:rPr>
              <a:t>% des réponses</a:t>
            </a:r>
          </a:p>
        </p:txBody>
      </p:sp>
      <p:pic>
        <p:nvPicPr>
          <p:cNvPr id="20" name="Audio 19">
            <a:hlinkClick r:id="" action="ppaction://media"/>
            <a:extLst>
              <a:ext uri="{FF2B5EF4-FFF2-40B4-BE49-F238E27FC236}">
                <a16:creationId xmlns:a16="http://schemas.microsoft.com/office/drawing/2014/main" id="{86D3336C-C239-3576-CC66-3E6B3121D24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rcRect l="-450000" t="-231250" r="-450000" b="-231250"/>
          <a:stretch>
            <a:fillRect/>
          </a:stretch>
        </p:blipFill>
        <p:spPr>
          <a:xfrm>
            <a:off x="9144000" y="5143500"/>
            <a:ext cx="30480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127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0639"/>
    </mc:Choice>
    <mc:Fallback>
      <p:transition spd="slow" advTm="706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139464"/>
            <a:ext cx="12192000" cy="235864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rgbClr val="1C3B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837800" y="2462100"/>
            <a:ext cx="11125202" cy="1933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5400" dirty="0">
                <a:solidFill>
                  <a:schemeClr val="bg1"/>
                </a:solidFill>
              </a:rPr>
              <a:t>Suites envisagées à un départ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5400" dirty="0">
                <a:solidFill>
                  <a:schemeClr val="bg1"/>
                </a:solidFill>
              </a:rPr>
              <a:t> de chef d’exploitant </a:t>
            </a:r>
            <a:endParaRPr lang="fr-FR" sz="5400" b="1" dirty="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3399" y="6065247"/>
            <a:ext cx="9648090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dirty="0">
                <a:solidFill>
                  <a:srgbClr val="1C3B90"/>
                </a:solidFill>
              </a:rPr>
              <a:t>Enquête Renouvellement de générations en agriculture </a:t>
            </a:r>
            <a:endParaRPr lang="fr-FR" b="1" dirty="0">
              <a:solidFill>
                <a:srgbClr val="1C3B9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2231" y="5782654"/>
            <a:ext cx="1456671" cy="671289"/>
          </a:xfrm>
          <a:prstGeom prst="rect">
            <a:avLst/>
          </a:prstGeom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58A366CA-0BC7-C9F6-D7F1-3A86F296DE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43A5E-B088-417C-814F-C78BF7A8741F}" type="slidenum">
              <a:rPr lang="fr-FR" smtClean="0"/>
              <a:t>13</a:t>
            </a:fld>
            <a:endParaRPr lang="fr-FR"/>
          </a:p>
        </p:txBody>
      </p:sp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49CD6DE0-ABBE-6256-3E20-66B51B4C7B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450000" t="-231250" r="-450000" b="-231250"/>
          <a:stretch>
            <a:fillRect/>
          </a:stretch>
        </p:blipFill>
        <p:spPr>
          <a:xfrm>
            <a:off x="9144000" y="5143500"/>
            <a:ext cx="30480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482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14758"/>
    </mc:Choice>
    <mc:Fallback>
      <p:transition spd="slow" advTm="147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6305" y="4178730"/>
            <a:ext cx="11880000" cy="82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3582499" y="2849389"/>
            <a:ext cx="1980000" cy="1080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Reprise avec Installation</a:t>
            </a:r>
          </a:p>
        </p:txBody>
      </p:sp>
      <p:sp>
        <p:nvSpPr>
          <p:cNvPr id="4" name="AutoShape 2" descr="Transmission d'une exploitation agricole - Crédit Mutue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5709733" y="2849389"/>
            <a:ext cx="1980000" cy="1080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Maintien</a:t>
            </a:r>
          </a:p>
          <a:p>
            <a:pPr algn="ctr"/>
            <a:r>
              <a:rPr lang="fr-FR" sz="1200" b="1" dirty="0">
                <a:solidFill>
                  <a:schemeClr val="bg1"/>
                </a:solidFill>
              </a:rPr>
              <a:t>(Réorganisation, salariat, suppression atelier, mécanisation, prestations)</a:t>
            </a:r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842222" y="2857410"/>
            <a:ext cx="1980000" cy="108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Cessation avec démantèlement</a:t>
            </a:r>
          </a:p>
        </p:txBody>
      </p:sp>
      <p:sp>
        <p:nvSpPr>
          <p:cNvPr id="8" name="Rectangle 7"/>
          <p:cNvSpPr/>
          <p:nvPr/>
        </p:nvSpPr>
        <p:spPr>
          <a:xfrm>
            <a:off x="9994237" y="2849389"/>
            <a:ext cx="1980000" cy="1080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Questionnement</a:t>
            </a:r>
          </a:p>
        </p:txBody>
      </p:sp>
      <p:sp>
        <p:nvSpPr>
          <p:cNvPr id="32" name="Rectangle à coins arrondis 31"/>
          <p:cNvSpPr/>
          <p:nvPr/>
        </p:nvSpPr>
        <p:spPr>
          <a:xfrm>
            <a:off x="3575022" y="1913234"/>
            <a:ext cx="8351708" cy="53876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2060"/>
                </a:solidFill>
              </a:rPr>
              <a:t>Arrêt d’activité d’ici 2030 : 71 départs d’exploitants pour 62 exploitations</a:t>
            </a:r>
          </a:p>
        </p:txBody>
      </p:sp>
      <p:sp>
        <p:nvSpPr>
          <p:cNvPr id="34" name="ZoneTexte 33"/>
          <p:cNvSpPr txBox="1"/>
          <p:nvPr/>
        </p:nvSpPr>
        <p:spPr>
          <a:xfrm>
            <a:off x="6383971" y="6376586"/>
            <a:ext cx="53434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1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Source : Enquête OET « Renouvellement de générations en agriculture » 2022-23</a:t>
            </a:r>
          </a:p>
        </p:txBody>
      </p:sp>
      <p:sp>
        <p:nvSpPr>
          <p:cNvPr id="35" name="Rectangle à coins arrondis 34"/>
          <p:cNvSpPr/>
          <p:nvPr/>
        </p:nvSpPr>
        <p:spPr>
          <a:xfrm>
            <a:off x="395218" y="4943222"/>
            <a:ext cx="11401563" cy="150562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07975" y="2887916"/>
            <a:ext cx="2410462" cy="8552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200" b="1" i="1" dirty="0">
                <a:solidFill>
                  <a:srgbClr val="002060"/>
                </a:solidFill>
              </a:rPr>
              <a:t>Clé de lecture :</a:t>
            </a:r>
          </a:p>
          <a:p>
            <a:r>
              <a:rPr lang="fr-FR" sz="1200" i="1" dirty="0">
                <a:solidFill>
                  <a:srgbClr val="002060"/>
                </a:solidFill>
              </a:rPr>
              <a:t>Nb d’exploitations sur 10 exploitations concernées par un départ de chef d’exploitation</a:t>
            </a:r>
            <a:endParaRPr lang="fr-FR" sz="500" i="1" dirty="0">
              <a:solidFill>
                <a:srgbClr val="002060"/>
              </a:solidFill>
            </a:endParaRPr>
          </a:p>
        </p:txBody>
      </p:sp>
      <p:sp>
        <p:nvSpPr>
          <p:cNvPr id="42" name="ZoneTexte 41"/>
          <p:cNvSpPr txBox="1"/>
          <p:nvPr/>
        </p:nvSpPr>
        <p:spPr>
          <a:xfrm>
            <a:off x="148098" y="4219587"/>
            <a:ext cx="34269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000" b="1" dirty="0">
                <a:solidFill>
                  <a:srgbClr val="002060"/>
                </a:solidFill>
              </a:rPr>
              <a:t>RA</a:t>
            </a:r>
            <a:r>
              <a:rPr lang="fr-FR" b="1" dirty="0">
                <a:solidFill>
                  <a:srgbClr val="002060"/>
                </a:solidFill>
              </a:rPr>
              <a:t> Loir-et-Cher 2020  </a:t>
            </a:r>
          </a:p>
          <a:p>
            <a:pPr algn="r"/>
            <a:r>
              <a:rPr lang="fr-FR" sz="2000" b="1" dirty="0">
                <a:solidFill>
                  <a:srgbClr val="002060"/>
                </a:solidFill>
              </a:rPr>
              <a:t>23,4 % des exploitations</a:t>
            </a:r>
            <a:endParaRPr lang="fr-FR" b="1" dirty="0">
              <a:solidFill>
                <a:srgbClr val="002060"/>
              </a:solidFill>
            </a:endParaRPr>
          </a:p>
        </p:txBody>
      </p:sp>
      <p:sp>
        <p:nvSpPr>
          <p:cNvPr id="43" name="ZoneTexte 42"/>
          <p:cNvSpPr txBox="1"/>
          <p:nvPr/>
        </p:nvSpPr>
        <p:spPr>
          <a:xfrm>
            <a:off x="4234749" y="4313343"/>
            <a:ext cx="720000" cy="43200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fr-FR" sz="2000" b="1" dirty="0">
                <a:solidFill>
                  <a:schemeClr val="bg1"/>
                </a:solidFill>
              </a:rPr>
              <a:t>2,8</a:t>
            </a:r>
          </a:p>
        </p:txBody>
      </p:sp>
      <p:sp>
        <p:nvSpPr>
          <p:cNvPr id="44" name="ZoneTexte 43"/>
          <p:cNvSpPr txBox="1"/>
          <p:nvPr/>
        </p:nvSpPr>
        <p:spPr>
          <a:xfrm>
            <a:off x="6289424" y="4311360"/>
            <a:ext cx="720000" cy="43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fr-FR" sz="2000" dirty="0">
                <a:solidFill>
                  <a:schemeClr val="bg1"/>
                </a:solidFill>
              </a:rPr>
              <a:t>3,0</a:t>
            </a:r>
          </a:p>
        </p:txBody>
      </p:sp>
      <p:sp>
        <p:nvSpPr>
          <p:cNvPr id="45" name="ZoneTexte 44"/>
          <p:cNvSpPr txBox="1"/>
          <p:nvPr/>
        </p:nvSpPr>
        <p:spPr>
          <a:xfrm>
            <a:off x="8488261" y="4325450"/>
            <a:ext cx="720000" cy="432000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fr-FR" sz="2000" b="1" dirty="0">
                <a:solidFill>
                  <a:schemeClr val="bg1"/>
                </a:solidFill>
              </a:rPr>
              <a:t>1,2</a:t>
            </a:r>
          </a:p>
        </p:txBody>
      </p:sp>
      <p:sp>
        <p:nvSpPr>
          <p:cNvPr id="46" name="ZoneTexte 45"/>
          <p:cNvSpPr txBox="1"/>
          <p:nvPr/>
        </p:nvSpPr>
        <p:spPr>
          <a:xfrm>
            <a:off x="10682290" y="4325450"/>
            <a:ext cx="720000" cy="432000"/>
          </a:xfrm>
          <a:prstGeom prst="rect">
            <a:avLst/>
          </a:prstGeom>
          <a:solidFill>
            <a:srgbClr val="002060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fr-FR" sz="2000" b="1" dirty="0">
                <a:solidFill>
                  <a:schemeClr val="bg1"/>
                </a:solidFill>
              </a:rPr>
              <a:t>3,0</a:t>
            </a:r>
          </a:p>
        </p:txBody>
      </p:sp>
      <p:sp>
        <p:nvSpPr>
          <p:cNvPr id="49" name="Rectangle 48"/>
          <p:cNvSpPr/>
          <p:nvPr/>
        </p:nvSpPr>
        <p:spPr>
          <a:xfrm>
            <a:off x="94237" y="5238355"/>
            <a:ext cx="11880000" cy="82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ZoneTexte 49"/>
          <p:cNvSpPr txBox="1"/>
          <p:nvPr/>
        </p:nvSpPr>
        <p:spPr>
          <a:xfrm>
            <a:off x="4219532" y="5360937"/>
            <a:ext cx="720000" cy="43200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fr-FR" sz="2000" b="1" dirty="0">
                <a:solidFill>
                  <a:schemeClr val="bg1"/>
                </a:solidFill>
              </a:rPr>
              <a:t>5,0</a:t>
            </a:r>
          </a:p>
        </p:txBody>
      </p:sp>
      <p:sp>
        <p:nvSpPr>
          <p:cNvPr id="51" name="ZoneTexte 50"/>
          <p:cNvSpPr txBox="1"/>
          <p:nvPr/>
        </p:nvSpPr>
        <p:spPr>
          <a:xfrm>
            <a:off x="6306834" y="5364227"/>
            <a:ext cx="720000" cy="43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fr-FR" sz="2000" dirty="0">
                <a:solidFill>
                  <a:schemeClr val="bg1"/>
                </a:solidFill>
              </a:rPr>
              <a:t>0,8</a:t>
            </a:r>
          </a:p>
        </p:txBody>
      </p:sp>
      <p:sp>
        <p:nvSpPr>
          <p:cNvPr id="52" name="ZoneTexte 51"/>
          <p:cNvSpPr txBox="1"/>
          <p:nvPr/>
        </p:nvSpPr>
        <p:spPr>
          <a:xfrm>
            <a:off x="8509791" y="5367212"/>
            <a:ext cx="720000" cy="432000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fr-FR" sz="2000" b="1" dirty="0">
                <a:solidFill>
                  <a:schemeClr val="bg1"/>
                </a:solidFill>
              </a:rPr>
              <a:t>1,3</a:t>
            </a:r>
          </a:p>
        </p:txBody>
      </p:sp>
      <p:sp>
        <p:nvSpPr>
          <p:cNvPr id="53" name="ZoneTexte 52"/>
          <p:cNvSpPr txBox="1"/>
          <p:nvPr/>
        </p:nvSpPr>
        <p:spPr>
          <a:xfrm>
            <a:off x="10703820" y="5359561"/>
            <a:ext cx="720000" cy="432000"/>
          </a:xfrm>
          <a:prstGeom prst="rect">
            <a:avLst/>
          </a:prstGeom>
          <a:solidFill>
            <a:srgbClr val="002060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fr-FR" sz="2000" b="1" dirty="0">
                <a:solidFill>
                  <a:schemeClr val="bg1"/>
                </a:solidFill>
              </a:rPr>
              <a:t>2,9</a:t>
            </a:r>
          </a:p>
        </p:txBody>
      </p:sp>
      <p:sp>
        <p:nvSpPr>
          <p:cNvPr id="54" name="ZoneTexte 53"/>
          <p:cNvSpPr txBox="1"/>
          <p:nvPr/>
        </p:nvSpPr>
        <p:spPr>
          <a:xfrm>
            <a:off x="207708" y="5323578"/>
            <a:ext cx="3374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>
                <a:solidFill>
                  <a:srgbClr val="002060"/>
                </a:solidFill>
              </a:rPr>
              <a:t>Enquête </a:t>
            </a:r>
          </a:p>
          <a:p>
            <a:pPr algn="r"/>
            <a:r>
              <a:rPr lang="fr-FR" b="1" dirty="0">
                <a:solidFill>
                  <a:srgbClr val="002060"/>
                </a:solidFill>
              </a:rPr>
              <a:t>22 % des exploitations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F622DE3-ACC8-22AF-D08E-6F0CDF3E4821}"/>
              </a:ext>
            </a:extLst>
          </p:cNvPr>
          <p:cNvSpPr txBox="1"/>
          <p:nvPr/>
        </p:nvSpPr>
        <p:spPr>
          <a:xfrm>
            <a:off x="36010" y="93997"/>
            <a:ext cx="12192000" cy="1200329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chemeClr val="bg1"/>
                </a:solidFill>
              </a:rPr>
              <a:t>5 exploitations sur 10 : </a:t>
            </a:r>
          </a:p>
          <a:p>
            <a:pPr algn="ctr"/>
            <a:r>
              <a:rPr lang="fr-FR" sz="3600" b="1" dirty="0">
                <a:solidFill>
                  <a:schemeClr val="bg1"/>
                </a:solidFill>
              </a:rPr>
              <a:t>Transmettre son exploitation pour installer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6C43ADE6-AB8F-A396-D442-7E0AEC7D83A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269" y="198007"/>
            <a:ext cx="1456671" cy="671289"/>
          </a:xfrm>
          <a:prstGeom prst="rect">
            <a:avLst/>
          </a:prstGeom>
        </p:spPr>
      </p:pic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ECFA024-87ED-E54B-2334-41BE13E35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43A5E-B088-417C-814F-C78BF7A8741F}" type="slidenum">
              <a:rPr lang="fr-FR" smtClean="0"/>
              <a:t>14</a:t>
            </a:fld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A57A4312-7A46-8CDF-621C-8DFDF51C131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 l="-450000" t="-231250" r="-450000" b="-231250"/>
          <a:stretch>
            <a:fillRect/>
          </a:stretch>
        </p:blipFill>
        <p:spPr>
          <a:xfrm>
            <a:off x="9144000" y="5143500"/>
            <a:ext cx="30480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915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7115"/>
    </mc:Choice>
    <mc:Fallback>
      <p:transition spd="slow" advTm="1271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582499" y="991981"/>
            <a:ext cx="1980000" cy="504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solidFill>
                  <a:schemeClr val="bg1"/>
                </a:solidFill>
              </a:rPr>
              <a:t>Reprise avec Installation</a:t>
            </a:r>
          </a:p>
        </p:txBody>
      </p:sp>
      <p:sp>
        <p:nvSpPr>
          <p:cNvPr id="4" name="AutoShape 2" descr="Transmission d'une exploitation agricole - Crédit Mutue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5709733" y="991981"/>
            <a:ext cx="1980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solidFill>
                  <a:schemeClr val="bg1"/>
                </a:solidFill>
              </a:rPr>
              <a:t>Maintien</a:t>
            </a:r>
          </a:p>
        </p:txBody>
      </p:sp>
      <p:sp>
        <p:nvSpPr>
          <p:cNvPr id="7" name="Rectangle 6"/>
          <p:cNvSpPr/>
          <p:nvPr/>
        </p:nvSpPr>
        <p:spPr>
          <a:xfrm>
            <a:off x="7842222" y="1000002"/>
            <a:ext cx="1980000" cy="50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solidFill>
                  <a:schemeClr val="bg1"/>
                </a:solidFill>
              </a:rPr>
              <a:t>Cessation avec démantèlement</a:t>
            </a:r>
          </a:p>
        </p:txBody>
      </p:sp>
      <p:sp>
        <p:nvSpPr>
          <p:cNvPr id="8" name="Rectangle 7"/>
          <p:cNvSpPr/>
          <p:nvPr/>
        </p:nvSpPr>
        <p:spPr>
          <a:xfrm>
            <a:off x="9994237" y="991981"/>
            <a:ext cx="1980000" cy="504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solidFill>
                  <a:schemeClr val="bg1"/>
                </a:solidFill>
              </a:rPr>
              <a:t>Questionnement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3430" y="3172309"/>
            <a:ext cx="720000" cy="720000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30212" y="4466537"/>
            <a:ext cx="720000" cy="625454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10013" y="2137339"/>
            <a:ext cx="720000" cy="720000"/>
          </a:xfrm>
          <a:prstGeom prst="rect">
            <a:avLst/>
          </a:prstGeom>
          <a:noFill/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95907" y="5705548"/>
            <a:ext cx="588610" cy="720000"/>
          </a:xfrm>
          <a:prstGeom prst="rect">
            <a:avLst/>
          </a:prstGeom>
        </p:spPr>
      </p:pic>
      <p:sp>
        <p:nvSpPr>
          <p:cNvPr id="15" name="Organigramme : Connecteur 14"/>
          <p:cNvSpPr/>
          <p:nvPr/>
        </p:nvSpPr>
        <p:spPr>
          <a:xfrm>
            <a:off x="3979877" y="2922456"/>
            <a:ext cx="1026000" cy="1026000"/>
          </a:xfrm>
          <a:prstGeom prst="flowChartConnector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solidFill>
                  <a:schemeClr val="bg1"/>
                </a:solidFill>
              </a:rPr>
              <a:t>5,0</a:t>
            </a:r>
          </a:p>
        </p:txBody>
      </p:sp>
      <p:sp>
        <p:nvSpPr>
          <p:cNvPr id="16" name="Organigramme : Connecteur 15"/>
          <p:cNvSpPr/>
          <p:nvPr/>
        </p:nvSpPr>
        <p:spPr>
          <a:xfrm>
            <a:off x="4188844" y="2121609"/>
            <a:ext cx="720000" cy="720000"/>
          </a:xfrm>
          <a:prstGeom prst="flowChartConnector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solidFill>
                  <a:schemeClr val="bg1"/>
                </a:solidFill>
              </a:rPr>
              <a:t>3,6</a:t>
            </a:r>
          </a:p>
        </p:txBody>
      </p:sp>
      <p:sp>
        <p:nvSpPr>
          <p:cNvPr id="17" name="Organigramme : Connecteur 16"/>
          <p:cNvSpPr/>
          <p:nvPr/>
        </p:nvSpPr>
        <p:spPr>
          <a:xfrm>
            <a:off x="3918844" y="4123328"/>
            <a:ext cx="1260000" cy="1260000"/>
          </a:xfrm>
          <a:prstGeom prst="flowChartConnector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solidFill>
                  <a:schemeClr val="bg1"/>
                </a:solidFill>
              </a:rPr>
              <a:t>6,1</a:t>
            </a:r>
          </a:p>
        </p:txBody>
      </p:sp>
      <p:sp>
        <p:nvSpPr>
          <p:cNvPr id="18" name="Organigramme : Connecteur 17"/>
          <p:cNvSpPr/>
          <p:nvPr/>
        </p:nvSpPr>
        <p:spPr>
          <a:xfrm>
            <a:off x="3864844" y="5448682"/>
            <a:ext cx="1368000" cy="1368000"/>
          </a:xfrm>
          <a:prstGeom prst="flowChartConnector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solidFill>
                  <a:schemeClr val="bg1"/>
                </a:solidFill>
              </a:rPr>
              <a:t>6,7</a:t>
            </a:r>
          </a:p>
        </p:txBody>
      </p:sp>
      <p:sp>
        <p:nvSpPr>
          <p:cNvPr id="19" name="Organigramme : Connecteur 18"/>
          <p:cNvSpPr/>
          <p:nvPr/>
        </p:nvSpPr>
        <p:spPr>
          <a:xfrm>
            <a:off x="8683674" y="3277142"/>
            <a:ext cx="388800" cy="388800"/>
          </a:xfrm>
          <a:prstGeom prst="flowChartConnector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21" name="Organigramme : Connecteur 20"/>
          <p:cNvSpPr/>
          <p:nvPr/>
        </p:nvSpPr>
        <p:spPr>
          <a:xfrm>
            <a:off x="6586082" y="4527066"/>
            <a:ext cx="360000" cy="360000"/>
          </a:xfrm>
          <a:prstGeom prst="flowChartConnector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23" name="Organigramme : Connecteur 22"/>
          <p:cNvSpPr/>
          <p:nvPr/>
        </p:nvSpPr>
        <p:spPr>
          <a:xfrm>
            <a:off x="6691219" y="3336428"/>
            <a:ext cx="144000" cy="144000"/>
          </a:xfrm>
          <a:prstGeom prst="flowChartConnector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24" name="Organigramme : Connecteur 23"/>
          <p:cNvSpPr/>
          <p:nvPr/>
        </p:nvSpPr>
        <p:spPr>
          <a:xfrm>
            <a:off x="8683674" y="2351464"/>
            <a:ext cx="288000" cy="288000"/>
          </a:xfrm>
          <a:prstGeom prst="flowChartConnector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25" name="Organigramme : Connecteur 24"/>
          <p:cNvSpPr/>
          <p:nvPr/>
        </p:nvSpPr>
        <p:spPr>
          <a:xfrm>
            <a:off x="8836591" y="4592378"/>
            <a:ext cx="99190" cy="88335"/>
          </a:xfrm>
          <a:prstGeom prst="flowChartConnector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27" name="Organigramme : Connecteur 26"/>
          <p:cNvSpPr/>
          <p:nvPr/>
        </p:nvSpPr>
        <p:spPr>
          <a:xfrm>
            <a:off x="10735468" y="3148705"/>
            <a:ext cx="554400" cy="554400"/>
          </a:xfrm>
          <a:prstGeom prst="flowChartConnector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28" name="Organigramme : Connecteur 27"/>
          <p:cNvSpPr/>
          <p:nvPr/>
        </p:nvSpPr>
        <p:spPr>
          <a:xfrm>
            <a:off x="10499668" y="2075912"/>
            <a:ext cx="1026000" cy="1026000"/>
          </a:xfrm>
          <a:prstGeom prst="flowChartConnector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5,0</a:t>
            </a:r>
          </a:p>
        </p:txBody>
      </p:sp>
      <p:sp>
        <p:nvSpPr>
          <p:cNvPr id="29" name="Organigramme : Connecteur 28"/>
          <p:cNvSpPr/>
          <p:nvPr/>
        </p:nvSpPr>
        <p:spPr>
          <a:xfrm>
            <a:off x="10862290" y="4554142"/>
            <a:ext cx="360000" cy="360000"/>
          </a:xfrm>
          <a:prstGeom prst="flowChartConnector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30" name="Organigramme : Connecteur 29"/>
          <p:cNvSpPr/>
          <p:nvPr/>
        </p:nvSpPr>
        <p:spPr>
          <a:xfrm>
            <a:off x="10751984" y="5607743"/>
            <a:ext cx="680400" cy="680400"/>
          </a:xfrm>
          <a:prstGeom prst="flowChartConnector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3,3</a:t>
            </a:r>
          </a:p>
        </p:txBody>
      </p:sp>
      <p:sp>
        <p:nvSpPr>
          <p:cNvPr id="34" name="ZoneTexte 33"/>
          <p:cNvSpPr txBox="1"/>
          <p:nvPr/>
        </p:nvSpPr>
        <p:spPr>
          <a:xfrm>
            <a:off x="7575193" y="6569814"/>
            <a:ext cx="43990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8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Source : Enquête OET « Renouvellement de générations en agriculture » 2022-23</a:t>
            </a:r>
          </a:p>
        </p:txBody>
      </p:sp>
      <p:sp>
        <p:nvSpPr>
          <p:cNvPr id="47" name="Rectangle à coins arrondis 46"/>
          <p:cNvSpPr/>
          <p:nvPr/>
        </p:nvSpPr>
        <p:spPr>
          <a:xfrm rot="16200000">
            <a:off x="-1000763" y="4221895"/>
            <a:ext cx="4558558" cy="48928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800" b="1" dirty="0">
                <a:solidFill>
                  <a:srgbClr val="002060"/>
                </a:solidFill>
              </a:rPr>
              <a:t>Enquête Loir-et-Cher</a:t>
            </a:r>
          </a:p>
        </p:txBody>
      </p:sp>
      <p:sp>
        <p:nvSpPr>
          <p:cNvPr id="49" name="Rectangle 48"/>
          <p:cNvSpPr/>
          <p:nvPr/>
        </p:nvSpPr>
        <p:spPr>
          <a:xfrm>
            <a:off x="155575" y="1580432"/>
            <a:ext cx="11818662" cy="46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ZoneTexte 49"/>
          <p:cNvSpPr txBox="1"/>
          <p:nvPr/>
        </p:nvSpPr>
        <p:spPr>
          <a:xfrm>
            <a:off x="4198002" y="1710931"/>
            <a:ext cx="720000" cy="21600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fr-FR" sz="1400" b="1" dirty="0">
                <a:solidFill>
                  <a:schemeClr val="bg1"/>
                </a:solidFill>
              </a:rPr>
              <a:t>5,0</a:t>
            </a:r>
          </a:p>
        </p:txBody>
      </p:sp>
      <p:sp>
        <p:nvSpPr>
          <p:cNvPr id="51" name="ZoneTexte 50"/>
          <p:cNvSpPr txBox="1"/>
          <p:nvPr/>
        </p:nvSpPr>
        <p:spPr>
          <a:xfrm>
            <a:off x="6285304" y="1703001"/>
            <a:ext cx="720000" cy="216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fr-FR" sz="1400" dirty="0">
                <a:solidFill>
                  <a:schemeClr val="bg1"/>
                </a:solidFill>
              </a:rPr>
              <a:t>0,8</a:t>
            </a:r>
          </a:p>
        </p:txBody>
      </p:sp>
      <p:sp>
        <p:nvSpPr>
          <p:cNvPr id="52" name="ZoneTexte 51"/>
          <p:cNvSpPr txBox="1"/>
          <p:nvPr/>
        </p:nvSpPr>
        <p:spPr>
          <a:xfrm>
            <a:off x="8488261" y="1717206"/>
            <a:ext cx="720000" cy="216000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fr-FR" sz="1400" b="1" dirty="0">
                <a:solidFill>
                  <a:schemeClr val="bg1"/>
                </a:solidFill>
              </a:rPr>
              <a:t>1,3</a:t>
            </a:r>
          </a:p>
        </p:txBody>
      </p:sp>
      <p:sp>
        <p:nvSpPr>
          <p:cNvPr id="53" name="ZoneTexte 52"/>
          <p:cNvSpPr txBox="1"/>
          <p:nvPr/>
        </p:nvSpPr>
        <p:spPr>
          <a:xfrm>
            <a:off x="10682290" y="1709555"/>
            <a:ext cx="720000" cy="216000"/>
          </a:xfrm>
          <a:prstGeom prst="rect">
            <a:avLst/>
          </a:prstGeom>
          <a:solidFill>
            <a:srgbClr val="002060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fr-FR" sz="1400" b="1" dirty="0">
                <a:solidFill>
                  <a:schemeClr val="bg1"/>
                </a:solidFill>
              </a:rPr>
              <a:t>2,9</a:t>
            </a:r>
          </a:p>
        </p:txBody>
      </p:sp>
      <p:sp>
        <p:nvSpPr>
          <p:cNvPr id="54" name="ZoneTexte 53"/>
          <p:cNvSpPr txBox="1"/>
          <p:nvPr/>
        </p:nvSpPr>
        <p:spPr>
          <a:xfrm>
            <a:off x="207708" y="1586862"/>
            <a:ext cx="33747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400" b="1" dirty="0">
                <a:solidFill>
                  <a:srgbClr val="002060"/>
                </a:solidFill>
              </a:rPr>
              <a:t>Enquête  </a:t>
            </a:r>
          </a:p>
          <a:p>
            <a:pPr algn="r"/>
            <a:r>
              <a:rPr lang="fr-FR" sz="1400" b="1" dirty="0">
                <a:solidFill>
                  <a:srgbClr val="002060"/>
                </a:solidFill>
              </a:rPr>
              <a:t>22 % des exploitations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6573083" y="3485942"/>
            <a:ext cx="396000" cy="18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/>
              <a:t>0,4</a:t>
            </a:r>
          </a:p>
        </p:txBody>
      </p:sp>
      <p:sp>
        <p:nvSpPr>
          <p:cNvPr id="55" name="ZoneTexte 54"/>
          <p:cNvSpPr txBox="1"/>
          <p:nvPr/>
        </p:nvSpPr>
        <p:spPr>
          <a:xfrm>
            <a:off x="8692591" y="3362464"/>
            <a:ext cx="39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>
                <a:solidFill>
                  <a:schemeClr val="bg1"/>
                </a:solidFill>
              </a:rPr>
              <a:t>1,9</a:t>
            </a:r>
          </a:p>
        </p:txBody>
      </p:sp>
      <p:sp>
        <p:nvSpPr>
          <p:cNvPr id="56" name="ZoneTexte 55"/>
          <p:cNvSpPr txBox="1"/>
          <p:nvPr/>
        </p:nvSpPr>
        <p:spPr>
          <a:xfrm>
            <a:off x="10826290" y="3305953"/>
            <a:ext cx="39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>
                <a:solidFill>
                  <a:schemeClr val="bg1"/>
                </a:solidFill>
              </a:rPr>
              <a:t>2,7</a:t>
            </a:r>
          </a:p>
        </p:txBody>
      </p:sp>
      <p:sp>
        <p:nvSpPr>
          <p:cNvPr id="57" name="ZoneTexte 56"/>
          <p:cNvSpPr txBox="1"/>
          <p:nvPr/>
        </p:nvSpPr>
        <p:spPr>
          <a:xfrm>
            <a:off x="8634222" y="2359081"/>
            <a:ext cx="39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>
                <a:solidFill>
                  <a:schemeClr val="bg1"/>
                </a:solidFill>
              </a:rPr>
              <a:t>1,4</a:t>
            </a:r>
          </a:p>
        </p:txBody>
      </p:sp>
      <p:sp>
        <p:nvSpPr>
          <p:cNvPr id="58" name="ZoneTexte 57"/>
          <p:cNvSpPr txBox="1"/>
          <p:nvPr/>
        </p:nvSpPr>
        <p:spPr>
          <a:xfrm>
            <a:off x="6586082" y="4551292"/>
            <a:ext cx="39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>
                <a:solidFill>
                  <a:schemeClr val="bg1"/>
                </a:solidFill>
              </a:rPr>
              <a:t>1,7</a:t>
            </a:r>
          </a:p>
        </p:txBody>
      </p:sp>
      <p:sp>
        <p:nvSpPr>
          <p:cNvPr id="59" name="ZoneTexte 58"/>
          <p:cNvSpPr txBox="1"/>
          <p:nvPr/>
        </p:nvSpPr>
        <p:spPr>
          <a:xfrm>
            <a:off x="10844290" y="4578907"/>
            <a:ext cx="39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>
                <a:solidFill>
                  <a:schemeClr val="bg1"/>
                </a:solidFill>
              </a:rPr>
              <a:t>1,7</a:t>
            </a:r>
          </a:p>
        </p:txBody>
      </p:sp>
      <p:sp>
        <p:nvSpPr>
          <p:cNvPr id="60" name="ZoneTexte 59"/>
          <p:cNvSpPr txBox="1"/>
          <p:nvPr/>
        </p:nvSpPr>
        <p:spPr>
          <a:xfrm>
            <a:off x="8715186" y="4610067"/>
            <a:ext cx="39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/>
              <a:t>0,5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4A72940-F8D0-6A17-4988-F403076AC742}"/>
              </a:ext>
            </a:extLst>
          </p:cNvPr>
          <p:cNvSpPr txBox="1"/>
          <p:nvPr/>
        </p:nvSpPr>
        <p:spPr>
          <a:xfrm>
            <a:off x="-14264" y="6976"/>
            <a:ext cx="12192000" cy="892552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chemeClr val="bg1"/>
                </a:solidFill>
              </a:rPr>
              <a:t>Viticulture : Le questionnement !</a:t>
            </a:r>
          </a:p>
          <a:p>
            <a:pPr algn="ctr"/>
            <a:r>
              <a:rPr lang="fr-FR" sz="1600" b="1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277EC014-9D19-EF9E-8FAF-57381120D6D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269" y="198007"/>
            <a:ext cx="1456671" cy="671289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7087C180-AC9E-A9B0-9151-FC7A4AE336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43A5E-B088-417C-814F-C78BF7A8741F}" type="slidenum">
              <a:rPr lang="fr-FR" smtClean="0"/>
              <a:t>15</a:t>
            </a:fld>
            <a:endParaRPr lang="fr-FR"/>
          </a:p>
        </p:txBody>
      </p:sp>
      <p:pic>
        <p:nvPicPr>
          <p:cNvPr id="20" name="Audio 19">
            <a:hlinkClick r:id="" action="ppaction://media"/>
            <a:extLst>
              <a:ext uri="{FF2B5EF4-FFF2-40B4-BE49-F238E27FC236}">
                <a16:creationId xmlns:a16="http://schemas.microsoft.com/office/drawing/2014/main" id="{27F67C29-44EE-CE0F-4591-E21CC535633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rcRect l="-450000" t="-231250" r="-450000" b="-231250"/>
          <a:stretch>
            <a:fillRect/>
          </a:stretch>
        </p:blipFill>
        <p:spPr>
          <a:xfrm>
            <a:off x="9144000" y="5143500"/>
            <a:ext cx="30480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046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5098"/>
    </mc:Choice>
    <mc:Fallback>
      <p:transition spd="slow" advTm="1050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582499" y="1089893"/>
            <a:ext cx="1980000" cy="504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solidFill>
                  <a:schemeClr val="bg1"/>
                </a:solidFill>
              </a:rPr>
              <a:t>Reprise avec Installation</a:t>
            </a:r>
          </a:p>
        </p:txBody>
      </p:sp>
      <p:sp>
        <p:nvSpPr>
          <p:cNvPr id="4" name="AutoShape 2" descr="Transmission d'une exploitation agricole - Crédit Mutue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5709733" y="1089893"/>
            <a:ext cx="1980000" cy="50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solidFill>
                  <a:schemeClr val="bg1"/>
                </a:solidFill>
              </a:rPr>
              <a:t>Maintien</a:t>
            </a:r>
          </a:p>
        </p:txBody>
      </p:sp>
      <p:sp>
        <p:nvSpPr>
          <p:cNvPr id="7" name="Rectangle 6"/>
          <p:cNvSpPr/>
          <p:nvPr/>
        </p:nvSpPr>
        <p:spPr>
          <a:xfrm>
            <a:off x="7842222" y="1097914"/>
            <a:ext cx="1980000" cy="50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solidFill>
                  <a:schemeClr val="bg1"/>
                </a:solidFill>
              </a:rPr>
              <a:t>Cessation avec démantèlement</a:t>
            </a:r>
          </a:p>
        </p:txBody>
      </p:sp>
      <p:sp>
        <p:nvSpPr>
          <p:cNvPr id="8" name="Rectangle 7"/>
          <p:cNvSpPr/>
          <p:nvPr/>
        </p:nvSpPr>
        <p:spPr>
          <a:xfrm>
            <a:off x="9994237" y="1089893"/>
            <a:ext cx="1980000" cy="504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solidFill>
                  <a:schemeClr val="bg1"/>
                </a:solidFill>
              </a:rPr>
              <a:t>Questionnement</a:t>
            </a:r>
          </a:p>
        </p:txBody>
      </p:sp>
      <p:sp>
        <p:nvSpPr>
          <p:cNvPr id="15" name="Organigramme : Connecteur 14"/>
          <p:cNvSpPr/>
          <p:nvPr/>
        </p:nvSpPr>
        <p:spPr>
          <a:xfrm>
            <a:off x="4191573" y="2346562"/>
            <a:ext cx="972000" cy="972000"/>
          </a:xfrm>
          <a:prstGeom prst="flowChartConnector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solidFill>
                  <a:schemeClr val="bg1"/>
                </a:solidFill>
              </a:rPr>
              <a:t>4,8</a:t>
            </a:r>
          </a:p>
        </p:txBody>
      </p:sp>
      <p:sp>
        <p:nvSpPr>
          <p:cNvPr id="17" name="Organigramme : Connecteur 16"/>
          <p:cNvSpPr/>
          <p:nvPr/>
        </p:nvSpPr>
        <p:spPr>
          <a:xfrm>
            <a:off x="3885573" y="3550900"/>
            <a:ext cx="1584000" cy="1584000"/>
          </a:xfrm>
          <a:prstGeom prst="flowChartConnector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solidFill>
                  <a:schemeClr val="bg1"/>
                </a:solidFill>
              </a:rPr>
              <a:t>7,8</a:t>
            </a:r>
          </a:p>
        </p:txBody>
      </p:sp>
      <p:sp>
        <p:nvSpPr>
          <p:cNvPr id="18" name="Organigramme : Connecteur 17"/>
          <p:cNvSpPr/>
          <p:nvPr/>
        </p:nvSpPr>
        <p:spPr>
          <a:xfrm>
            <a:off x="4468749" y="5755669"/>
            <a:ext cx="252000" cy="252000"/>
          </a:xfrm>
          <a:prstGeom prst="flowChartConnector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 b="1" dirty="0">
              <a:solidFill>
                <a:schemeClr val="bg1"/>
              </a:solidFill>
            </a:endParaRPr>
          </a:p>
        </p:txBody>
      </p:sp>
      <p:sp>
        <p:nvSpPr>
          <p:cNvPr id="19" name="Organigramme : Connecteur 18"/>
          <p:cNvSpPr/>
          <p:nvPr/>
        </p:nvSpPr>
        <p:spPr>
          <a:xfrm>
            <a:off x="8713343" y="2735590"/>
            <a:ext cx="252000" cy="252000"/>
          </a:xfrm>
          <a:prstGeom prst="flowChartConnector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21" name="Organigramme : Connecteur 20"/>
          <p:cNvSpPr/>
          <p:nvPr/>
        </p:nvSpPr>
        <p:spPr>
          <a:xfrm>
            <a:off x="6683095" y="4287449"/>
            <a:ext cx="108000" cy="108000"/>
          </a:xfrm>
          <a:prstGeom prst="flowChartConnector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0,3</a:t>
            </a:r>
          </a:p>
          <a:p>
            <a:pPr algn="ctr"/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23" name="Organigramme : Connecteur 22"/>
          <p:cNvSpPr/>
          <p:nvPr/>
        </p:nvSpPr>
        <p:spPr>
          <a:xfrm>
            <a:off x="6691219" y="2738685"/>
            <a:ext cx="252000" cy="252000"/>
          </a:xfrm>
          <a:prstGeom prst="flowChartConnector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25" name="Organigramme : Connecteur 24"/>
          <p:cNvSpPr/>
          <p:nvPr/>
        </p:nvSpPr>
        <p:spPr>
          <a:xfrm>
            <a:off x="8639954" y="5590517"/>
            <a:ext cx="612000" cy="612000"/>
          </a:xfrm>
          <a:prstGeom prst="flowChartConnector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27" name="Organigramme : Connecteur 26"/>
          <p:cNvSpPr/>
          <p:nvPr/>
        </p:nvSpPr>
        <p:spPr>
          <a:xfrm>
            <a:off x="10735468" y="2517348"/>
            <a:ext cx="504000" cy="504000"/>
          </a:xfrm>
          <a:prstGeom prst="flowChartConnector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29" name="Organigramme : Connecteur 28"/>
          <p:cNvSpPr/>
          <p:nvPr/>
        </p:nvSpPr>
        <p:spPr>
          <a:xfrm>
            <a:off x="10806039" y="4137523"/>
            <a:ext cx="360000" cy="360000"/>
          </a:xfrm>
          <a:prstGeom prst="flowChartConnector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30" name="Organigramme : Connecteur 29"/>
          <p:cNvSpPr/>
          <p:nvPr/>
        </p:nvSpPr>
        <p:spPr>
          <a:xfrm>
            <a:off x="10529290" y="5387465"/>
            <a:ext cx="1026000" cy="1026000"/>
          </a:xfrm>
          <a:prstGeom prst="flowChartConnector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5,0</a:t>
            </a:r>
          </a:p>
        </p:txBody>
      </p:sp>
      <p:sp>
        <p:nvSpPr>
          <p:cNvPr id="34" name="ZoneTexte 33"/>
          <p:cNvSpPr txBox="1"/>
          <p:nvPr/>
        </p:nvSpPr>
        <p:spPr>
          <a:xfrm>
            <a:off x="7575193" y="6569814"/>
            <a:ext cx="43990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8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Source : Enquête OET « Renouvellement de générations en agriculture » 2022-23</a:t>
            </a:r>
          </a:p>
        </p:txBody>
      </p:sp>
      <p:sp>
        <p:nvSpPr>
          <p:cNvPr id="35" name="Rectangle à coins arrondis 34"/>
          <p:cNvSpPr/>
          <p:nvPr/>
        </p:nvSpPr>
        <p:spPr>
          <a:xfrm>
            <a:off x="335802" y="4733021"/>
            <a:ext cx="2001813" cy="179030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solidFill>
                  <a:schemeClr val="accent6">
                    <a:lumMod val="50000"/>
                  </a:schemeClr>
                </a:solidFill>
              </a:rPr>
              <a:t>Les exploitants du Romorantinais </a:t>
            </a:r>
          </a:p>
          <a:p>
            <a:pPr algn="ctr"/>
            <a:r>
              <a:rPr lang="fr-FR" sz="1600" b="1" dirty="0">
                <a:solidFill>
                  <a:schemeClr val="accent6">
                    <a:lumMod val="50000"/>
                  </a:schemeClr>
                </a:solidFill>
              </a:rPr>
              <a:t>sont en questionnement, notamment les viticulteurs</a:t>
            </a:r>
          </a:p>
        </p:txBody>
      </p:sp>
      <p:sp>
        <p:nvSpPr>
          <p:cNvPr id="37" name="Rectangle à coins arrondis 36"/>
          <p:cNvSpPr/>
          <p:nvPr/>
        </p:nvSpPr>
        <p:spPr>
          <a:xfrm>
            <a:off x="335803" y="2417565"/>
            <a:ext cx="2005576" cy="145774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solidFill>
                  <a:schemeClr val="accent6">
                    <a:lumMod val="50000"/>
                  </a:schemeClr>
                </a:solidFill>
              </a:rPr>
              <a:t>La transmission à un repreneur, une option majeure en territoire Blaisois</a:t>
            </a:r>
          </a:p>
        </p:txBody>
      </p:sp>
      <p:sp>
        <p:nvSpPr>
          <p:cNvPr id="47" name="Rectangle à coins arrondis 46"/>
          <p:cNvSpPr/>
          <p:nvPr/>
        </p:nvSpPr>
        <p:spPr>
          <a:xfrm rot="16200000">
            <a:off x="435464" y="4261337"/>
            <a:ext cx="4558558" cy="48928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800" b="1" dirty="0">
                <a:solidFill>
                  <a:srgbClr val="002060"/>
                </a:solidFill>
              </a:rPr>
              <a:t>Enquête Loir-et-Cher</a:t>
            </a:r>
          </a:p>
        </p:txBody>
      </p:sp>
      <p:sp>
        <p:nvSpPr>
          <p:cNvPr id="49" name="Rectangle 48"/>
          <p:cNvSpPr/>
          <p:nvPr/>
        </p:nvSpPr>
        <p:spPr>
          <a:xfrm>
            <a:off x="155575" y="1676806"/>
            <a:ext cx="11818662" cy="432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ZoneTexte 49"/>
          <p:cNvSpPr txBox="1"/>
          <p:nvPr/>
        </p:nvSpPr>
        <p:spPr>
          <a:xfrm>
            <a:off x="4198002" y="1806086"/>
            <a:ext cx="720000" cy="21600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fr-FR" sz="1400" b="1" dirty="0">
                <a:solidFill>
                  <a:schemeClr val="bg1"/>
                </a:solidFill>
              </a:rPr>
              <a:t>5,0</a:t>
            </a:r>
          </a:p>
        </p:txBody>
      </p:sp>
      <p:sp>
        <p:nvSpPr>
          <p:cNvPr id="51" name="ZoneTexte 50"/>
          <p:cNvSpPr txBox="1"/>
          <p:nvPr/>
        </p:nvSpPr>
        <p:spPr>
          <a:xfrm>
            <a:off x="6285304" y="1798156"/>
            <a:ext cx="720000" cy="216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fr-FR" sz="1400" dirty="0">
                <a:solidFill>
                  <a:schemeClr val="bg1"/>
                </a:solidFill>
              </a:rPr>
              <a:t>0,8</a:t>
            </a:r>
          </a:p>
        </p:txBody>
      </p:sp>
      <p:sp>
        <p:nvSpPr>
          <p:cNvPr id="52" name="ZoneTexte 51"/>
          <p:cNvSpPr txBox="1"/>
          <p:nvPr/>
        </p:nvSpPr>
        <p:spPr>
          <a:xfrm>
            <a:off x="8488261" y="1812361"/>
            <a:ext cx="720000" cy="216000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fr-FR" sz="1400" b="1" dirty="0">
                <a:solidFill>
                  <a:schemeClr val="bg1"/>
                </a:solidFill>
              </a:rPr>
              <a:t>1,3</a:t>
            </a:r>
          </a:p>
        </p:txBody>
      </p:sp>
      <p:sp>
        <p:nvSpPr>
          <p:cNvPr id="53" name="ZoneTexte 52"/>
          <p:cNvSpPr txBox="1"/>
          <p:nvPr/>
        </p:nvSpPr>
        <p:spPr>
          <a:xfrm>
            <a:off x="10682290" y="1804710"/>
            <a:ext cx="720000" cy="216000"/>
          </a:xfrm>
          <a:prstGeom prst="rect">
            <a:avLst/>
          </a:prstGeom>
          <a:solidFill>
            <a:srgbClr val="002060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fr-FR" sz="1400" b="1" dirty="0">
                <a:solidFill>
                  <a:schemeClr val="bg1"/>
                </a:solidFill>
              </a:rPr>
              <a:t>2,9</a:t>
            </a:r>
          </a:p>
        </p:txBody>
      </p:sp>
      <p:sp>
        <p:nvSpPr>
          <p:cNvPr id="54" name="ZoneTexte 53"/>
          <p:cNvSpPr txBox="1"/>
          <p:nvPr/>
        </p:nvSpPr>
        <p:spPr>
          <a:xfrm>
            <a:off x="200231" y="1671339"/>
            <a:ext cx="33747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400" b="1" dirty="0">
                <a:solidFill>
                  <a:srgbClr val="002060"/>
                </a:solidFill>
              </a:rPr>
              <a:t>Enquête - 22 % des exploitations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6614871" y="2985209"/>
            <a:ext cx="39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/>
              <a:t>1,3</a:t>
            </a:r>
          </a:p>
        </p:txBody>
      </p:sp>
      <p:sp>
        <p:nvSpPr>
          <p:cNvPr id="55" name="ZoneTexte 54"/>
          <p:cNvSpPr txBox="1"/>
          <p:nvPr/>
        </p:nvSpPr>
        <p:spPr>
          <a:xfrm>
            <a:off x="8639954" y="2952153"/>
            <a:ext cx="39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>
                <a:solidFill>
                  <a:srgbClr val="002060"/>
                </a:solidFill>
              </a:rPr>
              <a:t>1,3</a:t>
            </a:r>
          </a:p>
        </p:txBody>
      </p:sp>
      <p:sp>
        <p:nvSpPr>
          <p:cNvPr id="56" name="ZoneTexte 55"/>
          <p:cNvSpPr txBox="1"/>
          <p:nvPr/>
        </p:nvSpPr>
        <p:spPr>
          <a:xfrm>
            <a:off x="10783948" y="2675154"/>
            <a:ext cx="39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>
                <a:solidFill>
                  <a:schemeClr val="bg1"/>
                </a:solidFill>
              </a:rPr>
              <a:t>1,4</a:t>
            </a:r>
          </a:p>
        </p:txBody>
      </p:sp>
      <p:sp>
        <p:nvSpPr>
          <p:cNvPr id="58" name="ZoneTexte 57"/>
          <p:cNvSpPr txBox="1"/>
          <p:nvPr/>
        </p:nvSpPr>
        <p:spPr>
          <a:xfrm>
            <a:off x="6586082" y="4551292"/>
            <a:ext cx="39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>
                <a:solidFill>
                  <a:schemeClr val="bg1"/>
                </a:solidFill>
              </a:rPr>
              <a:t>1,7</a:t>
            </a:r>
          </a:p>
        </p:txBody>
      </p:sp>
      <p:sp>
        <p:nvSpPr>
          <p:cNvPr id="59" name="ZoneTexte 58"/>
          <p:cNvSpPr txBox="1"/>
          <p:nvPr/>
        </p:nvSpPr>
        <p:spPr>
          <a:xfrm>
            <a:off x="10806039" y="4179023"/>
            <a:ext cx="39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>
                <a:solidFill>
                  <a:schemeClr val="bg1"/>
                </a:solidFill>
              </a:rPr>
              <a:t>1,7</a:t>
            </a:r>
          </a:p>
        </p:txBody>
      </p:sp>
      <p:sp>
        <p:nvSpPr>
          <p:cNvPr id="60" name="ZoneTexte 59"/>
          <p:cNvSpPr txBox="1"/>
          <p:nvPr/>
        </p:nvSpPr>
        <p:spPr>
          <a:xfrm>
            <a:off x="8773130" y="5809443"/>
            <a:ext cx="39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/>
              <a:t>3,1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3007865" y="2675154"/>
            <a:ext cx="9720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>
                <a:solidFill>
                  <a:srgbClr val="002060"/>
                </a:solidFill>
              </a:rPr>
              <a:t>Vendôme</a:t>
            </a:r>
          </a:p>
        </p:txBody>
      </p:sp>
      <p:sp>
        <p:nvSpPr>
          <p:cNvPr id="61" name="ZoneTexte 60"/>
          <p:cNvSpPr txBox="1"/>
          <p:nvPr/>
        </p:nvSpPr>
        <p:spPr>
          <a:xfrm>
            <a:off x="4396749" y="6074229"/>
            <a:ext cx="39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/>
              <a:t>1,2</a:t>
            </a:r>
          </a:p>
        </p:txBody>
      </p:sp>
      <p:sp>
        <p:nvSpPr>
          <p:cNvPr id="62" name="ZoneTexte 61"/>
          <p:cNvSpPr txBox="1"/>
          <p:nvPr/>
        </p:nvSpPr>
        <p:spPr>
          <a:xfrm>
            <a:off x="2969194" y="4253861"/>
            <a:ext cx="9720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>
                <a:solidFill>
                  <a:srgbClr val="002060"/>
                </a:solidFill>
              </a:rPr>
              <a:t>Blois</a:t>
            </a:r>
          </a:p>
        </p:txBody>
      </p:sp>
      <p:sp>
        <p:nvSpPr>
          <p:cNvPr id="63" name="ZoneTexte 62"/>
          <p:cNvSpPr txBox="1"/>
          <p:nvPr/>
        </p:nvSpPr>
        <p:spPr>
          <a:xfrm>
            <a:off x="3016128" y="5699892"/>
            <a:ext cx="11754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>
                <a:solidFill>
                  <a:srgbClr val="002060"/>
                </a:solidFill>
              </a:rPr>
              <a:t>Romorantin</a:t>
            </a:r>
          </a:p>
        </p:txBody>
      </p:sp>
      <p:sp>
        <p:nvSpPr>
          <p:cNvPr id="64" name="Organigramme : Connecteur 63"/>
          <p:cNvSpPr/>
          <p:nvPr/>
        </p:nvSpPr>
        <p:spPr>
          <a:xfrm>
            <a:off x="6626591" y="5770517"/>
            <a:ext cx="144000" cy="144000"/>
          </a:xfrm>
          <a:prstGeom prst="flowChartConnector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65" name="ZoneTexte 64"/>
          <p:cNvSpPr txBox="1"/>
          <p:nvPr/>
        </p:nvSpPr>
        <p:spPr>
          <a:xfrm>
            <a:off x="6539095" y="4456022"/>
            <a:ext cx="39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/>
              <a:t>0,5</a:t>
            </a:r>
          </a:p>
        </p:txBody>
      </p:sp>
      <p:sp>
        <p:nvSpPr>
          <p:cNvPr id="66" name="ZoneTexte 65"/>
          <p:cNvSpPr txBox="1"/>
          <p:nvPr/>
        </p:nvSpPr>
        <p:spPr>
          <a:xfrm>
            <a:off x="6518351" y="5978875"/>
            <a:ext cx="39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/>
              <a:t>0,7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1F14E66-AB13-6423-DD28-4E4E0A4E35E7}"/>
              </a:ext>
            </a:extLst>
          </p:cNvPr>
          <p:cNvSpPr txBox="1"/>
          <p:nvPr/>
        </p:nvSpPr>
        <p:spPr>
          <a:xfrm>
            <a:off x="-14264" y="6976"/>
            <a:ext cx="12192000" cy="646331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chemeClr val="bg1"/>
                </a:solidFill>
              </a:rPr>
              <a:t>Le Blaisois : La reprise avec installation privilégiée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1FC8D3D5-5EBE-0499-AC56-FBB50D895C3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270" y="198007"/>
            <a:ext cx="661406" cy="304801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8E5A05B6-2746-2AAA-8D24-5C1459E53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43A5E-B088-417C-814F-C78BF7A8741F}" type="slidenum">
              <a:rPr lang="fr-FR" smtClean="0"/>
              <a:t>16</a:t>
            </a:fld>
            <a:endParaRPr lang="fr-FR"/>
          </a:p>
        </p:txBody>
      </p:sp>
      <p:pic>
        <p:nvPicPr>
          <p:cNvPr id="13" name="Audio 12">
            <a:hlinkClick r:id="" action="ppaction://media"/>
            <a:extLst>
              <a:ext uri="{FF2B5EF4-FFF2-40B4-BE49-F238E27FC236}">
                <a16:creationId xmlns:a16="http://schemas.microsoft.com/office/drawing/2014/main" id="{7E6F6672-0174-9DF3-DA22-228D91A459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 l="-450000" t="-231250" r="-450000" b="-231250"/>
          <a:stretch>
            <a:fillRect/>
          </a:stretch>
        </p:blipFill>
        <p:spPr>
          <a:xfrm>
            <a:off x="9144000" y="5143500"/>
            <a:ext cx="30480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076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0902"/>
    </mc:Choice>
    <mc:Fallback>
      <p:transition spd="slow" advTm="809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966480" y="2348577"/>
            <a:ext cx="11128563" cy="558584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chemeClr val="accent6">
                    <a:lumMod val="50000"/>
                  </a:schemeClr>
                </a:solidFill>
              </a:rPr>
              <a:t>Démarches des exploitants en vue du départ</a:t>
            </a:r>
            <a:endParaRPr lang="fr-FR" sz="900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4" name="Rectangle à coins arrondis 13"/>
          <p:cNvSpPr/>
          <p:nvPr/>
        </p:nvSpPr>
        <p:spPr>
          <a:xfrm>
            <a:off x="6526601" y="4329723"/>
            <a:ext cx="1260000" cy="72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solidFill>
                  <a:srgbClr val="E07000"/>
                </a:solidFill>
              </a:rPr>
              <a:t>10</a:t>
            </a:r>
          </a:p>
        </p:txBody>
      </p:sp>
      <p:sp>
        <p:nvSpPr>
          <p:cNvPr id="15" name="Rectangle à coins arrondis 14"/>
          <p:cNvSpPr/>
          <p:nvPr/>
        </p:nvSpPr>
        <p:spPr>
          <a:xfrm>
            <a:off x="10452258" y="4339516"/>
            <a:ext cx="126000" cy="288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solidFill>
                  <a:srgbClr val="E07000"/>
                </a:solidFill>
              </a:rPr>
              <a:t>1</a:t>
            </a:r>
          </a:p>
        </p:txBody>
      </p:sp>
      <p:sp>
        <p:nvSpPr>
          <p:cNvPr id="16" name="Rectangle à coins arrondis 15"/>
          <p:cNvSpPr/>
          <p:nvPr/>
        </p:nvSpPr>
        <p:spPr>
          <a:xfrm>
            <a:off x="4159001" y="4332944"/>
            <a:ext cx="2160000" cy="72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solidFill>
                  <a:srgbClr val="E07000"/>
                </a:solidFill>
              </a:rPr>
              <a:t>17</a:t>
            </a:r>
          </a:p>
        </p:txBody>
      </p:sp>
      <p:sp>
        <p:nvSpPr>
          <p:cNvPr id="18" name="Rectangle à coins arrondis 17"/>
          <p:cNvSpPr/>
          <p:nvPr/>
        </p:nvSpPr>
        <p:spPr>
          <a:xfrm>
            <a:off x="4159001" y="3807323"/>
            <a:ext cx="2304000" cy="53876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E07000"/>
                </a:solidFill>
              </a:rPr>
              <a:t>2023</a:t>
            </a:r>
          </a:p>
        </p:txBody>
      </p:sp>
      <p:sp>
        <p:nvSpPr>
          <p:cNvPr id="19" name="Rectangle à coins arrondis 18"/>
          <p:cNvSpPr/>
          <p:nvPr/>
        </p:nvSpPr>
        <p:spPr>
          <a:xfrm>
            <a:off x="6471022" y="3800751"/>
            <a:ext cx="3960000" cy="53876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E07000"/>
                </a:solidFill>
              </a:rPr>
              <a:t>2024 - 2027</a:t>
            </a:r>
          </a:p>
        </p:txBody>
      </p:sp>
      <p:sp>
        <p:nvSpPr>
          <p:cNvPr id="20" name="Rectangle à coins arrondis 19"/>
          <p:cNvSpPr/>
          <p:nvPr/>
        </p:nvSpPr>
        <p:spPr>
          <a:xfrm>
            <a:off x="10439043" y="3794179"/>
            <a:ext cx="1656000" cy="53876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E07000"/>
                </a:solidFill>
              </a:rPr>
              <a:t>2027- 2030</a:t>
            </a:r>
          </a:p>
        </p:txBody>
      </p:sp>
      <p:sp>
        <p:nvSpPr>
          <p:cNvPr id="21" name="Organigramme : Connecteur 20"/>
          <p:cNvSpPr/>
          <p:nvPr/>
        </p:nvSpPr>
        <p:spPr>
          <a:xfrm>
            <a:off x="4006601" y="3223012"/>
            <a:ext cx="540000" cy="540000"/>
          </a:xfrm>
          <a:prstGeom prst="flowChartConnector">
            <a:avLst/>
          </a:prstGeom>
          <a:solidFill>
            <a:srgbClr val="E07000"/>
          </a:solidFill>
          <a:ln>
            <a:solidFill>
              <a:srgbClr val="E07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/>
              <a:t>18</a:t>
            </a:r>
          </a:p>
        </p:txBody>
      </p:sp>
      <p:sp>
        <p:nvSpPr>
          <p:cNvPr id="22" name="Organigramme : Connecteur 21"/>
          <p:cNvSpPr/>
          <p:nvPr/>
        </p:nvSpPr>
        <p:spPr>
          <a:xfrm>
            <a:off x="6472354" y="3005412"/>
            <a:ext cx="936000" cy="936000"/>
          </a:xfrm>
          <a:prstGeom prst="flowChartConnector">
            <a:avLst/>
          </a:prstGeom>
          <a:solidFill>
            <a:srgbClr val="E07000"/>
          </a:solidFill>
          <a:ln>
            <a:solidFill>
              <a:srgbClr val="E07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/>
              <a:t>31</a:t>
            </a:r>
          </a:p>
        </p:txBody>
      </p:sp>
      <p:sp>
        <p:nvSpPr>
          <p:cNvPr id="23" name="Organigramme : Connecteur 22"/>
          <p:cNvSpPr/>
          <p:nvPr/>
        </p:nvSpPr>
        <p:spPr>
          <a:xfrm>
            <a:off x="10431022" y="3250840"/>
            <a:ext cx="468000" cy="468000"/>
          </a:xfrm>
          <a:prstGeom prst="flowChartConnector">
            <a:avLst/>
          </a:prstGeom>
          <a:solidFill>
            <a:srgbClr val="E07000"/>
          </a:solidFill>
          <a:ln>
            <a:solidFill>
              <a:srgbClr val="E07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/>
              <a:t>13</a:t>
            </a:r>
          </a:p>
        </p:txBody>
      </p:sp>
      <p:sp>
        <p:nvSpPr>
          <p:cNvPr id="24" name="Rectangle à coins arrondis 23"/>
          <p:cNvSpPr/>
          <p:nvPr/>
        </p:nvSpPr>
        <p:spPr>
          <a:xfrm>
            <a:off x="936466" y="4348433"/>
            <a:ext cx="2700000" cy="72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E07000"/>
                </a:solidFill>
              </a:rPr>
              <a:t>Démarches entamées (Nb exploitations)</a:t>
            </a:r>
          </a:p>
        </p:txBody>
      </p:sp>
      <p:sp>
        <p:nvSpPr>
          <p:cNvPr id="30" name="Flèche droite rayée 29"/>
          <p:cNvSpPr/>
          <p:nvPr/>
        </p:nvSpPr>
        <p:spPr>
          <a:xfrm>
            <a:off x="3955398" y="1234874"/>
            <a:ext cx="897093" cy="595720"/>
          </a:xfrm>
          <a:prstGeom prst="stripedRightArrow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Flèche droite rayée 30"/>
          <p:cNvSpPr/>
          <p:nvPr/>
        </p:nvSpPr>
        <p:spPr>
          <a:xfrm rot="6817356">
            <a:off x="10934673" y="4671376"/>
            <a:ext cx="720000" cy="288000"/>
          </a:xfrm>
          <a:prstGeom prst="stripedRightArrow">
            <a:avLst/>
          </a:prstGeom>
          <a:noFill/>
          <a:ln>
            <a:solidFill>
              <a:srgbClr val="E07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Organigramme : Connecteur 31"/>
          <p:cNvSpPr/>
          <p:nvPr/>
        </p:nvSpPr>
        <p:spPr>
          <a:xfrm>
            <a:off x="8498871" y="5045999"/>
            <a:ext cx="3191985" cy="1488253"/>
          </a:xfrm>
          <a:prstGeom prst="flowChartConnector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chemeClr val="bg1"/>
                </a:solidFill>
              </a:rPr>
              <a:t>Un enjeu d’anticipation et d’accompagnement</a:t>
            </a:r>
          </a:p>
          <a:p>
            <a:pPr algn="ctr"/>
            <a:endParaRPr lang="fr-FR" sz="2000" b="1" dirty="0">
              <a:solidFill>
                <a:schemeClr val="bg1"/>
              </a:solidFill>
            </a:endParaRPr>
          </a:p>
        </p:txBody>
      </p:sp>
      <p:sp>
        <p:nvSpPr>
          <p:cNvPr id="33" name="Rectangle à coins arrondis 32"/>
          <p:cNvSpPr/>
          <p:nvPr/>
        </p:nvSpPr>
        <p:spPr>
          <a:xfrm>
            <a:off x="4947858" y="1108768"/>
            <a:ext cx="7147185" cy="799280"/>
          </a:xfrm>
          <a:prstGeom prst="round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chemeClr val="accent6">
                    <a:lumMod val="50000"/>
                  </a:schemeClr>
                </a:solidFill>
              </a:rPr>
              <a:t>1 sur 2 a identifié son ou ses repreneurs</a:t>
            </a:r>
          </a:p>
          <a:p>
            <a:pPr algn="ctr"/>
            <a:r>
              <a:rPr lang="fr-FR" sz="2000" b="1" dirty="0">
                <a:solidFill>
                  <a:schemeClr val="accent6">
                    <a:lumMod val="50000"/>
                  </a:schemeClr>
                </a:solidFill>
              </a:rPr>
              <a:t>(1 sur 3 sur le Romorantinais)</a:t>
            </a:r>
          </a:p>
        </p:txBody>
      </p:sp>
      <p:sp>
        <p:nvSpPr>
          <p:cNvPr id="34" name="Rectangle 33"/>
          <p:cNvSpPr/>
          <p:nvPr/>
        </p:nvSpPr>
        <p:spPr>
          <a:xfrm>
            <a:off x="712447" y="1190447"/>
            <a:ext cx="2954033" cy="720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Exploitations souhaitant une</a:t>
            </a:r>
          </a:p>
          <a:p>
            <a:pPr algn="ctr"/>
            <a:r>
              <a:rPr lang="fr-FR" b="1" dirty="0"/>
              <a:t>Reprise avec Installation</a:t>
            </a:r>
          </a:p>
        </p:txBody>
      </p:sp>
      <p:sp>
        <p:nvSpPr>
          <p:cNvPr id="36" name="Flèche droite rayée 35"/>
          <p:cNvSpPr/>
          <p:nvPr/>
        </p:nvSpPr>
        <p:spPr>
          <a:xfrm>
            <a:off x="2911611" y="5346444"/>
            <a:ext cx="5327059" cy="836452"/>
          </a:xfrm>
          <a:prstGeom prst="stripedRightArrow">
            <a:avLst/>
          </a:prstGeom>
          <a:noFill/>
          <a:ln>
            <a:solidFill>
              <a:srgbClr val="E07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Flèche droite rayée 36"/>
          <p:cNvSpPr/>
          <p:nvPr/>
        </p:nvSpPr>
        <p:spPr>
          <a:xfrm rot="4182018">
            <a:off x="8759428" y="4687093"/>
            <a:ext cx="720000" cy="288000"/>
          </a:xfrm>
          <a:prstGeom prst="stripedRightArrow">
            <a:avLst/>
          </a:prstGeom>
          <a:noFill/>
          <a:ln>
            <a:solidFill>
              <a:srgbClr val="E07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ZoneTexte 44"/>
          <p:cNvSpPr txBox="1"/>
          <p:nvPr/>
        </p:nvSpPr>
        <p:spPr>
          <a:xfrm>
            <a:off x="7695999" y="6642556"/>
            <a:ext cx="43990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8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Source : Enquête OET « Renouvellement de générations en agriculture » 2022-23</a:t>
            </a:r>
          </a:p>
        </p:txBody>
      </p:sp>
      <p:sp>
        <p:nvSpPr>
          <p:cNvPr id="35" name="Rectangle à coins arrondis 34"/>
          <p:cNvSpPr/>
          <p:nvPr/>
        </p:nvSpPr>
        <p:spPr>
          <a:xfrm>
            <a:off x="966480" y="3230702"/>
            <a:ext cx="2700000" cy="7200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E07000"/>
                </a:solidFill>
              </a:rPr>
              <a:t>Nb d’exploitations avec départ par période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E5AA9E74-38E6-72AA-6967-92DF7600E2FB}"/>
              </a:ext>
            </a:extLst>
          </p:cNvPr>
          <p:cNvSpPr/>
          <p:nvPr/>
        </p:nvSpPr>
        <p:spPr>
          <a:xfrm>
            <a:off x="5716581" y="4641330"/>
            <a:ext cx="1380014" cy="474179"/>
          </a:xfrm>
          <a:prstGeom prst="ellipse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accent6">
                    <a:lumMod val="50000"/>
                  </a:schemeClr>
                </a:solidFill>
              </a:rPr>
              <a:t>4/10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25E74BD9-A74A-67DF-27A3-9B003FDC228B}"/>
              </a:ext>
            </a:extLst>
          </p:cNvPr>
          <p:cNvSpPr txBox="1"/>
          <p:nvPr/>
        </p:nvSpPr>
        <p:spPr>
          <a:xfrm>
            <a:off x="-14264" y="6976"/>
            <a:ext cx="12192000" cy="892552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chemeClr val="bg1"/>
                </a:solidFill>
              </a:rPr>
              <a:t>Trouver un repreneur : un pari difficile</a:t>
            </a:r>
          </a:p>
          <a:p>
            <a:pPr algn="ctr"/>
            <a:r>
              <a:rPr lang="fr-FR" sz="1600" b="1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B90E146-C1B0-BE41-4DC4-32EEC48AD6D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269" y="198007"/>
            <a:ext cx="1456671" cy="671289"/>
          </a:xfrm>
          <a:prstGeom prst="rect">
            <a:avLst/>
          </a:prstGeom>
        </p:spPr>
      </p:pic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B4F3B19-2E7C-90F4-FBA4-DF0CAF764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43A5E-B088-417C-814F-C78BF7A8741F}" type="slidenum">
              <a:rPr lang="fr-FR" smtClean="0"/>
              <a:t>17</a:t>
            </a:fld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7772031E-33DA-E4A7-7188-1B377C6D3A7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 l="-450000" t="-231250" r="-450000" b="-231250"/>
          <a:stretch>
            <a:fillRect/>
          </a:stretch>
        </p:blipFill>
        <p:spPr>
          <a:xfrm>
            <a:off x="9144000" y="5143500"/>
            <a:ext cx="30480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891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3215"/>
    </mc:Choice>
    <mc:Fallback>
      <p:transition spd="slow" advTm="1032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Transmission d'une exploitation agricole - Crédit Mutue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2" name="Rectangle à coins arrondis 31"/>
          <p:cNvSpPr/>
          <p:nvPr/>
        </p:nvSpPr>
        <p:spPr>
          <a:xfrm>
            <a:off x="16828" y="1003547"/>
            <a:ext cx="12054151" cy="695860"/>
          </a:xfrm>
          <a:prstGeom prst="round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chemeClr val="accent6">
                    <a:lumMod val="50000"/>
                  </a:schemeClr>
                </a:solidFill>
              </a:rPr>
              <a:t>Profils des exploitants demain…  Selon les exploitants d’aujourd’hui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8343" y="961083"/>
            <a:ext cx="900000" cy="667800"/>
          </a:xfrm>
          <a:prstGeom prst="rect">
            <a:avLst/>
          </a:prstGeom>
        </p:spPr>
      </p:pic>
      <p:sp>
        <p:nvSpPr>
          <p:cNvPr id="54" name="ZoneTexte 53"/>
          <p:cNvSpPr txBox="1"/>
          <p:nvPr/>
        </p:nvSpPr>
        <p:spPr>
          <a:xfrm>
            <a:off x="7671936" y="6642556"/>
            <a:ext cx="43990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8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Source : Enquête OET « Renouvellement de générations en agriculture » 2022-23</a:t>
            </a:r>
          </a:p>
        </p:txBody>
      </p:sp>
      <p:graphicFrame>
        <p:nvGraphicFramePr>
          <p:cNvPr id="14" name="Graphique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0364594"/>
              </p:ext>
            </p:extLst>
          </p:nvPr>
        </p:nvGraphicFramePr>
        <p:xfrm>
          <a:off x="16829" y="2542659"/>
          <a:ext cx="4346273" cy="41013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5" name="ZoneTexte 14"/>
          <p:cNvSpPr txBox="1"/>
          <p:nvPr/>
        </p:nvSpPr>
        <p:spPr>
          <a:xfrm>
            <a:off x="307975" y="1915190"/>
            <a:ext cx="368173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>
                <a:solidFill>
                  <a:srgbClr val="002060"/>
                </a:solidFill>
              </a:rPr>
              <a:t>Domaine de compétences pour demain</a:t>
            </a:r>
          </a:p>
          <a:p>
            <a:pPr algn="ctr"/>
            <a:r>
              <a:rPr lang="fr-FR" sz="1000" b="1" dirty="0">
                <a:solidFill>
                  <a:srgbClr val="002060"/>
                </a:solidFill>
              </a:rPr>
              <a:t>Nb de citations</a:t>
            </a:r>
          </a:p>
        </p:txBody>
      </p:sp>
      <p:sp>
        <p:nvSpPr>
          <p:cNvPr id="23" name="ZoneTexte 22"/>
          <p:cNvSpPr txBox="1"/>
          <p:nvPr/>
        </p:nvSpPr>
        <p:spPr>
          <a:xfrm>
            <a:off x="6409923" y="1589672"/>
            <a:ext cx="333961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>
                <a:solidFill>
                  <a:srgbClr val="002060"/>
                </a:solidFill>
              </a:rPr>
              <a:t>Détail des compétences</a:t>
            </a:r>
          </a:p>
          <a:p>
            <a:pPr algn="ctr"/>
            <a:r>
              <a:rPr lang="fr-FR" sz="1000" b="1" dirty="0">
                <a:solidFill>
                  <a:srgbClr val="002060"/>
                </a:solidFill>
              </a:rPr>
              <a:t>Nb de citations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74D843F-069A-2149-3F5F-7E652CD66329}"/>
              </a:ext>
            </a:extLst>
          </p:cNvPr>
          <p:cNvSpPr txBox="1"/>
          <p:nvPr/>
        </p:nvSpPr>
        <p:spPr>
          <a:xfrm>
            <a:off x="-14264" y="6976"/>
            <a:ext cx="12192000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chemeClr val="bg1"/>
                </a:solidFill>
              </a:rPr>
              <a:t>Candidats, mais quelles compétences?</a:t>
            </a:r>
          </a:p>
          <a:p>
            <a:pPr algn="ctr"/>
            <a:endParaRPr lang="fr-FR" b="1" dirty="0">
              <a:solidFill>
                <a:schemeClr val="bg1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3E77E8B-E43C-A3EF-A7C8-A03620624C1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098" y="202802"/>
            <a:ext cx="1191119" cy="548913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9514E4F-6672-B911-7508-BC7FB982DF2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90141" y="2082115"/>
            <a:ext cx="3347266" cy="3600000"/>
          </a:xfrm>
          <a:prstGeom prst="rect">
            <a:avLst/>
          </a:prstGeom>
        </p:spPr>
      </p:pic>
      <p:cxnSp>
        <p:nvCxnSpPr>
          <p:cNvPr id="28" name="Connecteur droit avec flèche 27"/>
          <p:cNvCxnSpPr>
            <a:cxnSpLocks/>
          </p:cNvCxnSpPr>
          <p:nvPr/>
        </p:nvCxnSpPr>
        <p:spPr>
          <a:xfrm>
            <a:off x="3253122" y="3655387"/>
            <a:ext cx="2549279" cy="1073688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avec flèche 5"/>
          <p:cNvCxnSpPr>
            <a:cxnSpLocks/>
          </p:cNvCxnSpPr>
          <p:nvPr/>
        </p:nvCxnSpPr>
        <p:spPr>
          <a:xfrm>
            <a:off x="3989706" y="3029807"/>
            <a:ext cx="1721087" cy="0"/>
          </a:xfrm>
          <a:prstGeom prst="straightConnector1">
            <a:avLst/>
          </a:prstGeom>
          <a:ln w="38100">
            <a:solidFill>
              <a:srgbClr val="E07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>
            <a:extLst>
              <a:ext uri="{FF2B5EF4-FFF2-40B4-BE49-F238E27FC236}">
                <a16:creationId xmlns:a16="http://schemas.microsoft.com/office/drawing/2014/main" id="{C91B3F61-2EE5-C76E-C073-E038E4926E70}"/>
              </a:ext>
            </a:extLst>
          </p:cNvPr>
          <p:cNvSpPr txBox="1"/>
          <p:nvPr/>
        </p:nvSpPr>
        <p:spPr>
          <a:xfrm>
            <a:off x="9038694" y="2407633"/>
            <a:ext cx="284533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accent6">
                    <a:lumMod val="50000"/>
                  </a:schemeClr>
                </a:solidFill>
              </a:rPr>
              <a:t>Les exploitants interrogent la prise en compte et l’approfondissement de ces domaines par l’enseignement agricole</a:t>
            </a:r>
          </a:p>
        </p:txBody>
      </p:sp>
      <p:sp>
        <p:nvSpPr>
          <p:cNvPr id="21" name="Bulle narrative : ronde 20">
            <a:extLst>
              <a:ext uri="{FF2B5EF4-FFF2-40B4-BE49-F238E27FC236}">
                <a16:creationId xmlns:a16="http://schemas.microsoft.com/office/drawing/2014/main" id="{05F674D5-0520-9A78-A5B5-707C4DA07814}"/>
              </a:ext>
            </a:extLst>
          </p:cNvPr>
          <p:cNvSpPr/>
          <p:nvPr/>
        </p:nvSpPr>
        <p:spPr>
          <a:xfrm>
            <a:off x="8945401" y="4493463"/>
            <a:ext cx="3031915" cy="1884898"/>
          </a:xfrm>
          <a:prstGeom prst="wedgeEllipseCallou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solidFill>
                  <a:srgbClr val="002060"/>
                </a:solidFill>
              </a:rPr>
              <a:t>«</a:t>
            </a:r>
            <a:r>
              <a:rPr lang="fr-FR" sz="1600" b="1" dirty="0">
                <a:solidFill>
                  <a:schemeClr val="accent6">
                    <a:lumMod val="50000"/>
                  </a:schemeClr>
                </a:solidFill>
              </a:rPr>
              <a:t> </a:t>
            </a:r>
            <a:r>
              <a:rPr lang="fr-FR" sz="1600" b="1" i="1" dirty="0">
                <a:solidFill>
                  <a:srgbClr val="002060"/>
                </a:solidFill>
              </a:rPr>
              <a:t>les formations scolaires doivent être bien plus proches, en cohérence avec les besoins professionnels actuels »</a:t>
            </a:r>
          </a:p>
          <a:p>
            <a:pPr algn="ctr"/>
            <a:endParaRPr lang="fr-FR" sz="1600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21053A5-5C3A-F0EA-0B17-45670E852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43A5E-B088-417C-814F-C78BF7A8741F}" type="slidenum">
              <a:rPr lang="fr-FR" smtClean="0"/>
              <a:t>18</a:t>
            </a:fld>
            <a:endParaRPr lang="fr-FR"/>
          </a:p>
        </p:txBody>
      </p:sp>
      <p:pic>
        <p:nvPicPr>
          <p:cNvPr id="11" name="Audio 10">
            <a:hlinkClick r:id="" action="ppaction://media"/>
            <a:extLst>
              <a:ext uri="{FF2B5EF4-FFF2-40B4-BE49-F238E27FC236}">
                <a16:creationId xmlns:a16="http://schemas.microsoft.com/office/drawing/2014/main" id="{03B40415-0002-D00F-2C94-4065AC41FCA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rcRect l="-450000" t="-231250" r="-450000" b="-231250"/>
          <a:stretch>
            <a:fillRect/>
          </a:stretch>
        </p:blipFill>
        <p:spPr>
          <a:xfrm>
            <a:off x="9144000" y="5143500"/>
            <a:ext cx="30480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388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1303"/>
    </mc:Choice>
    <mc:Fallback>
      <p:transition spd="slow" advTm="513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139464"/>
            <a:ext cx="12192000" cy="235864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rgbClr val="1C3B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837800" y="2462100"/>
            <a:ext cx="11125202" cy="942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5400" dirty="0">
                <a:solidFill>
                  <a:schemeClr val="bg1"/>
                </a:solidFill>
              </a:rPr>
              <a:t>Le salariat</a:t>
            </a:r>
            <a:endParaRPr lang="fr-FR" sz="5400" b="1" dirty="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3399" y="6065247"/>
            <a:ext cx="9648090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dirty="0">
                <a:solidFill>
                  <a:srgbClr val="1C3B90"/>
                </a:solidFill>
              </a:rPr>
              <a:t>Enquête Renouvellement de générations en agriculture </a:t>
            </a:r>
            <a:endParaRPr lang="fr-FR" b="1" dirty="0">
              <a:solidFill>
                <a:srgbClr val="1C3B9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2231" y="5782654"/>
            <a:ext cx="1456671" cy="671289"/>
          </a:xfrm>
          <a:prstGeom prst="rect">
            <a:avLst/>
          </a:prstGeom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508BB201-BE8A-90B2-C903-AF8F68603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43A5E-B088-417C-814F-C78BF7A8741F}" type="slidenum">
              <a:rPr lang="fr-FR" smtClean="0"/>
              <a:t>19</a:t>
            </a:fld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BBD0CF68-9CD8-802C-0DC2-40863582A90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450000" t="-231250" r="-450000" b="-231250"/>
          <a:stretch>
            <a:fillRect/>
          </a:stretch>
        </p:blipFill>
        <p:spPr>
          <a:xfrm>
            <a:off x="9144000" y="5143500"/>
            <a:ext cx="30480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32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3606"/>
    </mc:Choice>
    <mc:Fallback>
      <p:transition spd="slow" advTm="36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0" y="-162021"/>
            <a:ext cx="12196688" cy="1388288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fr-FR" sz="2000">
              <a:solidFill>
                <a:srgbClr val="EF4E20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-4689" y="-99059"/>
            <a:ext cx="12196689" cy="1406026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ctr">
              <a:lnSpc>
                <a:spcPct val="107000"/>
              </a:lnSpc>
              <a:spcBef>
                <a:spcPts val="200"/>
              </a:spcBef>
            </a:pPr>
            <a:r>
              <a:rPr lang="fr-FR" sz="4000" b="1" dirty="0">
                <a:solidFill>
                  <a:schemeClr val="bg1"/>
                </a:solidFill>
              </a:rPr>
              <a:t>Contexte de l’enquête</a:t>
            </a:r>
          </a:p>
          <a:p>
            <a:pPr algn="ctr">
              <a:lnSpc>
                <a:spcPct val="107000"/>
              </a:lnSpc>
              <a:spcBef>
                <a:spcPts val="200"/>
              </a:spcBef>
            </a:pPr>
            <a:r>
              <a:rPr lang="fr-FR" sz="4000" b="1" dirty="0">
                <a:solidFill>
                  <a:schemeClr val="bg1"/>
                </a:solidFill>
              </a:rPr>
              <a:t> « Renouvellement de générations »</a:t>
            </a:r>
          </a:p>
        </p:txBody>
      </p:sp>
      <p:sp>
        <p:nvSpPr>
          <p:cNvPr id="8" name="Rectangle à coins arrondis 7"/>
          <p:cNvSpPr/>
          <p:nvPr/>
        </p:nvSpPr>
        <p:spPr>
          <a:xfrm>
            <a:off x="1327638" y="6180992"/>
            <a:ext cx="3068516" cy="55391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Rectangle à coins arrondis 33"/>
          <p:cNvSpPr/>
          <p:nvPr/>
        </p:nvSpPr>
        <p:spPr>
          <a:xfrm>
            <a:off x="255187" y="4572773"/>
            <a:ext cx="11796904" cy="126348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400" b="1" dirty="0">
                <a:solidFill>
                  <a:srgbClr val="002060"/>
                </a:solidFill>
              </a:rPr>
              <a:t>	Une enquête qui s’inscrit dans un panel d’enquêtes sur les difficultés de recrutement à l’échelle du département et auprès de différents secteurs d’activités</a:t>
            </a:r>
          </a:p>
        </p:txBody>
      </p:sp>
      <p:sp>
        <p:nvSpPr>
          <p:cNvPr id="11" name="Rectangle à coins arrondis 40">
            <a:extLst>
              <a:ext uri="{FF2B5EF4-FFF2-40B4-BE49-F238E27FC236}">
                <a16:creationId xmlns:a16="http://schemas.microsoft.com/office/drawing/2014/main" id="{F08D1FDE-FA9B-6F66-F32B-02D178D853E6}"/>
              </a:ext>
            </a:extLst>
          </p:cNvPr>
          <p:cNvSpPr/>
          <p:nvPr/>
        </p:nvSpPr>
        <p:spPr>
          <a:xfrm>
            <a:off x="202200" y="1387667"/>
            <a:ext cx="7285387" cy="359656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fr-FR" sz="2000" b="1" dirty="0">
                <a:solidFill>
                  <a:srgbClr val="002060"/>
                </a:solidFill>
                <a:latin typeface="Arial" panose="020B0604020202020204" pitchFamily="34" charset="0"/>
              </a:rPr>
              <a:t>En Loir-et-Cher 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2000" dirty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b="1" dirty="0">
                <a:solidFill>
                  <a:srgbClr val="002060"/>
                </a:solidFill>
                <a:latin typeface="Arial" panose="020B0604020202020204" pitchFamily="34" charset="0"/>
              </a:rPr>
              <a:t>Tendance durable </a:t>
            </a:r>
            <a:r>
              <a:rPr lang="fr-FR" sz="2000" dirty="0">
                <a:solidFill>
                  <a:srgbClr val="002060"/>
                </a:solidFill>
                <a:latin typeface="Arial" panose="020B0604020202020204" pitchFamily="34" charset="0"/>
              </a:rPr>
              <a:t>de la </a:t>
            </a:r>
            <a:r>
              <a:rPr lang="fr-FR" sz="2000" b="1" dirty="0">
                <a:solidFill>
                  <a:srgbClr val="002060"/>
                </a:solidFill>
                <a:latin typeface="Arial" panose="020B0604020202020204" pitchFamily="34" charset="0"/>
              </a:rPr>
              <a:t>perte d’habitants et d’actifs</a:t>
            </a:r>
          </a:p>
          <a:p>
            <a:r>
              <a:rPr lang="fr-FR" sz="1000" b="1" dirty="0">
                <a:solidFill>
                  <a:srgbClr val="002060"/>
                </a:solidFill>
                <a:latin typeface="Arial" panose="020B0604020202020204" pitchFamily="34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b="1" dirty="0">
                <a:solidFill>
                  <a:srgbClr val="002060"/>
                </a:solidFill>
                <a:latin typeface="Arial" panose="020B0604020202020204" pitchFamily="34" charset="0"/>
              </a:rPr>
              <a:t>Vitalité économique :</a:t>
            </a:r>
            <a:r>
              <a:rPr lang="fr-FR" sz="2000" dirty="0">
                <a:solidFill>
                  <a:srgbClr val="002060"/>
                </a:solidFill>
                <a:latin typeface="Arial" panose="020B0604020202020204" pitchFamily="34" charset="0"/>
              </a:rPr>
              <a:t>projets d’extensions et d’implantations d’entreprises qui sont source de besoins en recrutement</a:t>
            </a:r>
          </a:p>
          <a:p>
            <a:endParaRPr lang="fr-FR" sz="1000" dirty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b="1" dirty="0">
                <a:solidFill>
                  <a:srgbClr val="002060"/>
                </a:solidFill>
                <a:latin typeface="Arial" panose="020B0604020202020204" pitchFamily="34" charset="0"/>
              </a:rPr>
              <a:t>Des départs massifs à la retraite </a:t>
            </a:r>
            <a:r>
              <a:rPr lang="fr-FR" sz="2000" dirty="0">
                <a:solidFill>
                  <a:srgbClr val="002060"/>
                </a:solidFill>
                <a:latin typeface="Arial" panose="020B0604020202020204" pitchFamily="34" charset="0"/>
              </a:rPr>
              <a:t>à venir</a:t>
            </a:r>
          </a:p>
          <a:p>
            <a:endParaRPr lang="fr-FR" sz="1000" dirty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b="1" dirty="0">
                <a:solidFill>
                  <a:srgbClr val="002060"/>
                </a:solidFill>
                <a:latin typeface="Arial" panose="020B0604020202020204" pitchFamily="34" charset="0"/>
              </a:rPr>
              <a:t>Un taux de chômage de 6 % </a:t>
            </a:r>
            <a:r>
              <a:rPr lang="fr-FR" sz="2000" dirty="0">
                <a:solidFill>
                  <a:srgbClr val="002060"/>
                </a:solidFill>
                <a:latin typeface="Arial" panose="020B0604020202020204" pitchFamily="34" charset="0"/>
              </a:rPr>
              <a:t>(T2-2023)</a:t>
            </a:r>
          </a:p>
          <a:p>
            <a:endParaRPr lang="fr-FR" sz="1000" dirty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 algn="r"/>
            <a:r>
              <a:rPr lang="fr-FR" sz="2000" b="1" dirty="0">
                <a:solidFill>
                  <a:srgbClr val="002060"/>
                </a:solidFill>
                <a:latin typeface="Arial" panose="020B0604020202020204" pitchFamily="34" charset="0"/>
              </a:rPr>
              <a:t>		</a:t>
            </a:r>
            <a:endParaRPr lang="fr-FR" sz="20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4" name="Flèche : droite 13">
            <a:extLst>
              <a:ext uri="{FF2B5EF4-FFF2-40B4-BE49-F238E27FC236}">
                <a16:creationId xmlns:a16="http://schemas.microsoft.com/office/drawing/2014/main" id="{4E6AEF73-D5C9-C5C0-73AE-7BD50F602676}"/>
              </a:ext>
            </a:extLst>
          </p:cNvPr>
          <p:cNvSpPr/>
          <p:nvPr/>
        </p:nvSpPr>
        <p:spPr>
          <a:xfrm>
            <a:off x="404736" y="4860143"/>
            <a:ext cx="674557" cy="344370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5BA5E25C-5D34-0F53-05F3-0754414A4975}"/>
              </a:ext>
            </a:extLst>
          </p:cNvPr>
          <p:cNvSpPr txBox="1"/>
          <p:nvPr/>
        </p:nvSpPr>
        <p:spPr>
          <a:xfrm>
            <a:off x="8272240" y="2277450"/>
            <a:ext cx="371756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</a:rPr>
              <a:t>Des difficultés de recrutement </a:t>
            </a:r>
          </a:p>
          <a:p>
            <a:pPr algn="r"/>
            <a:r>
              <a:rPr lang="fr-FR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</a:rPr>
              <a:t>pour tous les secteurs d’activité dont l’agriculture</a:t>
            </a:r>
          </a:p>
          <a:p>
            <a:endParaRPr lang="fr-FR" sz="2000" dirty="0"/>
          </a:p>
        </p:txBody>
      </p:sp>
      <p:sp>
        <p:nvSpPr>
          <p:cNvPr id="17" name="Flèche : droite 16">
            <a:extLst>
              <a:ext uri="{FF2B5EF4-FFF2-40B4-BE49-F238E27FC236}">
                <a16:creationId xmlns:a16="http://schemas.microsoft.com/office/drawing/2014/main" id="{B1DDD8D0-96E6-C1D2-C336-F66A7FB206A6}"/>
              </a:ext>
            </a:extLst>
          </p:cNvPr>
          <p:cNvSpPr/>
          <p:nvPr/>
        </p:nvSpPr>
        <p:spPr>
          <a:xfrm>
            <a:off x="7644984" y="2713220"/>
            <a:ext cx="627256" cy="502170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41543B4F-C023-EF38-2501-E809F9012204}"/>
              </a:ext>
            </a:extLst>
          </p:cNvPr>
          <p:cNvSpPr txBox="1"/>
          <p:nvPr/>
        </p:nvSpPr>
        <p:spPr>
          <a:xfrm>
            <a:off x="1079293" y="6104007"/>
            <a:ext cx="110616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</a:rPr>
              <a:t>Une spécificité : la prise en compte des actifs agricoles : Non salariés et salariés</a:t>
            </a:r>
          </a:p>
          <a:p>
            <a:pPr algn="r"/>
            <a:endParaRPr lang="fr-FR" sz="2000" dirty="0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B9314E94-AFCB-AF7B-4EB5-663A4E5B775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200" y="237049"/>
            <a:ext cx="1456671" cy="671289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480CF03C-715B-33F0-0CFA-010BB6E77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43A5E-B088-417C-814F-C78BF7A8741F}" type="slidenum">
              <a:rPr lang="fr-FR" smtClean="0"/>
              <a:t>2</a:t>
            </a:fld>
            <a:endParaRPr lang="fr-FR"/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03F8AB9B-DE36-0BFF-534D-E717B18EF72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450000" t="-231250" r="-450000" b="-231250"/>
          <a:stretch>
            <a:fillRect/>
          </a:stretch>
        </p:blipFill>
        <p:spPr>
          <a:xfrm>
            <a:off x="9144000" y="5143500"/>
            <a:ext cx="3048000" cy="1714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24511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86248"/>
    </mc:Choice>
    <mc:Fallback>
      <p:transition advTm="862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Transmission d'une exploitation agricole - Crédit Mutue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54" name="ZoneTexte 53"/>
          <p:cNvSpPr txBox="1"/>
          <p:nvPr/>
        </p:nvSpPr>
        <p:spPr>
          <a:xfrm>
            <a:off x="7671936" y="6642556"/>
            <a:ext cx="43990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8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Source : Enquête OET « Renouvellement de générations en agriculture » 2022-23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B055DBFD-0AD8-A467-D4B6-66ED3D7F9314}"/>
              </a:ext>
            </a:extLst>
          </p:cNvPr>
          <p:cNvSpPr txBox="1"/>
          <p:nvPr/>
        </p:nvSpPr>
        <p:spPr>
          <a:xfrm>
            <a:off x="414561" y="1128892"/>
            <a:ext cx="10800000" cy="369332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rtlCol="0" anchor="t" anchorCtr="1">
            <a:spAutoFit/>
          </a:bodyPr>
          <a:lstStyle/>
          <a:p>
            <a:r>
              <a:rPr lang="fr-FR" b="1" dirty="0">
                <a:solidFill>
                  <a:schemeClr val="accent6">
                    <a:lumMod val="50000"/>
                  </a:schemeClr>
                </a:solidFill>
              </a:rPr>
              <a:t>268 exploitations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F6AFC8F-DEF2-3C22-0495-2DBCBEC4EC21}"/>
              </a:ext>
            </a:extLst>
          </p:cNvPr>
          <p:cNvSpPr txBox="1"/>
          <p:nvPr/>
        </p:nvSpPr>
        <p:spPr>
          <a:xfrm>
            <a:off x="414561" y="1856831"/>
            <a:ext cx="4536000" cy="64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 vert="horz" wrap="square" rtlCol="0" anchor="t" anchorCtr="1">
            <a:spAutoFit/>
          </a:bodyPr>
          <a:lstStyle/>
          <a:p>
            <a:r>
              <a:rPr lang="fr-FR" b="1" dirty="0">
                <a:solidFill>
                  <a:schemeClr val="accent6">
                    <a:lumMod val="50000"/>
                  </a:schemeClr>
                </a:solidFill>
              </a:rPr>
              <a:t>42 % employeurs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C370823-5643-5115-BBD9-38AD0BF430FD}"/>
              </a:ext>
            </a:extLst>
          </p:cNvPr>
          <p:cNvSpPr txBox="1"/>
          <p:nvPr/>
        </p:nvSpPr>
        <p:spPr>
          <a:xfrm>
            <a:off x="-14264" y="6976"/>
            <a:ext cx="12192000" cy="92333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chemeClr val="bg1"/>
                </a:solidFill>
              </a:rPr>
              <a:t>Le salariat se développe: des profils qualifiés</a:t>
            </a:r>
            <a:endParaRPr lang="fr-FR" sz="1100" i="1" dirty="0">
              <a:solidFill>
                <a:schemeClr val="bg1"/>
              </a:solidFill>
            </a:endParaRPr>
          </a:p>
          <a:p>
            <a:pPr algn="ctr"/>
            <a:endParaRPr lang="fr-FR" b="1" dirty="0">
              <a:solidFill>
                <a:schemeClr val="bg1"/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F51B3FF3-0307-DC07-3F70-CDEB38A405B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098" y="202802"/>
            <a:ext cx="1191119" cy="548913"/>
          </a:xfrm>
          <a:prstGeom prst="rect">
            <a:avLst/>
          </a:prstGeom>
        </p:spPr>
      </p:pic>
      <p:grpSp>
        <p:nvGrpSpPr>
          <p:cNvPr id="13" name="Groupe 12">
            <a:extLst>
              <a:ext uri="{FF2B5EF4-FFF2-40B4-BE49-F238E27FC236}">
                <a16:creationId xmlns:a16="http://schemas.microsoft.com/office/drawing/2014/main" id="{92403722-B3BC-704B-4ED2-4E4BBF1838FE}"/>
              </a:ext>
            </a:extLst>
          </p:cNvPr>
          <p:cNvGrpSpPr/>
          <p:nvPr/>
        </p:nvGrpSpPr>
        <p:grpSpPr>
          <a:xfrm>
            <a:off x="414561" y="2544429"/>
            <a:ext cx="4533562" cy="828001"/>
            <a:chOff x="416999" y="2647437"/>
            <a:chExt cx="4533562" cy="828001"/>
          </a:xfrm>
        </p:grpSpPr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A8E7CAA4-BB1B-428D-EFCC-38D114F56B71}"/>
                </a:ext>
              </a:extLst>
            </p:cNvPr>
            <p:cNvSpPr txBox="1"/>
            <p:nvPr/>
          </p:nvSpPr>
          <p:spPr>
            <a:xfrm>
              <a:off x="416999" y="2647437"/>
              <a:ext cx="3456000" cy="828000"/>
            </a:xfrm>
            <a:prstGeom prst="rect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txBody>
            <a:bodyPr vert="horz" wrap="square" rtlCol="0" anchor="t" anchorCtr="1">
              <a:spAutoFit/>
            </a:bodyPr>
            <a:lstStyle/>
            <a:p>
              <a:r>
                <a:rPr lang="fr-FR" b="1" dirty="0">
                  <a:solidFill>
                    <a:schemeClr val="accent6">
                      <a:lumMod val="50000"/>
                    </a:schemeClr>
                  </a:solidFill>
                </a:rPr>
                <a:t>¾ emploient</a:t>
              </a:r>
            </a:p>
            <a:p>
              <a:r>
                <a:rPr lang="fr-FR" sz="1400" b="1" dirty="0">
                  <a:solidFill>
                    <a:schemeClr val="accent6">
                      <a:lumMod val="50000"/>
                    </a:schemeClr>
                  </a:solidFill>
                </a:rPr>
                <a:t>Salariés permanents et saisonniers</a:t>
              </a:r>
              <a:endParaRPr lang="fr-FR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91C2B853-93CF-F3A9-B4F6-56DCB13EDB0A}"/>
                </a:ext>
              </a:extLst>
            </p:cNvPr>
            <p:cNvSpPr txBox="1"/>
            <p:nvPr/>
          </p:nvSpPr>
          <p:spPr>
            <a:xfrm>
              <a:off x="3870561" y="2647438"/>
              <a:ext cx="1080000" cy="828000"/>
            </a:xfrm>
            <a:prstGeom prst="rect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txBody>
            <a:bodyPr vert="horz" wrap="square" rtlCol="0" anchor="t" anchorCtr="1">
              <a:spAutoFit/>
            </a:bodyPr>
            <a:lstStyle/>
            <a:p>
              <a:r>
                <a:rPr lang="fr-FR" b="1" dirty="0">
                  <a:solidFill>
                    <a:schemeClr val="accent6">
                      <a:lumMod val="50000"/>
                    </a:schemeClr>
                  </a:solidFill>
                </a:rPr>
                <a:t>¼ emploie</a:t>
              </a:r>
            </a:p>
            <a:p>
              <a:r>
                <a:rPr lang="fr-FR" sz="1400" b="1" dirty="0">
                  <a:solidFill>
                    <a:schemeClr val="accent6">
                      <a:lumMod val="50000"/>
                    </a:schemeClr>
                  </a:solidFill>
                </a:rPr>
                <a:t>Saisonniers</a:t>
              </a:r>
              <a:endParaRPr lang="fr-FR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sp>
        <p:nvSpPr>
          <p:cNvPr id="7" name="ZoneTexte 6">
            <a:extLst>
              <a:ext uri="{FF2B5EF4-FFF2-40B4-BE49-F238E27FC236}">
                <a16:creationId xmlns:a16="http://schemas.microsoft.com/office/drawing/2014/main" id="{834D7B78-3F20-7734-C6A4-FDA8760AE9CE}"/>
              </a:ext>
            </a:extLst>
          </p:cNvPr>
          <p:cNvSpPr txBox="1"/>
          <p:nvPr/>
        </p:nvSpPr>
        <p:spPr>
          <a:xfrm>
            <a:off x="2367007" y="3583836"/>
            <a:ext cx="3888000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 vert="horz" wrap="square" rtlCol="0" anchor="t" anchorCtr="1">
            <a:spAutoFit/>
          </a:bodyPr>
          <a:lstStyle/>
          <a:p>
            <a:r>
              <a:rPr lang="fr-FR" b="1" dirty="0">
                <a:solidFill>
                  <a:schemeClr val="accent6">
                    <a:lumMod val="50000"/>
                  </a:schemeClr>
                </a:solidFill>
              </a:rPr>
              <a:t>36 % </a:t>
            </a:r>
            <a:r>
              <a:rPr lang="fr-FR" dirty="0">
                <a:solidFill>
                  <a:schemeClr val="accent6">
                    <a:lumMod val="50000"/>
                  </a:schemeClr>
                </a:solidFill>
              </a:rPr>
              <a:t>avec besoin de recrutement</a:t>
            </a:r>
          </a:p>
          <a:p>
            <a:r>
              <a:rPr lang="fr-FR" b="1" dirty="0">
                <a:solidFill>
                  <a:schemeClr val="accent6">
                    <a:lumMod val="50000"/>
                  </a:schemeClr>
                </a:solidFill>
              </a:rPr>
              <a:t>5,6 </a:t>
            </a:r>
            <a:r>
              <a:rPr lang="fr-FR" dirty="0">
                <a:solidFill>
                  <a:schemeClr val="accent6">
                    <a:lumMod val="50000"/>
                  </a:schemeClr>
                </a:solidFill>
              </a:rPr>
              <a:t>exploitations</a:t>
            </a:r>
            <a:r>
              <a:rPr lang="fr-FR" b="1" dirty="0">
                <a:solidFill>
                  <a:schemeClr val="accent6">
                    <a:lumMod val="50000"/>
                  </a:schemeClr>
                </a:solidFill>
              </a:rPr>
              <a:t> sur 10 </a:t>
            </a:r>
            <a:r>
              <a:rPr lang="fr-FR" dirty="0">
                <a:solidFill>
                  <a:schemeClr val="accent6">
                    <a:lumMod val="50000"/>
                  </a:schemeClr>
                </a:solidFill>
              </a:rPr>
              <a:t>ont besoin de </a:t>
            </a:r>
            <a:r>
              <a:rPr lang="fr-FR" b="1" dirty="0">
                <a:solidFill>
                  <a:schemeClr val="accent6">
                    <a:lumMod val="50000"/>
                  </a:schemeClr>
                </a:solidFill>
              </a:rPr>
              <a:t>salarié permanent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E1D73F57-75E3-09C1-5798-4527E1EA30A6}"/>
              </a:ext>
            </a:extLst>
          </p:cNvPr>
          <p:cNvSpPr txBox="1"/>
          <p:nvPr/>
        </p:nvSpPr>
        <p:spPr>
          <a:xfrm>
            <a:off x="6263453" y="1856831"/>
            <a:ext cx="4951108" cy="6480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 vert="horz" wrap="square" rtlCol="0" anchor="t" anchorCtr="1">
            <a:spAutoFit/>
          </a:bodyPr>
          <a:lstStyle/>
          <a:p>
            <a:r>
              <a:rPr lang="fr-FR" b="1" dirty="0">
                <a:solidFill>
                  <a:schemeClr val="accent6">
                    <a:lumMod val="50000"/>
                  </a:schemeClr>
                </a:solidFill>
              </a:rPr>
              <a:t>58 % Non employeurs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4B994ABF-6944-60A8-42D6-695F7A5DD7E7}"/>
              </a:ext>
            </a:extLst>
          </p:cNvPr>
          <p:cNvSpPr txBox="1"/>
          <p:nvPr/>
        </p:nvSpPr>
        <p:spPr>
          <a:xfrm>
            <a:off x="4959007" y="1859835"/>
            <a:ext cx="1296000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 vert="horz" wrap="square" rtlCol="0" anchor="t" anchorCtr="1">
            <a:spAutoFit/>
          </a:bodyPr>
          <a:lstStyle/>
          <a:p>
            <a:r>
              <a:rPr lang="fr-FR" b="1" dirty="0">
                <a:solidFill>
                  <a:schemeClr val="accent6">
                    <a:lumMod val="50000"/>
                  </a:schemeClr>
                </a:solidFill>
              </a:rPr>
              <a:t>12 % Futurs employeurs</a:t>
            </a:r>
          </a:p>
        </p:txBody>
      </p:sp>
      <p:sp>
        <p:nvSpPr>
          <p:cNvPr id="21" name="Flèche : droite 20">
            <a:extLst>
              <a:ext uri="{FF2B5EF4-FFF2-40B4-BE49-F238E27FC236}">
                <a16:creationId xmlns:a16="http://schemas.microsoft.com/office/drawing/2014/main" id="{336C9638-DEE1-8DF9-4749-FD18F61A9A94}"/>
              </a:ext>
            </a:extLst>
          </p:cNvPr>
          <p:cNvSpPr/>
          <p:nvPr/>
        </p:nvSpPr>
        <p:spPr>
          <a:xfrm rot="5400000">
            <a:off x="3972418" y="4711074"/>
            <a:ext cx="677176" cy="435915"/>
          </a:xfrm>
          <a:prstGeom prst="rightArrow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9F366659-9D65-FD86-F8BD-BF84C7E9285B}"/>
              </a:ext>
            </a:extLst>
          </p:cNvPr>
          <p:cNvSpPr txBox="1"/>
          <p:nvPr/>
        </p:nvSpPr>
        <p:spPr>
          <a:xfrm>
            <a:off x="2375453" y="5888504"/>
            <a:ext cx="3888000" cy="86177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 vert="horz" wrap="square" rtlCol="0" anchor="t" anchorCtr="1">
            <a:spAutoFit/>
          </a:bodyPr>
          <a:lstStyle/>
          <a:p>
            <a:pPr algn="ctr"/>
            <a:r>
              <a:rPr lang="fr-FR" b="1" dirty="0">
                <a:solidFill>
                  <a:schemeClr val="accent6">
                    <a:lumMod val="50000"/>
                  </a:schemeClr>
                </a:solidFill>
              </a:rPr>
              <a:t>7 </a:t>
            </a:r>
            <a:r>
              <a:rPr lang="fr-FR" dirty="0">
                <a:solidFill>
                  <a:schemeClr val="accent6">
                    <a:lumMod val="50000"/>
                  </a:schemeClr>
                </a:solidFill>
              </a:rPr>
              <a:t>profils recherchés</a:t>
            </a:r>
            <a:r>
              <a:rPr lang="fr-FR" b="1" dirty="0">
                <a:solidFill>
                  <a:schemeClr val="accent6">
                    <a:lumMod val="50000"/>
                  </a:schemeClr>
                </a:solidFill>
              </a:rPr>
              <a:t> sur 10 </a:t>
            </a:r>
          </a:p>
          <a:p>
            <a:pPr algn="ctr"/>
            <a:r>
              <a:rPr lang="fr-FR" b="1" dirty="0">
                <a:solidFill>
                  <a:schemeClr val="accent6">
                    <a:lumMod val="50000"/>
                  </a:schemeClr>
                </a:solidFill>
              </a:rPr>
              <a:t>sont qualifiés </a:t>
            </a:r>
          </a:p>
          <a:p>
            <a:pPr algn="ctr"/>
            <a:r>
              <a:rPr lang="fr-FR" sz="1400" dirty="0">
                <a:solidFill>
                  <a:schemeClr val="accent6">
                    <a:lumMod val="50000"/>
                  </a:schemeClr>
                </a:solidFill>
              </a:rPr>
              <a:t>(Bac minimum)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F5626324-E520-C6FD-25F1-99659DC6471E}"/>
              </a:ext>
            </a:extLst>
          </p:cNvPr>
          <p:cNvSpPr txBox="1"/>
          <p:nvPr/>
        </p:nvSpPr>
        <p:spPr>
          <a:xfrm>
            <a:off x="2375453" y="5292448"/>
            <a:ext cx="3888000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 vert="horz" wrap="square" rtlCol="0" anchor="t" anchorCtr="1">
            <a:spAutoFit/>
          </a:bodyPr>
          <a:lstStyle/>
          <a:p>
            <a:pPr algn="ctr"/>
            <a:r>
              <a:rPr lang="fr-FR" b="1" dirty="0">
                <a:solidFill>
                  <a:schemeClr val="accent6">
                    <a:lumMod val="50000"/>
                  </a:schemeClr>
                </a:solidFill>
              </a:rPr>
              <a:t>75 postes recensés</a:t>
            </a:r>
            <a:endParaRPr lang="fr-FR" sz="1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5" name="Rectangle : coins arrondis 24">
            <a:extLst>
              <a:ext uri="{FF2B5EF4-FFF2-40B4-BE49-F238E27FC236}">
                <a16:creationId xmlns:a16="http://schemas.microsoft.com/office/drawing/2014/main" id="{029BB41B-3852-7F99-1276-A43A3424B8CA}"/>
              </a:ext>
            </a:extLst>
          </p:cNvPr>
          <p:cNvSpPr/>
          <p:nvPr/>
        </p:nvSpPr>
        <p:spPr>
          <a:xfrm>
            <a:off x="7315200" y="5292448"/>
            <a:ext cx="4162484" cy="1257435"/>
          </a:xfrm>
          <a:prstGeom prst="round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accent6">
                    <a:lumMod val="50000"/>
                  </a:schemeClr>
                </a:solidFill>
              </a:rPr>
              <a:t>Chefs de culture – Second d’exploitation – Technicien – Conducteurs d’engins – Agents de production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90A83FD2-E90A-8936-706B-7FD67D79D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43A5E-B088-417C-814F-C78BF7A8741F}" type="slidenum">
              <a:rPr lang="fr-FR" smtClean="0"/>
              <a:t>20</a:t>
            </a:fld>
            <a:endParaRPr lang="fr-FR"/>
          </a:p>
        </p:txBody>
      </p:sp>
      <p:pic>
        <p:nvPicPr>
          <p:cNvPr id="14" name="Audio 13">
            <a:hlinkClick r:id="" action="ppaction://media"/>
            <a:extLst>
              <a:ext uri="{FF2B5EF4-FFF2-40B4-BE49-F238E27FC236}">
                <a16:creationId xmlns:a16="http://schemas.microsoft.com/office/drawing/2014/main" id="{E2E4C91E-077C-FFE3-B7BF-0597E130137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450000" t="-231250" r="-450000" b="-231250"/>
          <a:stretch>
            <a:fillRect/>
          </a:stretch>
        </p:blipFill>
        <p:spPr>
          <a:xfrm>
            <a:off x="9144000" y="5143500"/>
            <a:ext cx="30480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118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5263"/>
    </mc:Choice>
    <mc:Fallback>
      <p:transition spd="slow" advTm="552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Transmission d'une exploitation agricole - Crédit Mutue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8" name="Rectangle à coins arrondis 47"/>
          <p:cNvSpPr/>
          <p:nvPr/>
        </p:nvSpPr>
        <p:spPr>
          <a:xfrm>
            <a:off x="246098" y="930306"/>
            <a:ext cx="11593219" cy="526813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fr-FR" sz="2000" dirty="0">
                <a:solidFill>
                  <a:schemeClr val="accent6">
                    <a:lumMod val="50000"/>
                  </a:schemeClr>
                </a:solidFill>
              </a:rPr>
              <a:t>L’agriculture </a:t>
            </a:r>
            <a:r>
              <a:rPr lang="fr-FR" sz="2000" b="1" dirty="0">
                <a:solidFill>
                  <a:schemeClr val="accent6">
                    <a:lumMod val="50000"/>
                  </a:schemeClr>
                </a:solidFill>
              </a:rPr>
              <a:t>moins marquée par les difficultés de recrutement :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chemeClr val="accent6">
                    <a:lumMod val="50000"/>
                  </a:schemeClr>
                </a:solidFill>
              </a:rPr>
              <a:t>5 exploitations sur 10 (7 sur 10 pour les autres secteurs)</a:t>
            </a:r>
          </a:p>
          <a:p>
            <a:endParaRPr lang="fr-FR" sz="1000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fr-FR" sz="2000" b="1" dirty="0">
                <a:solidFill>
                  <a:schemeClr val="accent6">
                    <a:lumMod val="50000"/>
                  </a:schemeClr>
                </a:solidFill>
              </a:rPr>
              <a:t>Difficultés de recrutement: 3 éléments majeurs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chemeClr val="accent6">
                    <a:lumMod val="50000"/>
                  </a:schemeClr>
                </a:solidFill>
              </a:rPr>
              <a:t>Rareté des candidats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chemeClr val="accent6">
                    <a:lumMod val="50000"/>
                  </a:schemeClr>
                </a:solidFill>
              </a:rPr>
              <a:t>Conditions d’exercice du métier (Pénibilité – conditions de travail et rémunération)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chemeClr val="accent6">
                    <a:lumMod val="50000"/>
                  </a:schemeClr>
                </a:solidFill>
              </a:rPr>
              <a:t>Méconnaissance des métiers </a:t>
            </a:r>
          </a:p>
          <a:p>
            <a:endParaRPr lang="fr-FR" sz="1000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fr-FR" sz="2000" dirty="0">
                <a:solidFill>
                  <a:schemeClr val="accent6">
                    <a:lumMod val="50000"/>
                  </a:schemeClr>
                </a:solidFill>
              </a:rPr>
              <a:t>Les exploitants ont </a:t>
            </a:r>
            <a:r>
              <a:rPr lang="fr-FR" sz="2000" b="1" dirty="0">
                <a:solidFill>
                  <a:schemeClr val="accent6">
                    <a:lumMod val="50000"/>
                  </a:schemeClr>
                </a:solidFill>
              </a:rPr>
              <a:t>une difficulté à percevoir leur capacité à agir sur les facteurs internes</a:t>
            </a:r>
            <a:r>
              <a:rPr lang="fr-FR" sz="2000" dirty="0">
                <a:solidFill>
                  <a:schemeClr val="accent6">
                    <a:lumMod val="50000"/>
                  </a:schemeClr>
                </a:solidFill>
              </a:rPr>
              <a:t> pour lever des freins aux difficultés de recrutement.</a:t>
            </a:r>
          </a:p>
          <a:p>
            <a:endParaRPr lang="fr-FR" sz="1000" b="1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fr-FR" sz="2000" b="1" dirty="0">
                <a:solidFill>
                  <a:schemeClr val="accent6">
                    <a:lumMod val="50000"/>
                  </a:schemeClr>
                </a:solidFill>
              </a:rPr>
              <a:t>Des pratiques RH à renforcer 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000" b="1" dirty="0">
                <a:solidFill>
                  <a:schemeClr val="accent6">
                    <a:lumMod val="50000"/>
                  </a:schemeClr>
                </a:solidFill>
              </a:rPr>
              <a:t>¾ </a:t>
            </a:r>
            <a:r>
              <a:rPr lang="fr-FR" sz="2000" dirty="0">
                <a:solidFill>
                  <a:schemeClr val="accent6">
                    <a:lumMod val="50000"/>
                  </a:schemeClr>
                </a:solidFill>
              </a:rPr>
              <a:t>des exploitants définissent leurs </a:t>
            </a:r>
            <a:r>
              <a:rPr lang="fr-FR" sz="2000" b="1" dirty="0">
                <a:solidFill>
                  <a:schemeClr val="accent6">
                    <a:lumMod val="50000"/>
                  </a:schemeClr>
                </a:solidFill>
              </a:rPr>
              <a:t>offres d’emploi seul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000" b="1" dirty="0">
                <a:solidFill>
                  <a:schemeClr val="accent6">
                    <a:lumMod val="50000"/>
                  </a:schemeClr>
                </a:solidFill>
              </a:rPr>
              <a:t>6 sur 10 </a:t>
            </a:r>
            <a:r>
              <a:rPr lang="fr-FR" sz="2000" dirty="0">
                <a:solidFill>
                  <a:schemeClr val="accent6">
                    <a:lumMod val="50000"/>
                  </a:schemeClr>
                </a:solidFill>
              </a:rPr>
              <a:t>les diffusent seulement via des </a:t>
            </a:r>
            <a:r>
              <a:rPr lang="fr-FR" sz="2000" b="1" dirty="0">
                <a:solidFill>
                  <a:schemeClr val="accent6">
                    <a:lumMod val="50000"/>
                  </a:schemeClr>
                </a:solidFill>
              </a:rPr>
              <a:t>canaux Interpersonnels </a:t>
            </a:r>
            <a:r>
              <a:rPr lang="fr-FR" sz="1600" dirty="0">
                <a:solidFill>
                  <a:schemeClr val="accent6">
                    <a:lumMod val="50000"/>
                  </a:schemeClr>
                </a:solidFill>
              </a:rPr>
              <a:t>(Bouche à oreille et connaissances)</a:t>
            </a:r>
            <a:endParaRPr lang="fr-FR" sz="2000" dirty="0">
              <a:solidFill>
                <a:schemeClr val="accent6">
                  <a:lumMod val="50000"/>
                </a:schemeClr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000" b="1" dirty="0">
                <a:solidFill>
                  <a:schemeClr val="accent6">
                    <a:lumMod val="50000"/>
                  </a:schemeClr>
                </a:solidFill>
              </a:rPr>
              <a:t>4/10</a:t>
            </a:r>
            <a:r>
              <a:rPr lang="fr-FR" sz="2000" dirty="0">
                <a:solidFill>
                  <a:schemeClr val="accent6">
                    <a:lumMod val="50000"/>
                  </a:schemeClr>
                </a:solidFill>
              </a:rPr>
              <a:t> mobilisent les </a:t>
            </a:r>
            <a:r>
              <a:rPr lang="fr-FR" sz="2000" b="1" dirty="0">
                <a:solidFill>
                  <a:schemeClr val="accent6">
                    <a:lumMod val="50000"/>
                  </a:schemeClr>
                </a:solidFill>
              </a:rPr>
              <a:t>acteurs de l’emploi</a:t>
            </a:r>
          </a:p>
          <a:p>
            <a:pPr lvl="1"/>
            <a:endParaRPr lang="fr-FR" sz="1000" b="1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fr-FR" sz="2000" b="1" dirty="0">
                <a:solidFill>
                  <a:schemeClr val="accent6">
                    <a:lumMod val="50000"/>
                  </a:schemeClr>
                </a:solidFill>
              </a:rPr>
              <a:t>Une mobilisation peu active pour l’accueil de stagiaires et apprentis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chemeClr val="accent6">
                    <a:lumMod val="50000"/>
                  </a:schemeClr>
                </a:solidFill>
              </a:rPr>
              <a:t>45% accueillent quelquefois – 51 % jamais</a:t>
            </a:r>
          </a:p>
          <a:p>
            <a:endParaRPr lang="fr-FR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4" name="ZoneTexte 53"/>
          <p:cNvSpPr txBox="1"/>
          <p:nvPr/>
        </p:nvSpPr>
        <p:spPr>
          <a:xfrm>
            <a:off x="7671936" y="6642556"/>
            <a:ext cx="43990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8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Source : Enquête OET « Renouvellement de générations en agriculture » 2022-23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59E209B-7ADE-7247-23C6-B21DD7D2F0BF}"/>
              </a:ext>
            </a:extLst>
          </p:cNvPr>
          <p:cNvSpPr txBox="1"/>
          <p:nvPr/>
        </p:nvSpPr>
        <p:spPr>
          <a:xfrm>
            <a:off x="-14264" y="6976"/>
            <a:ext cx="12192000" cy="92333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chemeClr val="bg1"/>
                </a:solidFill>
              </a:rPr>
              <a:t>Des pratiques RH à renforcer</a:t>
            </a:r>
            <a:endParaRPr lang="fr-FR" sz="1100" i="1" dirty="0">
              <a:solidFill>
                <a:schemeClr val="bg1"/>
              </a:solidFill>
            </a:endParaRPr>
          </a:p>
          <a:p>
            <a:pPr algn="ctr"/>
            <a:endParaRPr lang="fr-FR" b="1" dirty="0">
              <a:solidFill>
                <a:schemeClr val="bg1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FFDCE33-91D3-6E46-E4B7-3DC64DFF0BF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098" y="202802"/>
            <a:ext cx="1191119" cy="548913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2775A4C7-330F-3B7E-DE1B-D7BDF5184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43A5E-B088-417C-814F-C78BF7A8741F}" type="slidenum">
              <a:rPr lang="fr-FR" smtClean="0"/>
              <a:t>21</a:t>
            </a:fld>
            <a:endParaRPr lang="fr-FR"/>
          </a:p>
        </p:txBody>
      </p:sp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78717061-78CA-49B2-0008-5213C7380B5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 l="-450000" t="-231250" r="-450000" b="-231250"/>
          <a:stretch>
            <a:fillRect/>
          </a:stretch>
        </p:blipFill>
        <p:spPr>
          <a:xfrm>
            <a:off x="9144000" y="5143500"/>
            <a:ext cx="30480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828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0722"/>
    </mc:Choice>
    <mc:Fallback>
      <p:transition spd="slow" advTm="1407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139464"/>
            <a:ext cx="12192000" cy="235864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rgbClr val="1C3B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837800" y="2462100"/>
            <a:ext cx="11125202" cy="1831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5400" dirty="0">
                <a:solidFill>
                  <a:schemeClr val="bg1"/>
                </a:solidFill>
              </a:rPr>
              <a:t>Les enjeux du renouvellement des actifs agricoles</a:t>
            </a:r>
            <a:endParaRPr lang="fr-FR" sz="5400" b="1" dirty="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3399" y="6065247"/>
            <a:ext cx="9648090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dirty="0">
                <a:solidFill>
                  <a:srgbClr val="1C3B90"/>
                </a:solidFill>
              </a:rPr>
              <a:t>Enquête Renouvellement de générations en agriculture </a:t>
            </a:r>
            <a:endParaRPr lang="fr-FR" b="1" dirty="0">
              <a:solidFill>
                <a:srgbClr val="1C3B9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2231" y="5782654"/>
            <a:ext cx="1456671" cy="671289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72153A66-AB37-835B-45FE-B61CE894B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43A5E-B088-417C-814F-C78BF7A8741F}" type="slidenum">
              <a:rPr lang="fr-FR" smtClean="0"/>
              <a:t>22</a:t>
            </a:fld>
            <a:endParaRPr lang="fr-FR"/>
          </a:p>
        </p:txBody>
      </p:sp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262DEE3E-1AF1-F22A-33C9-48BBCB460FF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450000" t="-231250" r="-450000" b="-231250"/>
          <a:stretch>
            <a:fillRect/>
          </a:stretch>
        </p:blipFill>
        <p:spPr>
          <a:xfrm>
            <a:off x="9144000" y="5143500"/>
            <a:ext cx="30480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067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6879"/>
    </mc:Choice>
    <mc:Fallback>
      <p:transition spd="slow" advTm="68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A01288A-23D1-8524-D234-43D2F1306D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6241" y="1273428"/>
            <a:ext cx="11727787" cy="550323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fr-FR" sz="2400" b="1" dirty="0">
                <a:solidFill>
                  <a:schemeClr val="accent6">
                    <a:lumMod val="50000"/>
                  </a:schemeClr>
                </a:solidFill>
              </a:rPr>
              <a:t>Candidats 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sz="2200" dirty="0">
                <a:solidFill>
                  <a:schemeClr val="accent6">
                    <a:lumMod val="50000"/>
                  </a:schemeClr>
                </a:solidFill>
              </a:rPr>
              <a:t>Besoin de profils adaptés au profil d’exploitation ( Compétences)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sz="2200" dirty="0">
                <a:solidFill>
                  <a:schemeClr val="accent6">
                    <a:lumMod val="50000"/>
                  </a:schemeClr>
                </a:solidFill>
              </a:rPr>
              <a:t>Des potentiels repreneurs avec des aspirations différentes au regard des systèmes de production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sz="2200" dirty="0">
                <a:solidFill>
                  <a:schemeClr val="accent6">
                    <a:lumMod val="50000"/>
                  </a:schemeClr>
                </a:solidFill>
              </a:rPr>
              <a:t>Candidats non issus de milieu agricole : besoin de phases préparatoires à l’installation </a:t>
            </a:r>
          </a:p>
          <a:p>
            <a:pPr marL="0" indent="0">
              <a:buNone/>
            </a:pPr>
            <a:r>
              <a:rPr lang="fr-FR" sz="2500" b="1" dirty="0">
                <a:solidFill>
                  <a:schemeClr val="accent6">
                    <a:lumMod val="50000"/>
                  </a:schemeClr>
                </a:solidFill>
              </a:rPr>
              <a:t>La temporalité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sz="2200" dirty="0">
                <a:solidFill>
                  <a:schemeClr val="accent6">
                    <a:lumMod val="50000"/>
                  </a:schemeClr>
                </a:solidFill>
              </a:rPr>
              <a:t>Différentes temporalités ( processus installation/ versus processus transmission)</a:t>
            </a:r>
          </a:p>
          <a:p>
            <a:pPr marL="0" indent="0">
              <a:buNone/>
            </a:pPr>
            <a:r>
              <a:rPr lang="fr-FR" sz="2500" b="1" dirty="0">
                <a:solidFill>
                  <a:schemeClr val="accent6">
                    <a:lumMod val="50000"/>
                  </a:schemeClr>
                </a:solidFill>
              </a:rPr>
              <a:t>L’anticipation de la transmission :</a:t>
            </a:r>
          </a:p>
          <a:p>
            <a:pPr lvl="1">
              <a:buFont typeface="Wingdings" panose="05000000000000000000" pitchFamily="2" charset="2"/>
              <a:buChar char="q"/>
            </a:pPr>
            <a:endParaRPr lang="fr-FR" sz="2100" b="1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fr-FR" sz="2500" b="1" dirty="0">
                <a:solidFill>
                  <a:schemeClr val="accent6">
                    <a:lumMod val="50000"/>
                  </a:schemeClr>
                </a:solidFill>
              </a:rPr>
              <a:t>Le foncier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sz="2200" dirty="0">
                <a:solidFill>
                  <a:schemeClr val="accent6">
                    <a:lumMod val="50000"/>
                  </a:schemeClr>
                </a:solidFill>
              </a:rPr>
              <a:t>Complexité de l’accès au foncier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sz="2200" dirty="0">
                <a:solidFill>
                  <a:schemeClr val="accent6">
                    <a:lumMod val="50000"/>
                  </a:schemeClr>
                </a:solidFill>
              </a:rPr>
              <a:t>Des cédants souhaitant préserver un patrimoine familial</a:t>
            </a:r>
          </a:p>
          <a:p>
            <a:pPr marL="0" indent="0">
              <a:buNone/>
            </a:pPr>
            <a:r>
              <a:rPr lang="fr-FR" sz="2500" b="1" dirty="0">
                <a:solidFill>
                  <a:schemeClr val="accent6">
                    <a:lumMod val="50000"/>
                  </a:schemeClr>
                </a:solidFill>
              </a:rPr>
              <a:t>L’engagement financier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sz="2000" dirty="0">
                <a:solidFill>
                  <a:schemeClr val="accent6">
                    <a:lumMod val="50000"/>
                  </a:schemeClr>
                </a:solidFill>
              </a:rPr>
              <a:t>Montants de reprise qui peuvent être élevés qui posent des questions de financement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sz="2000" dirty="0">
                <a:solidFill>
                  <a:schemeClr val="accent6">
                    <a:lumMod val="50000"/>
                  </a:schemeClr>
                </a:solidFill>
              </a:rPr>
              <a:t>Mais aussi des questions de rentabilité économique pour l’avenir</a:t>
            </a:r>
          </a:p>
          <a:p>
            <a:pPr marL="0" indent="0">
              <a:buNone/>
            </a:pPr>
            <a:r>
              <a:rPr lang="fr-FR" sz="2400" b="1" dirty="0">
                <a:solidFill>
                  <a:schemeClr val="accent6">
                    <a:lumMod val="50000"/>
                  </a:schemeClr>
                </a:solidFill>
              </a:rPr>
              <a:t>La règlementation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sz="2000" dirty="0">
                <a:solidFill>
                  <a:schemeClr val="accent6">
                    <a:lumMod val="50000"/>
                  </a:schemeClr>
                </a:solidFill>
              </a:rPr>
              <a:t>Complexité des dispositifs et leur articulation : lisibilité -  compréhension par chacun – articulation des temps</a:t>
            </a:r>
          </a:p>
          <a:p>
            <a:pPr marL="0" indent="0">
              <a:buNone/>
            </a:pPr>
            <a:r>
              <a:rPr lang="fr-FR" sz="2500" b="1" dirty="0">
                <a:solidFill>
                  <a:schemeClr val="accent6">
                    <a:lumMod val="50000"/>
                  </a:schemeClr>
                </a:solidFill>
              </a:rPr>
              <a:t>La mise en relation Repreneurs - Cédants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sz="2000" dirty="0">
                <a:solidFill>
                  <a:schemeClr val="accent6">
                    <a:lumMod val="50000"/>
                  </a:schemeClr>
                </a:solidFill>
              </a:rPr>
              <a:t>Besoin de temps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sz="2000" dirty="0">
                <a:solidFill>
                  <a:schemeClr val="accent6">
                    <a:lumMod val="50000"/>
                  </a:schemeClr>
                </a:solidFill>
              </a:rPr>
              <a:t>Difficulté de faire connaître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1E044F9-A8EF-755A-B32A-0A7837F85486}"/>
              </a:ext>
            </a:extLst>
          </p:cNvPr>
          <p:cNvSpPr txBox="1"/>
          <p:nvPr/>
        </p:nvSpPr>
        <p:spPr>
          <a:xfrm>
            <a:off x="-14264" y="6976"/>
            <a:ext cx="12192000" cy="1200329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chemeClr val="bg1"/>
                </a:solidFill>
              </a:rPr>
              <a:t>Eléments qualitatifs recueillis </a:t>
            </a:r>
          </a:p>
          <a:p>
            <a:pPr algn="ctr"/>
            <a:r>
              <a:rPr lang="fr-FR" sz="3600" b="1" dirty="0">
                <a:solidFill>
                  <a:schemeClr val="bg1"/>
                </a:solidFill>
              </a:rPr>
              <a:t>auprès des intervenants</a:t>
            </a:r>
            <a:endParaRPr lang="fr-FR" sz="1100" i="1" dirty="0">
              <a:solidFill>
                <a:schemeClr val="bg1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B48353B-84F0-0B83-4262-27AE06C093D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098" y="202802"/>
            <a:ext cx="1191119" cy="548913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170410AB-D1DE-022E-7408-596CCB7E3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43A5E-B088-417C-814F-C78BF7A8741F}" type="slidenum">
              <a:rPr lang="fr-FR" smtClean="0"/>
              <a:t>23</a:t>
            </a:fld>
            <a:endParaRPr lang="fr-FR"/>
          </a:p>
        </p:txBody>
      </p:sp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E0A2082F-573F-3D44-7FD8-FA9DA4F8F96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 l="-450000" t="-231250" r="-450000" b="-231250"/>
          <a:stretch>
            <a:fillRect/>
          </a:stretch>
        </p:blipFill>
        <p:spPr>
          <a:xfrm>
            <a:off x="9144000" y="5143500"/>
            <a:ext cx="30480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486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2001"/>
    </mc:Choice>
    <mc:Fallback>
      <p:transition spd="slow" advTm="2020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A01288A-23D1-8524-D234-43D2F1306D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6241" y="1273428"/>
            <a:ext cx="11727787" cy="550323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fr-FR" sz="2400" b="1" dirty="0">
                <a:solidFill>
                  <a:schemeClr val="accent6">
                    <a:lumMod val="50000"/>
                  </a:schemeClr>
                </a:solidFill>
              </a:rPr>
              <a:t>La mobilisation de candidats 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sz="2200" dirty="0">
                <a:solidFill>
                  <a:schemeClr val="accent6">
                    <a:lumMod val="50000"/>
                  </a:schemeClr>
                </a:solidFill>
              </a:rPr>
              <a:t>Le vivier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sz="2200" dirty="0">
                <a:solidFill>
                  <a:schemeClr val="accent6">
                    <a:lumMod val="50000"/>
                  </a:schemeClr>
                </a:solidFill>
              </a:rPr>
              <a:t>L’adéquation profils  aux besoins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sz="2200" dirty="0">
                <a:solidFill>
                  <a:schemeClr val="accent6">
                    <a:lumMod val="50000"/>
                  </a:schemeClr>
                </a:solidFill>
              </a:rPr>
              <a:t>L’accompagnement</a:t>
            </a:r>
          </a:p>
          <a:p>
            <a:pPr marL="0" indent="0">
              <a:buNone/>
            </a:pPr>
            <a:r>
              <a:rPr lang="fr-FR" b="1" dirty="0">
                <a:solidFill>
                  <a:schemeClr val="accent6">
                    <a:lumMod val="50000"/>
                  </a:schemeClr>
                </a:solidFill>
              </a:rPr>
              <a:t>La structuration de l’agriculture départementale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sz="2200" dirty="0">
                <a:solidFill>
                  <a:schemeClr val="accent6">
                    <a:lumMod val="50000"/>
                  </a:schemeClr>
                </a:solidFill>
              </a:rPr>
              <a:t>Le devenir des certaines productions en question (ex : viticulture)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sz="2200" dirty="0">
                <a:solidFill>
                  <a:schemeClr val="accent6">
                    <a:lumMod val="50000"/>
                  </a:schemeClr>
                </a:solidFill>
              </a:rPr>
              <a:t>L’organisation des filières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sz="2200" dirty="0">
                <a:solidFill>
                  <a:schemeClr val="accent6">
                    <a:lumMod val="50000"/>
                  </a:schemeClr>
                </a:solidFill>
              </a:rPr>
              <a:t>La diminution et concentration des acteurs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sz="2200" dirty="0">
                <a:solidFill>
                  <a:schemeClr val="accent6">
                    <a:lumMod val="50000"/>
                  </a:schemeClr>
                </a:solidFill>
              </a:rPr>
              <a:t>La préservation des signes de qualité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sz="2200" dirty="0">
                <a:solidFill>
                  <a:schemeClr val="accent6">
                    <a:lumMod val="50000"/>
                  </a:schemeClr>
                </a:solidFill>
              </a:rPr>
              <a:t>La diversité des systèmes, des productions, des modes de production</a:t>
            </a:r>
          </a:p>
          <a:p>
            <a:pPr marL="0" indent="0">
              <a:buNone/>
            </a:pPr>
            <a:r>
              <a:rPr lang="fr-FR" sz="2400" b="1" dirty="0">
                <a:solidFill>
                  <a:schemeClr val="accent6">
                    <a:lumMod val="50000"/>
                  </a:schemeClr>
                </a:solidFill>
              </a:rPr>
              <a:t>La structuration des exploitations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sz="2000" dirty="0">
                <a:solidFill>
                  <a:schemeClr val="accent6">
                    <a:lumMod val="50000"/>
                  </a:schemeClr>
                </a:solidFill>
              </a:rPr>
              <a:t>Evolution de la fonction Production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sz="2000" dirty="0">
                <a:solidFill>
                  <a:schemeClr val="accent6">
                    <a:lumMod val="50000"/>
                  </a:schemeClr>
                </a:solidFill>
              </a:rPr>
              <a:t>Evolution des profils de chefs d’exploitation (Compétences, aspirations…)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sz="2000" dirty="0">
                <a:solidFill>
                  <a:schemeClr val="accent6">
                    <a:lumMod val="50000"/>
                  </a:schemeClr>
                </a:solidFill>
              </a:rPr>
              <a:t>Mutation organisationnelle, Développement du salariat</a:t>
            </a:r>
          </a:p>
          <a:p>
            <a:pPr marL="0" indent="0">
              <a:buNone/>
            </a:pPr>
            <a:r>
              <a:rPr lang="fr-FR" sz="2400" b="1" dirty="0">
                <a:solidFill>
                  <a:schemeClr val="accent6">
                    <a:lumMod val="50000"/>
                  </a:schemeClr>
                </a:solidFill>
              </a:rPr>
              <a:t>Le territoire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sz="2000" dirty="0">
                <a:solidFill>
                  <a:schemeClr val="accent6">
                    <a:lumMod val="50000"/>
                  </a:schemeClr>
                </a:solidFill>
              </a:rPr>
              <a:t>La relation Agriculture - Territoire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sz="2000" dirty="0">
                <a:solidFill>
                  <a:schemeClr val="accent6">
                    <a:lumMod val="50000"/>
                  </a:schemeClr>
                </a:solidFill>
              </a:rPr>
              <a:t>La diversité des systèmes, des productions, des modes de production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sz="2000" dirty="0">
                <a:solidFill>
                  <a:schemeClr val="accent6">
                    <a:lumMod val="50000"/>
                  </a:schemeClr>
                </a:solidFill>
              </a:rPr>
              <a:t>Impacts sur les activités de l’écosystème agricole (services, transformation, commerce, tourisme…)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sz="2000" dirty="0">
                <a:solidFill>
                  <a:schemeClr val="accent6">
                    <a:lumMod val="50000"/>
                  </a:schemeClr>
                </a:solidFill>
              </a:rPr>
              <a:t>La préservation des terroirs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sz="2000" dirty="0">
                <a:solidFill>
                  <a:schemeClr val="accent6">
                    <a:lumMod val="50000"/>
                  </a:schemeClr>
                </a:solidFill>
              </a:rPr>
              <a:t>L’évolution des paysages</a:t>
            </a:r>
            <a:endParaRPr lang="fr-FR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1E044F9-A8EF-755A-B32A-0A7837F85486}"/>
              </a:ext>
            </a:extLst>
          </p:cNvPr>
          <p:cNvSpPr txBox="1"/>
          <p:nvPr/>
        </p:nvSpPr>
        <p:spPr>
          <a:xfrm>
            <a:off x="-14264" y="6976"/>
            <a:ext cx="12192000" cy="1200329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chemeClr val="bg1"/>
                </a:solidFill>
              </a:rPr>
              <a:t>Renouvellement des actifs agricoles:</a:t>
            </a:r>
          </a:p>
          <a:p>
            <a:pPr algn="ctr"/>
            <a:r>
              <a:rPr lang="fr-FR" sz="3600" b="1" i="1" dirty="0">
                <a:solidFill>
                  <a:schemeClr val="bg1"/>
                </a:solidFill>
              </a:rPr>
              <a:t>Des enjeux multiples</a:t>
            </a:r>
            <a:endParaRPr lang="fr-FR" sz="1100" i="1" dirty="0">
              <a:solidFill>
                <a:schemeClr val="bg1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B48353B-84F0-0B83-4262-27AE06C093D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098" y="202802"/>
            <a:ext cx="1191119" cy="548913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170410AB-D1DE-022E-7408-596CCB7E3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43A5E-B088-417C-814F-C78BF7A8741F}" type="slidenum">
              <a:rPr lang="fr-FR" smtClean="0"/>
              <a:t>24</a:t>
            </a:fld>
            <a:endParaRPr lang="fr-FR"/>
          </a:p>
        </p:txBody>
      </p:sp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7024A4C0-C77E-3613-3C03-6E28E041FCD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450000" t="-231250" r="-450000" b="-231250"/>
          <a:stretch>
            <a:fillRect/>
          </a:stretch>
        </p:blipFill>
        <p:spPr>
          <a:xfrm>
            <a:off x="9144000" y="5143500"/>
            <a:ext cx="30480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142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9199"/>
    </mc:Choice>
    <mc:Fallback>
      <p:transition spd="slow" advTm="1691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139464"/>
            <a:ext cx="12192000" cy="235864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rgbClr val="1C3B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837800" y="2462100"/>
            <a:ext cx="11125202" cy="1933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5400" dirty="0">
                <a:solidFill>
                  <a:schemeClr val="bg1"/>
                </a:solidFill>
              </a:rPr>
              <a:t>Merci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fr-FR" sz="5400" b="1" dirty="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3399" y="6065247"/>
            <a:ext cx="9648090" cy="312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fr-FR" sz="1400" dirty="0">
                <a:solidFill>
                  <a:srgbClr val="1C3B90"/>
                </a:solidFill>
              </a:rPr>
              <a:t>Sandrine Dulou</a:t>
            </a:r>
            <a:endParaRPr lang="fr-FR" sz="1400" b="1" dirty="0">
              <a:solidFill>
                <a:srgbClr val="1C3B9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2231" y="5782654"/>
            <a:ext cx="1456671" cy="671289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0CE79995-18D6-4BC1-51E3-D8CBE1201B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43A5E-B088-417C-814F-C78BF7A8741F}" type="slidenum">
              <a:rPr lang="fr-FR" smtClean="0"/>
              <a:t>25</a:t>
            </a:fld>
            <a:endParaRPr lang="fr-FR"/>
          </a:p>
        </p:txBody>
      </p:sp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DED0B6E7-818D-0EF6-2A13-EBE353683C9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450000" t="-231250" r="-450000" b="-231250"/>
          <a:stretch>
            <a:fillRect/>
          </a:stretch>
        </p:blipFill>
        <p:spPr>
          <a:xfrm>
            <a:off x="9144000" y="5143500"/>
            <a:ext cx="30480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327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843"/>
    </mc:Choice>
    <mc:Fallback>
      <p:transition spd="slow" advTm="8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0" y="-162021"/>
            <a:ext cx="12196688" cy="1073491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000">
              <a:solidFill>
                <a:srgbClr val="EF4E20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-4689" y="-8934"/>
            <a:ext cx="12196689" cy="7217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Bef>
                <a:spcPts val="200"/>
              </a:spcBef>
            </a:pPr>
            <a:r>
              <a:rPr lang="fr-FR" sz="4000" b="1" dirty="0">
                <a:solidFill>
                  <a:schemeClr val="bg1"/>
                </a:solidFill>
              </a:rPr>
              <a:t>Méthodologie de l’enquête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57340" y="1448991"/>
            <a:ext cx="5371915" cy="987026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0" tIns="44450" rIns="44450" bIns="44450" numCol="1" spcCol="1270" anchor="ctr" anchorCtr="0">
            <a:noAutofit/>
          </a:bodyPr>
          <a:lstStyle/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2400" b="1" kern="1200" dirty="0"/>
              <a:t>Enquête Arrondissement Vendôme</a:t>
            </a:r>
          </a:p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2400" kern="1200" dirty="0"/>
              <a:t>auprès </a:t>
            </a:r>
            <a:r>
              <a:rPr lang="fr-FR" sz="2400" dirty="0"/>
              <a:t>de </a:t>
            </a:r>
            <a:r>
              <a:rPr lang="fr-FR" sz="3200" b="1" dirty="0"/>
              <a:t>839 </a:t>
            </a:r>
            <a:r>
              <a:rPr lang="fr-FR" sz="2400" dirty="0"/>
              <a:t> exploitations</a:t>
            </a:r>
            <a:endParaRPr lang="fr-FR" sz="2000" kern="1200" dirty="0"/>
          </a:p>
        </p:txBody>
      </p:sp>
      <p:sp>
        <p:nvSpPr>
          <p:cNvPr id="24" name="Rectangle 23"/>
          <p:cNvSpPr/>
          <p:nvPr/>
        </p:nvSpPr>
        <p:spPr>
          <a:xfrm>
            <a:off x="1775416" y="4260117"/>
            <a:ext cx="3792262" cy="4147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2000" b="1" kern="1200" baseline="0" dirty="0">
                <a:solidFill>
                  <a:srgbClr val="005482"/>
                </a:solidFill>
                <a:latin typeface="Calibri" panose="020F0502020204030204" pitchFamily="34" charset="0"/>
              </a:rPr>
              <a:t>Fin janvier au 15 Mars</a:t>
            </a:r>
            <a:r>
              <a:rPr lang="fr-FR" sz="2000" b="1" kern="1200" baseline="0" dirty="0">
                <a:solidFill>
                  <a:srgbClr val="1C3B90"/>
                </a:solidFill>
                <a:latin typeface="Calibri" panose="020F0502020204030204" pitchFamily="34" charset="0"/>
              </a:rPr>
              <a:t>2023</a:t>
            </a:r>
            <a:endParaRPr lang="fr-FR" sz="2000" b="1" kern="1200" dirty="0">
              <a:solidFill>
                <a:srgbClr val="005482"/>
              </a:solidFill>
              <a:latin typeface="Calibri" panose="020F0502020204030204" pitchFamily="34" charset="0"/>
            </a:endParaRPr>
          </a:p>
        </p:txBody>
      </p:sp>
      <p:sp>
        <p:nvSpPr>
          <p:cNvPr id="6" name="Rectangle à coins arrondis 5"/>
          <p:cNvSpPr/>
          <p:nvPr/>
        </p:nvSpPr>
        <p:spPr>
          <a:xfrm>
            <a:off x="6550587" y="2415687"/>
            <a:ext cx="4854169" cy="113033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2060"/>
                </a:solidFill>
              </a:rPr>
              <a:t>2 274 </a:t>
            </a:r>
            <a:r>
              <a:rPr lang="fr-FR" sz="2000" dirty="0">
                <a:solidFill>
                  <a:srgbClr val="002060"/>
                </a:solidFill>
              </a:rPr>
              <a:t>structures agricoles interrogées</a:t>
            </a:r>
          </a:p>
          <a:p>
            <a:pPr algn="ctr"/>
            <a:r>
              <a:rPr lang="fr-FR" sz="2000" b="1" dirty="0">
                <a:solidFill>
                  <a:srgbClr val="002060"/>
                </a:solidFill>
              </a:rPr>
              <a:t>268 </a:t>
            </a:r>
            <a:r>
              <a:rPr lang="fr-FR" sz="2000" dirty="0">
                <a:solidFill>
                  <a:srgbClr val="002060"/>
                </a:solidFill>
              </a:rPr>
              <a:t>réponses exploitables </a:t>
            </a:r>
            <a:r>
              <a:rPr lang="fr-FR" sz="2000" b="1" dirty="0">
                <a:solidFill>
                  <a:srgbClr val="002060"/>
                </a:solidFill>
              </a:rPr>
              <a:t>(12 %)</a:t>
            </a:r>
          </a:p>
        </p:txBody>
      </p:sp>
      <p:sp>
        <p:nvSpPr>
          <p:cNvPr id="28" name="Rectangle 27"/>
          <p:cNvSpPr/>
          <p:nvPr/>
        </p:nvSpPr>
        <p:spPr>
          <a:xfrm>
            <a:off x="157340" y="2915359"/>
            <a:ext cx="5410337" cy="1291882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4450" tIns="44450" rIns="44450" bIns="44450" numCol="1" spcCol="1270" anchor="ctr" anchorCtr="0">
            <a:noAutofit/>
          </a:bodyPr>
          <a:lstStyle/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2400" kern="1200" dirty="0"/>
              <a:t>Enquête </a:t>
            </a:r>
            <a:r>
              <a:rPr lang="fr-FR" sz="2400" dirty="0"/>
              <a:t>Arrondissements</a:t>
            </a:r>
          </a:p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2400" b="1" kern="1200" dirty="0"/>
              <a:t>Blois et </a:t>
            </a:r>
            <a:r>
              <a:rPr lang="fr-FR" sz="2400" b="1" dirty="0"/>
              <a:t>R</a:t>
            </a:r>
            <a:r>
              <a:rPr lang="fr-FR" sz="2400" b="1" kern="1200" dirty="0"/>
              <a:t>omorantin</a:t>
            </a:r>
          </a:p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2400" dirty="0"/>
              <a:t>auprès de </a:t>
            </a:r>
            <a:r>
              <a:rPr lang="fr-FR" sz="3200" b="1" dirty="0"/>
              <a:t>1 435 </a:t>
            </a:r>
            <a:r>
              <a:rPr lang="fr-FR" sz="2400" dirty="0"/>
              <a:t> exploitations</a:t>
            </a:r>
            <a:endParaRPr lang="fr-FR" sz="2000" dirty="0"/>
          </a:p>
        </p:txBody>
      </p:sp>
      <p:sp>
        <p:nvSpPr>
          <p:cNvPr id="31" name="Rectangle 30"/>
          <p:cNvSpPr/>
          <p:nvPr/>
        </p:nvSpPr>
        <p:spPr>
          <a:xfrm>
            <a:off x="1718565" y="2478599"/>
            <a:ext cx="3810691" cy="3481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2000" b="1" dirty="0">
                <a:solidFill>
                  <a:srgbClr val="005482"/>
                </a:solidFill>
                <a:latin typeface="Calibri" panose="020F0502020204030204" pitchFamily="34" charset="0"/>
              </a:rPr>
              <a:t>Novembre à décembre 2022</a:t>
            </a:r>
          </a:p>
        </p:txBody>
      </p:sp>
      <p:sp>
        <p:nvSpPr>
          <p:cNvPr id="33" name="Rectangle à coins arrondis 32"/>
          <p:cNvSpPr/>
          <p:nvPr/>
        </p:nvSpPr>
        <p:spPr>
          <a:xfrm>
            <a:off x="346568" y="4674874"/>
            <a:ext cx="11407514" cy="209888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 dirty="0">
              <a:solidFill>
                <a:srgbClr val="002060"/>
              </a:solidFill>
            </a:endParaRPr>
          </a:p>
          <a:p>
            <a:r>
              <a:rPr lang="fr-FR" sz="2800" b="1" dirty="0">
                <a:solidFill>
                  <a:srgbClr val="002060"/>
                </a:solidFill>
              </a:rPr>
              <a:t>Objectifs de l’enquête </a:t>
            </a:r>
            <a:r>
              <a:rPr lang="fr-FR" sz="2800" dirty="0">
                <a:solidFill>
                  <a:srgbClr val="002060"/>
                </a:solidFill>
              </a:rPr>
              <a:t>:</a:t>
            </a:r>
          </a:p>
          <a:p>
            <a:endParaRPr lang="fr-FR" sz="1050" dirty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800" dirty="0">
                <a:solidFill>
                  <a:srgbClr val="002060"/>
                </a:solidFill>
              </a:rPr>
              <a:t>Explorer la problématique du renouvellement de générations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800" dirty="0">
                <a:solidFill>
                  <a:srgbClr val="002060"/>
                </a:solidFill>
              </a:rPr>
              <a:t>Appréhender les besoins en compétences des exploitations agricoles,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800" dirty="0">
                <a:solidFill>
                  <a:srgbClr val="002060"/>
                </a:solidFill>
              </a:rPr>
              <a:t> Mesurer leurs difficultés de recrutement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2800" dirty="0">
              <a:solidFill>
                <a:srgbClr val="002060"/>
              </a:solidFill>
            </a:endParaRPr>
          </a:p>
        </p:txBody>
      </p:sp>
      <p:sp>
        <p:nvSpPr>
          <p:cNvPr id="8" name="Rectangle à coins arrondis 7"/>
          <p:cNvSpPr/>
          <p:nvPr/>
        </p:nvSpPr>
        <p:spPr>
          <a:xfrm>
            <a:off x="1327638" y="6180992"/>
            <a:ext cx="3068516" cy="55391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7" name="Connecteur droit 36"/>
          <p:cNvCxnSpPr>
            <a:cxnSpLocks/>
          </p:cNvCxnSpPr>
          <p:nvPr/>
        </p:nvCxnSpPr>
        <p:spPr>
          <a:xfrm>
            <a:off x="5848978" y="1803488"/>
            <a:ext cx="0" cy="2871386"/>
          </a:xfrm>
          <a:prstGeom prst="line">
            <a:avLst/>
          </a:prstGeom>
          <a:ln w="57150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Image 24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742" y="1204513"/>
            <a:ext cx="1025877" cy="805361"/>
          </a:xfrm>
          <a:prstGeom prst="rect">
            <a:avLst/>
          </a:prstGeom>
        </p:spPr>
      </p:pic>
      <p:sp>
        <p:nvSpPr>
          <p:cNvPr id="35" name="ZoneTexte 34"/>
          <p:cNvSpPr txBox="1"/>
          <p:nvPr/>
        </p:nvSpPr>
        <p:spPr>
          <a:xfrm>
            <a:off x="7834761" y="1115692"/>
            <a:ext cx="34522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1C3B90"/>
                </a:solidFill>
              </a:rPr>
              <a:t>Questionnaire administré en ligne </a:t>
            </a:r>
          </a:p>
          <a:p>
            <a:r>
              <a:rPr lang="fr-FR" sz="2400" dirty="0">
                <a:solidFill>
                  <a:srgbClr val="1C3B90"/>
                </a:solidFill>
              </a:rPr>
              <a:t>4 relances par email</a:t>
            </a:r>
            <a:endParaRPr lang="fr-FR" dirty="0">
              <a:solidFill>
                <a:srgbClr val="1C3B90"/>
              </a:solidFill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D562CB3-C136-ABC4-9D2E-428A662EFF4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340" y="41513"/>
            <a:ext cx="1456671" cy="671289"/>
          </a:xfrm>
          <a:prstGeom prst="rect">
            <a:avLst/>
          </a:prstGeom>
        </p:spPr>
      </p:pic>
      <p:sp>
        <p:nvSpPr>
          <p:cNvPr id="3" name="Rectangle à coins arrondis 5">
            <a:extLst>
              <a:ext uri="{FF2B5EF4-FFF2-40B4-BE49-F238E27FC236}">
                <a16:creationId xmlns:a16="http://schemas.microsoft.com/office/drawing/2014/main" id="{51850477-479D-8E0B-11BC-5430AD9424B1}"/>
              </a:ext>
            </a:extLst>
          </p:cNvPr>
          <p:cNvSpPr/>
          <p:nvPr/>
        </p:nvSpPr>
        <p:spPr>
          <a:xfrm>
            <a:off x="7223766" y="3645684"/>
            <a:ext cx="3395616" cy="113033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solidFill>
                  <a:srgbClr val="002060"/>
                </a:solidFill>
              </a:rPr>
              <a:t>Entretiens avec des intervenants</a:t>
            </a:r>
          </a:p>
          <a:p>
            <a:pPr algn="ctr"/>
            <a:r>
              <a:rPr lang="fr-FR" sz="2000" b="1" dirty="0">
                <a:solidFill>
                  <a:srgbClr val="002060"/>
                </a:solidFill>
              </a:rPr>
              <a:t> </a:t>
            </a:r>
            <a:r>
              <a:rPr lang="fr-FR" sz="1200" b="1" dirty="0">
                <a:solidFill>
                  <a:srgbClr val="002060"/>
                </a:solidFill>
              </a:rPr>
              <a:t>(Organisations Professionnelles Agricoles) </a:t>
            </a:r>
          </a:p>
          <a:p>
            <a:pPr algn="ctr"/>
            <a:r>
              <a:rPr lang="fr-FR" b="1" dirty="0">
                <a:solidFill>
                  <a:srgbClr val="002060"/>
                </a:solidFill>
              </a:rPr>
              <a:t>En cours</a:t>
            </a:r>
            <a:endParaRPr lang="fr-FR" sz="3200" b="1" dirty="0">
              <a:solidFill>
                <a:srgbClr val="002060"/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D42D065-9B85-BAE8-5593-8BCF5096A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43A5E-B088-417C-814F-C78BF7A8741F}" type="slidenum">
              <a:rPr lang="fr-FR" smtClean="0"/>
              <a:t>3</a:t>
            </a:fld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A6BFE21F-C71C-79D2-8B52-2D5345160E9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rcRect l="-450000" t="-231250" r="-450000" b="-231250"/>
          <a:stretch>
            <a:fillRect/>
          </a:stretch>
        </p:blipFill>
        <p:spPr>
          <a:xfrm>
            <a:off x="9144000" y="5143500"/>
            <a:ext cx="3048000" cy="1714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89841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67823"/>
    </mc:Choice>
    <mc:Fallback>
      <p:transition advTm="678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335407"/>
            <a:ext cx="12192000" cy="235864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rgbClr val="1C3B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804141" y="2638227"/>
            <a:ext cx="11125202" cy="2964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5400" dirty="0">
                <a:solidFill>
                  <a:schemeClr val="bg1"/>
                </a:solidFill>
              </a:rPr>
              <a:t>Données de cadrage :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5400" dirty="0">
                <a:solidFill>
                  <a:schemeClr val="bg1"/>
                </a:solidFill>
              </a:rPr>
              <a:t>Un contexte de perte d’actifs agricoles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5400" dirty="0">
                <a:solidFill>
                  <a:schemeClr val="bg1"/>
                </a:solidFill>
              </a:rPr>
              <a:t>dont agricoles</a:t>
            </a:r>
            <a:endParaRPr lang="fr-FR" sz="5400" b="1" dirty="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3399" y="6065247"/>
            <a:ext cx="9648090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dirty="0">
                <a:solidFill>
                  <a:srgbClr val="1C3B90"/>
                </a:solidFill>
              </a:rPr>
              <a:t>Enquête Renouvellement de générations en agriculture </a:t>
            </a:r>
            <a:endParaRPr lang="fr-FR" b="1" dirty="0">
              <a:solidFill>
                <a:srgbClr val="1C3B9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2231" y="5782654"/>
            <a:ext cx="1456671" cy="671289"/>
          </a:xfrm>
          <a:prstGeom prst="rect">
            <a:avLst/>
          </a:prstGeom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4742817-0C41-94BC-656B-8993EBE3B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43A5E-B088-417C-814F-C78BF7A8741F}" type="slidenum">
              <a:rPr lang="fr-FR" smtClean="0"/>
              <a:t>4</a:t>
            </a:fld>
            <a:endParaRPr lang="fr-FR"/>
          </a:p>
        </p:txBody>
      </p:sp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C3FA5CF5-A2C7-104D-5F3C-53E615675E8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 l="-450000" t="-231250" r="-450000" b="-231250"/>
          <a:stretch>
            <a:fillRect/>
          </a:stretch>
        </p:blipFill>
        <p:spPr>
          <a:xfrm>
            <a:off x="9144000" y="5143500"/>
            <a:ext cx="30480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747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16438"/>
    </mc:Choice>
    <mc:Fallback>
      <p:transition spd="slow" advTm="164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0" y="-162021"/>
            <a:ext cx="12196688" cy="1388288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fr-FR" sz="2000">
              <a:solidFill>
                <a:srgbClr val="EF4E20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-4689" y="-99059"/>
            <a:ext cx="12196689" cy="1380378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ctr">
              <a:lnSpc>
                <a:spcPct val="107000"/>
              </a:lnSpc>
              <a:spcBef>
                <a:spcPts val="200"/>
              </a:spcBef>
            </a:pPr>
            <a:r>
              <a:rPr lang="fr-FR" sz="4000" b="1" dirty="0">
                <a:solidFill>
                  <a:schemeClr val="bg1"/>
                </a:solidFill>
              </a:rPr>
              <a:t>  Renouvellement de générations en agriculture : une problématique des pays développés</a:t>
            </a:r>
          </a:p>
        </p:txBody>
      </p:sp>
      <p:sp>
        <p:nvSpPr>
          <p:cNvPr id="8" name="Rectangle à coins arrondis 7"/>
          <p:cNvSpPr/>
          <p:nvPr/>
        </p:nvSpPr>
        <p:spPr>
          <a:xfrm>
            <a:off x="1327638" y="6180992"/>
            <a:ext cx="3068516" cy="55391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B4656AC-0A02-F4DE-72D1-17900644C4DD}"/>
              </a:ext>
            </a:extLst>
          </p:cNvPr>
          <p:cNvSpPr/>
          <p:nvPr/>
        </p:nvSpPr>
        <p:spPr>
          <a:xfrm>
            <a:off x="817931" y="1751409"/>
            <a:ext cx="5942787" cy="2445324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001">
            <a:schemeClr val="lt2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fr-FR" sz="2000" dirty="0">
                <a:solidFill>
                  <a:srgbClr val="002060"/>
                </a:solidFill>
              </a:rPr>
              <a:t>Un récent rapport de l’OCDE alerte sur les </a:t>
            </a:r>
            <a:r>
              <a:rPr lang="fr-FR" sz="2000" b="1" i="1" dirty="0">
                <a:solidFill>
                  <a:srgbClr val="002060"/>
                </a:solidFill>
              </a:rPr>
              <a:t>déséquilibres en matière d’emplois et de compétences en agriculture.</a:t>
            </a:r>
          </a:p>
          <a:p>
            <a:r>
              <a:rPr lang="fr-FR" sz="2000" b="1" i="1" dirty="0">
                <a:solidFill>
                  <a:srgbClr val="002060"/>
                </a:solidFill>
              </a:rPr>
              <a:t>La majorité des pays développés fait face à une pénurie de main-d’œuvre agricole et les besoins du secteur évoluent vers plus de salariat</a:t>
            </a:r>
            <a:endParaRPr lang="fr-FR" sz="1600" b="1" dirty="0">
              <a:solidFill>
                <a:srgbClr val="002060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B60196E-5935-7290-7548-33232DC7E3CF}"/>
              </a:ext>
            </a:extLst>
          </p:cNvPr>
          <p:cNvSpPr txBox="1"/>
          <p:nvPr/>
        </p:nvSpPr>
        <p:spPr>
          <a:xfrm>
            <a:off x="1928750" y="4845211"/>
            <a:ext cx="9242170" cy="1200329"/>
          </a:xfrm>
          <a:prstGeom prst="rect">
            <a:avLst/>
          </a:prstGeom>
          <a:solidFill>
            <a:srgbClr val="C0D0D5"/>
          </a:solidFill>
          <a:effectLst>
            <a:softEdge rad="31750"/>
          </a:effectLst>
        </p:spPr>
        <p:txBody>
          <a:bodyPr wrap="square" rtlCol="0">
            <a:spAutoFit/>
          </a:bodyPr>
          <a:lstStyle/>
          <a:p>
            <a:r>
              <a:rPr lang="fr-FR" sz="2000" b="1" i="1" dirty="0">
                <a:solidFill>
                  <a:srgbClr val="002060"/>
                </a:solidFill>
              </a:rPr>
              <a:t>«</a:t>
            </a:r>
            <a:r>
              <a:rPr lang="fr-FR" sz="2000" i="1" dirty="0">
                <a:solidFill>
                  <a:srgbClr val="002060"/>
                </a:solidFill>
              </a:rPr>
              <a:t>En 2020, </a:t>
            </a:r>
            <a:r>
              <a:rPr lang="fr-FR" sz="2000" b="1" i="1" dirty="0">
                <a:solidFill>
                  <a:srgbClr val="002060"/>
                </a:solidFill>
              </a:rPr>
              <a:t>près de la moitié des exploitations du Centre-Val de Loire</a:t>
            </a:r>
            <a:r>
              <a:rPr lang="fr-FR" sz="2000" i="1" dirty="0">
                <a:solidFill>
                  <a:srgbClr val="002060"/>
                </a:solidFill>
              </a:rPr>
              <a:t> sont dirigées par au moins un exploitant qui a atteint ou atteindra l’âge légal de départ à la retraite au cours de la prochaine décennie. »</a:t>
            </a:r>
            <a:endParaRPr lang="fr-FR" sz="2400" i="1" dirty="0">
              <a:solidFill>
                <a:srgbClr val="002060"/>
              </a:solidFill>
            </a:endParaRPr>
          </a:p>
          <a:p>
            <a:pPr algn="r"/>
            <a:r>
              <a:rPr lang="fr-FR" sz="12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Source : RA 2020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C2E8A8D-030D-60D8-37B9-E4D3D81579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850" y="1751409"/>
            <a:ext cx="702000" cy="7200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9D46BA4-6296-C9B0-2360-B0A3F489D30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72439" y="1704498"/>
            <a:ext cx="720000" cy="720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0FD55D19-3C82-F8BF-3E7A-9EEB67B818C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0791" y="5002488"/>
            <a:ext cx="720000" cy="720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BB92279-E9F6-FA8F-E955-235225884B06}"/>
              </a:ext>
            </a:extLst>
          </p:cNvPr>
          <p:cNvSpPr/>
          <p:nvPr/>
        </p:nvSpPr>
        <p:spPr>
          <a:xfrm>
            <a:off x="8092439" y="1704498"/>
            <a:ext cx="3967147" cy="2445324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001">
            <a:schemeClr val="lt2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fr-FR" sz="2000" b="1" i="1" dirty="0">
                <a:solidFill>
                  <a:srgbClr val="002060"/>
                </a:solidFill>
              </a:rPr>
              <a:t>« En France 166 000 exploitants agricoles seront </a:t>
            </a:r>
            <a:r>
              <a:rPr lang="fr-FR" sz="2000" i="1" dirty="0">
                <a:solidFill>
                  <a:srgbClr val="002060"/>
                </a:solidFill>
              </a:rPr>
              <a:t>partis à la retraite d’ici 10 ans.</a:t>
            </a:r>
          </a:p>
          <a:p>
            <a:pPr algn="r"/>
            <a:r>
              <a:rPr lang="fr-FR" sz="2000" i="1" dirty="0">
                <a:solidFill>
                  <a:srgbClr val="002060"/>
                </a:solidFill>
              </a:rPr>
              <a:t>RA 2020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6C04A0A9-2524-C174-FEE8-6D5615BA2F5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55" y="515224"/>
            <a:ext cx="1456671" cy="671289"/>
          </a:xfrm>
          <a:prstGeom prst="rect">
            <a:avLst/>
          </a:prstGeom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1A6000D4-0B99-915E-4C56-9235E68E2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43A5E-B088-417C-814F-C78BF7A8741F}" type="slidenum">
              <a:rPr lang="fr-FR" smtClean="0"/>
              <a:t>5</a:t>
            </a:fld>
            <a:endParaRPr lang="fr-FR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E00115BD-1288-DBB2-23BB-1F5890F5428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rcRect l="-450000" t="-231250" r="-450000" b="-231250"/>
          <a:stretch>
            <a:fillRect/>
          </a:stretch>
        </p:blipFill>
        <p:spPr>
          <a:xfrm>
            <a:off x="9144000" y="5143500"/>
            <a:ext cx="3048000" cy="1714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94643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50479"/>
    </mc:Choice>
    <mc:Fallback>
      <p:transition advTm="504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0" y="-162021"/>
            <a:ext cx="12196688" cy="1388288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fr-FR" sz="2000">
              <a:solidFill>
                <a:srgbClr val="EF4E20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-4689" y="-99059"/>
            <a:ext cx="12196689" cy="1406026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ctr">
              <a:lnSpc>
                <a:spcPct val="107000"/>
              </a:lnSpc>
              <a:spcBef>
                <a:spcPts val="200"/>
              </a:spcBef>
            </a:pPr>
            <a:r>
              <a:rPr lang="fr-FR" sz="4000" b="1" dirty="0">
                <a:solidFill>
                  <a:schemeClr val="bg1"/>
                </a:solidFill>
              </a:rPr>
              <a:t>Le Loir-et-Cher</a:t>
            </a:r>
          </a:p>
          <a:p>
            <a:pPr algn="ctr">
              <a:lnSpc>
                <a:spcPct val="107000"/>
              </a:lnSpc>
              <a:spcBef>
                <a:spcPts val="200"/>
              </a:spcBef>
            </a:pPr>
            <a:r>
              <a:rPr lang="fr-FR" sz="4000" b="1" dirty="0">
                <a:solidFill>
                  <a:schemeClr val="bg1"/>
                </a:solidFill>
              </a:rPr>
              <a:t> 2010-2020 : une perte d’actifs agricoles</a:t>
            </a:r>
          </a:p>
        </p:txBody>
      </p:sp>
      <p:sp>
        <p:nvSpPr>
          <p:cNvPr id="8" name="Rectangle à coins arrondis 7"/>
          <p:cNvSpPr/>
          <p:nvPr/>
        </p:nvSpPr>
        <p:spPr>
          <a:xfrm>
            <a:off x="1327638" y="6180992"/>
            <a:ext cx="3068516" cy="55391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3" name="Graphique 2">
            <a:extLst>
              <a:ext uri="{FF2B5EF4-FFF2-40B4-BE49-F238E27FC236}">
                <a16:creationId xmlns:a16="http://schemas.microsoft.com/office/drawing/2014/main" id="{843E584B-78E1-DC28-6F83-C8E59A55D1D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3015482"/>
              </p:ext>
            </p:extLst>
          </p:nvPr>
        </p:nvGraphicFramePr>
        <p:xfrm>
          <a:off x="7107497" y="3303550"/>
          <a:ext cx="4137945" cy="28017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" name="ZoneTexte 3">
            <a:extLst>
              <a:ext uri="{FF2B5EF4-FFF2-40B4-BE49-F238E27FC236}">
                <a16:creationId xmlns:a16="http://schemas.microsoft.com/office/drawing/2014/main" id="{9E111894-EB17-30A7-6EDE-72F5B2038EC0}"/>
              </a:ext>
            </a:extLst>
          </p:cNvPr>
          <p:cNvSpPr txBox="1"/>
          <p:nvPr/>
        </p:nvSpPr>
        <p:spPr>
          <a:xfrm>
            <a:off x="6867062" y="2718775"/>
            <a:ext cx="46188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>
                <a:solidFill>
                  <a:schemeClr val="accent5">
                    <a:lumMod val="50000"/>
                  </a:schemeClr>
                </a:solidFill>
              </a:rPr>
              <a:t>Evolution en nombre d’ETP des actifs agricoles </a:t>
            </a:r>
          </a:p>
          <a:p>
            <a:pPr algn="ctr"/>
            <a:r>
              <a:rPr lang="fr-FR" sz="1600" b="1" dirty="0">
                <a:solidFill>
                  <a:schemeClr val="accent5">
                    <a:lumMod val="50000"/>
                  </a:schemeClr>
                </a:solidFill>
              </a:rPr>
              <a:t>entre 2010 et 2020 (Source : RA) en Loir-et-Cher</a:t>
            </a:r>
          </a:p>
        </p:txBody>
      </p:sp>
      <p:sp>
        <p:nvSpPr>
          <p:cNvPr id="5" name="Rectangle à coins arrondis 43">
            <a:extLst>
              <a:ext uri="{FF2B5EF4-FFF2-40B4-BE49-F238E27FC236}">
                <a16:creationId xmlns:a16="http://schemas.microsoft.com/office/drawing/2014/main" id="{8062C113-1889-6E33-1978-2F9C86354D1D}"/>
              </a:ext>
            </a:extLst>
          </p:cNvPr>
          <p:cNvSpPr/>
          <p:nvPr/>
        </p:nvSpPr>
        <p:spPr>
          <a:xfrm>
            <a:off x="202200" y="2123410"/>
            <a:ext cx="5346152" cy="307973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fr-FR" sz="2000" dirty="0">
                <a:solidFill>
                  <a:srgbClr val="002060"/>
                </a:solidFill>
              </a:rPr>
              <a:t>En 10 ans, l’agriculture du Loir-et-Cher </a:t>
            </a:r>
            <a:r>
              <a:rPr lang="fr-FR" sz="2000" b="1" dirty="0">
                <a:solidFill>
                  <a:srgbClr val="002060"/>
                </a:solidFill>
              </a:rPr>
              <a:t>a perdu 466 ETP</a:t>
            </a:r>
          </a:p>
          <a:p>
            <a:endParaRPr lang="fr-FR" sz="2000" dirty="0">
              <a:solidFill>
                <a:srgbClr val="002060"/>
              </a:solidFill>
            </a:endParaRPr>
          </a:p>
          <a:p>
            <a:r>
              <a:rPr lang="fr-FR" sz="2000" b="1" dirty="0">
                <a:solidFill>
                  <a:srgbClr val="002060"/>
                </a:solidFill>
              </a:rPr>
              <a:t>Le salariat a compensé un quart </a:t>
            </a:r>
            <a:r>
              <a:rPr lang="fr-FR" sz="2000" dirty="0">
                <a:solidFill>
                  <a:srgbClr val="002060"/>
                </a:solidFill>
              </a:rPr>
              <a:t>de la main d’œuvre familiale des exploitations et chefs d’exploitations perdue</a:t>
            </a:r>
          </a:p>
          <a:p>
            <a:endParaRPr lang="fr-FR" sz="2000" dirty="0">
              <a:solidFill>
                <a:srgbClr val="002060"/>
              </a:solidFill>
            </a:endParaRPr>
          </a:p>
          <a:p>
            <a:pPr algn="r"/>
            <a:r>
              <a:rPr lang="fr-FR" sz="1400" i="1" dirty="0">
                <a:solidFill>
                  <a:srgbClr val="002060"/>
                </a:solidFill>
              </a:rPr>
              <a:t>Source : RA 2020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45E14D1B-90A0-17C5-8EF8-E4CEA4EDC71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200" y="237049"/>
            <a:ext cx="1456671" cy="671289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283A8B42-7843-6810-DFFE-82FE9EB8C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43A5E-B088-417C-814F-C78BF7A8741F}" type="slidenum">
              <a:rPr lang="fr-FR" smtClean="0"/>
              <a:t>6</a:t>
            </a:fld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DCF14FE-AEEF-3AB9-25EA-962B99F987E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rcRect l="-450000" t="-231250" r="-450000" b="-231250"/>
          <a:stretch>
            <a:fillRect/>
          </a:stretch>
        </p:blipFill>
        <p:spPr>
          <a:xfrm>
            <a:off x="9144000" y="5143500"/>
            <a:ext cx="3048000" cy="1714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71942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53511"/>
    </mc:Choice>
    <mc:Fallback>
      <p:transition advTm="535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e 7"/>
          <p:cNvGrpSpPr/>
          <p:nvPr/>
        </p:nvGrpSpPr>
        <p:grpSpPr>
          <a:xfrm>
            <a:off x="7323406" y="2945551"/>
            <a:ext cx="3690512" cy="2040082"/>
            <a:chOff x="2940714" y="1375253"/>
            <a:chExt cx="2795408" cy="2196013"/>
          </a:xfrm>
        </p:grpSpPr>
        <p:sp>
          <p:nvSpPr>
            <p:cNvPr id="6" name="Flèche courbée vers le bas 5"/>
            <p:cNvSpPr/>
            <p:nvPr/>
          </p:nvSpPr>
          <p:spPr>
            <a:xfrm rot="4486329">
              <a:off x="3913024" y="1748168"/>
              <a:ext cx="2196013" cy="1450183"/>
            </a:xfrm>
            <a:prstGeom prst="curvedDownArrow">
              <a:avLst>
                <a:gd name="adj1" fmla="val 19278"/>
                <a:gd name="adj2" fmla="val 56192"/>
                <a:gd name="adj3" fmla="val 50812"/>
              </a:avLst>
            </a:prstGeom>
            <a:solidFill>
              <a:srgbClr val="002060"/>
            </a:solidFill>
            <a:ln>
              <a:solidFill>
                <a:srgbClr val="8090A0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  <p:sp>
          <p:nvSpPr>
            <p:cNvPr id="7" name="ZoneTexte 6"/>
            <p:cNvSpPr txBox="1"/>
            <p:nvPr/>
          </p:nvSpPr>
          <p:spPr>
            <a:xfrm>
              <a:off x="2940714" y="1947052"/>
              <a:ext cx="1796716" cy="1093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fr-FR" sz="2000" b="1" dirty="0">
                  <a:solidFill>
                    <a:srgbClr val="002060"/>
                  </a:solidFill>
                </a:rPr>
                <a:t> 41 % de départs d’exploitants d’ici 2030</a:t>
              </a:r>
              <a:endParaRPr lang="fr-FR" sz="2000" dirty="0">
                <a:solidFill>
                  <a:srgbClr val="002060"/>
                </a:solidFill>
              </a:endParaRPr>
            </a:p>
          </p:txBody>
        </p:sp>
      </p:grpSp>
      <p:sp>
        <p:nvSpPr>
          <p:cNvPr id="10" name="Rectangle 9"/>
          <p:cNvSpPr/>
          <p:nvPr/>
        </p:nvSpPr>
        <p:spPr>
          <a:xfrm>
            <a:off x="2599279" y="3203592"/>
            <a:ext cx="3723686" cy="762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000" b="1" dirty="0">
                <a:solidFill>
                  <a:schemeClr val="bg1"/>
                </a:solidFill>
              </a:rPr>
              <a:t>2021 : 2 699 exploitants </a:t>
            </a:r>
            <a:r>
              <a:rPr lang="fr-FR" sz="900" i="1" dirty="0"/>
              <a:t>(</a:t>
            </a:r>
            <a:r>
              <a:rPr lang="fr-FR" sz="900" i="1" dirty="0">
                <a:solidFill>
                  <a:schemeClr val="bg1"/>
                </a:solidFill>
              </a:rPr>
              <a:t>données</a:t>
            </a:r>
            <a:r>
              <a:rPr lang="fr-FR" sz="900" i="1" dirty="0"/>
              <a:t> MSA)</a:t>
            </a:r>
          </a:p>
        </p:txBody>
      </p:sp>
      <p:pic>
        <p:nvPicPr>
          <p:cNvPr id="1030" name="Picture 6" descr="Ferme - Icônes agriculture et jardinage gratuite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214" y="1683215"/>
            <a:ext cx="719999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2591520" y="1671032"/>
            <a:ext cx="3723687" cy="762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000" b="1" dirty="0">
                <a:solidFill>
                  <a:schemeClr val="bg1"/>
                </a:solidFill>
              </a:rPr>
              <a:t>2021 : 2 274 exploitations </a:t>
            </a:r>
            <a:r>
              <a:rPr lang="fr-FR" sz="900" i="1" dirty="0"/>
              <a:t>(</a:t>
            </a:r>
            <a:r>
              <a:rPr lang="fr-FR" sz="900" i="1" dirty="0">
                <a:solidFill>
                  <a:schemeClr val="bg1"/>
                </a:solidFill>
              </a:rPr>
              <a:t>données</a:t>
            </a:r>
            <a:r>
              <a:rPr lang="fr-FR" sz="900" i="1" dirty="0"/>
              <a:t> CA 41)</a:t>
            </a:r>
          </a:p>
        </p:txBody>
      </p:sp>
      <p:sp>
        <p:nvSpPr>
          <p:cNvPr id="13" name="Organigramme : Connecteur 12"/>
          <p:cNvSpPr/>
          <p:nvPr/>
        </p:nvSpPr>
        <p:spPr>
          <a:xfrm>
            <a:off x="7355850" y="1377812"/>
            <a:ext cx="3889838" cy="1402833"/>
          </a:xfrm>
          <a:prstGeom prst="flowChartConnector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D0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2060"/>
                </a:solidFill>
              </a:rPr>
              <a:t>46 % des exploitations concernées (1 025) par un départ d’ici 2030</a:t>
            </a:r>
          </a:p>
        </p:txBody>
      </p:sp>
      <p:sp>
        <p:nvSpPr>
          <p:cNvPr id="19" name="Rectangle à coins arrondis 18"/>
          <p:cNvSpPr/>
          <p:nvPr/>
        </p:nvSpPr>
        <p:spPr>
          <a:xfrm>
            <a:off x="2986331" y="4059378"/>
            <a:ext cx="3348000" cy="432000"/>
          </a:xfrm>
          <a:prstGeom prst="roundRect">
            <a:avLst/>
          </a:prstGeom>
          <a:solidFill>
            <a:srgbClr val="C0D0D5"/>
          </a:solidFill>
          <a:ln>
            <a:solidFill>
              <a:srgbClr val="C0D0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002060"/>
                </a:solidFill>
              </a:rPr>
              <a:t>1 105 départs en 9 ans</a:t>
            </a:r>
          </a:p>
        </p:txBody>
      </p:sp>
      <p:pic>
        <p:nvPicPr>
          <p:cNvPr id="27" name="Picture 8" descr="Pictogramme Homme Femme Art vectoriel, icônes et graphiques à télécharger  gratuitement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972" y="3203592"/>
            <a:ext cx="900000" cy="73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Rectangle à coins arrondis 29"/>
          <p:cNvSpPr/>
          <p:nvPr/>
        </p:nvSpPr>
        <p:spPr>
          <a:xfrm rot="16200000">
            <a:off x="-1842355" y="3837222"/>
            <a:ext cx="5110636" cy="48928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800" b="1" dirty="0">
                <a:solidFill>
                  <a:srgbClr val="002060"/>
                </a:solidFill>
              </a:rPr>
              <a:t>Le Loir-et-Cher</a:t>
            </a:r>
          </a:p>
        </p:txBody>
      </p:sp>
      <p:pic>
        <p:nvPicPr>
          <p:cNvPr id="1034" name="Picture 10" descr="Accueil - Salariesagricolestarn.f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213" y="5129942"/>
            <a:ext cx="684000" cy="68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Rectangle 32"/>
          <p:cNvSpPr/>
          <p:nvPr/>
        </p:nvSpPr>
        <p:spPr>
          <a:xfrm>
            <a:off x="2591520" y="5090942"/>
            <a:ext cx="3723686" cy="762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000" b="1" dirty="0">
                <a:solidFill>
                  <a:schemeClr val="bg1"/>
                </a:solidFill>
              </a:rPr>
              <a:t>2021 : 10 620 salariés agricoles </a:t>
            </a:r>
            <a:r>
              <a:rPr lang="fr-FR" sz="900" i="1" dirty="0"/>
              <a:t>(</a:t>
            </a:r>
            <a:r>
              <a:rPr lang="fr-FR" sz="900" i="1" dirty="0">
                <a:solidFill>
                  <a:schemeClr val="bg1"/>
                </a:solidFill>
              </a:rPr>
              <a:t>données</a:t>
            </a:r>
            <a:r>
              <a:rPr lang="fr-FR" sz="900" i="1" dirty="0"/>
              <a:t> MSA)</a:t>
            </a:r>
          </a:p>
        </p:txBody>
      </p:sp>
      <p:sp>
        <p:nvSpPr>
          <p:cNvPr id="29" name="Organigramme : Connecteur 28"/>
          <p:cNvSpPr/>
          <p:nvPr/>
        </p:nvSpPr>
        <p:spPr>
          <a:xfrm>
            <a:off x="8293860" y="5135124"/>
            <a:ext cx="2803160" cy="1237828"/>
          </a:xfrm>
          <a:prstGeom prst="flowChartConnector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2060"/>
                </a:solidFill>
              </a:rPr>
              <a:t>- 14 %</a:t>
            </a:r>
          </a:p>
          <a:p>
            <a:pPr algn="ctr"/>
            <a:r>
              <a:rPr lang="fr-FR" sz="2000" b="1" dirty="0">
                <a:solidFill>
                  <a:srgbClr val="002060"/>
                </a:solidFill>
              </a:rPr>
              <a:t>D’ici 2030</a:t>
            </a:r>
          </a:p>
        </p:txBody>
      </p:sp>
      <p:sp>
        <p:nvSpPr>
          <p:cNvPr id="35" name="Rectangle à coins arrondis 34"/>
          <p:cNvSpPr/>
          <p:nvPr/>
        </p:nvSpPr>
        <p:spPr>
          <a:xfrm>
            <a:off x="2967206" y="5956014"/>
            <a:ext cx="3348000" cy="4320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C0D0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002060"/>
                </a:solidFill>
              </a:rPr>
              <a:t>1 540 départs en 9 ans</a:t>
            </a:r>
          </a:p>
        </p:txBody>
      </p:sp>
      <p:sp>
        <p:nvSpPr>
          <p:cNvPr id="37" name="ZoneTexte 36"/>
          <p:cNvSpPr txBox="1"/>
          <p:nvPr/>
        </p:nvSpPr>
        <p:spPr>
          <a:xfrm>
            <a:off x="7150363" y="6573513"/>
            <a:ext cx="4399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4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Source : Traitement fichier CA 41 -2022- Données MSA 2021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DBCF83E-7264-8D06-13E7-5FD62692C32F}"/>
              </a:ext>
            </a:extLst>
          </p:cNvPr>
          <p:cNvSpPr/>
          <p:nvPr/>
        </p:nvSpPr>
        <p:spPr>
          <a:xfrm>
            <a:off x="-4688" y="-46381"/>
            <a:ext cx="12196688" cy="110407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fr-FR" sz="2000" dirty="0">
              <a:solidFill>
                <a:srgbClr val="EF4E20"/>
              </a:solidFill>
            </a:endParaRPr>
          </a:p>
          <a:p>
            <a:pPr algn="ctr"/>
            <a:r>
              <a:rPr lang="fr-FR" sz="3600" b="1" dirty="0">
                <a:solidFill>
                  <a:schemeClr val="bg1"/>
                </a:solidFill>
              </a:rPr>
              <a:t>2022-2030 : Pertes d’actifs en vue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3D64090-A17B-3105-EE1C-B28BBD0DCA1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269" y="102638"/>
            <a:ext cx="1456671" cy="671289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5257BDA3-6DB0-4A45-C88B-1751B5F8F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43A5E-B088-417C-814F-C78BF7A8741F}" type="slidenum">
              <a:rPr lang="fr-FR" smtClean="0"/>
              <a:t>7</a:t>
            </a:fld>
            <a:endParaRPr lang="fr-FR"/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5616F349-9AAB-0F56-5DB3-8BAECAFC12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rcRect l="-450000" t="-231250" r="-450000" b="-231250"/>
          <a:stretch>
            <a:fillRect/>
          </a:stretch>
        </p:blipFill>
        <p:spPr>
          <a:xfrm>
            <a:off x="9144000" y="5143500"/>
            <a:ext cx="30480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418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4823"/>
    </mc:Choice>
    <mc:Fallback>
      <p:transition spd="slow" advTm="848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230" y="1577159"/>
            <a:ext cx="6733218" cy="4746170"/>
          </a:xfrm>
          <a:prstGeom prst="rect">
            <a:avLst/>
          </a:prstGeom>
        </p:spPr>
      </p:pic>
      <p:sp>
        <p:nvSpPr>
          <p:cNvPr id="3" name="Organigramme : Alternative 2"/>
          <p:cNvSpPr/>
          <p:nvPr/>
        </p:nvSpPr>
        <p:spPr>
          <a:xfrm>
            <a:off x="1460648" y="2884154"/>
            <a:ext cx="792000" cy="540000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solidFill>
                  <a:schemeClr val="accent6">
                    <a:lumMod val="50000"/>
                  </a:schemeClr>
                </a:solidFill>
              </a:rPr>
              <a:t>347  41,4 %</a:t>
            </a:r>
          </a:p>
        </p:txBody>
      </p:sp>
      <p:sp>
        <p:nvSpPr>
          <p:cNvPr id="4" name="Organigramme : Alternative 3"/>
          <p:cNvSpPr/>
          <p:nvPr/>
        </p:nvSpPr>
        <p:spPr>
          <a:xfrm>
            <a:off x="3405918" y="4720335"/>
            <a:ext cx="828000" cy="540000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solidFill>
                  <a:schemeClr val="accent6">
                    <a:lumMod val="50000"/>
                  </a:schemeClr>
                </a:solidFill>
              </a:rPr>
              <a:t>304</a:t>
            </a:r>
          </a:p>
          <a:p>
            <a:pPr algn="ctr"/>
            <a:r>
              <a:rPr lang="fr-FR" sz="1600" b="1" dirty="0">
                <a:solidFill>
                  <a:schemeClr val="accent6">
                    <a:lumMod val="50000"/>
                  </a:schemeClr>
                </a:solidFill>
              </a:rPr>
              <a:t>47,4 %</a:t>
            </a:r>
          </a:p>
        </p:txBody>
      </p:sp>
      <p:sp>
        <p:nvSpPr>
          <p:cNvPr id="5" name="Organigramme : Alternative 4"/>
          <p:cNvSpPr/>
          <p:nvPr/>
        </p:nvSpPr>
        <p:spPr>
          <a:xfrm>
            <a:off x="2508307" y="3825497"/>
            <a:ext cx="828000" cy="540000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solidFill>
                  <a:schemeClr val="accent6">
                    <a:lumMod val="50000"/>
                  </a:schemeClr>
                </a:solidFill>
              </a:rPr>
              <a:t>374</a:t>
            </a:r>
          </a:p>
          <a:p>
            <a:pPr algn="ctr"/>
            <a:r>
              <a:rPr lang="fr-FR" sz="1600" b="1" dirty="0">
                <a:solidFill>
                  <a:schemeClr val="accent6">
                    <a:lumMod val="50000"/>
                  </a:schemeClr>
                </a:solidFill>
              </a:rPr>
              <a:t>47,1 %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0" y="94513"/>
            <a:ext cx="12192000" cy="1077218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fr-FR" sz="3200" b="1" dirty="0">
                <a:solidFill>
                  <a:schemeClr val="bg1"/>
                </a:solidFill>
              </a:rPr>
              <a:t>Territoires : Nombre d’exploitations concernées </a:t>
            </a:r>
          </a:p>
          <a:p>
            <a:pPr algn="r"/>
            <a:r>
              <a:rPr lang="fr-FR" sz="3200" b="1" dirty="0">
                <a:solidFill>
                  <a:schemeClr val="bg1"/>
                </a:solidFill>
              </a:rPr>
              <a:t>par de potentiels départs de Chefs d’Exploitation d’ici 2030</a:t>
            </a:r>
            <a:endParaRPr lang="fr-FR" sz="2400" b="1" dirty="0">
              <a:solidFill>
                <a:schemeClr val="bg1"/>
              </a:solidFill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44254" y="3414090"/>
            <a:ext cx="4578479" cy="344391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86771" y="3991031"/>
            <a:ext cx="1053046" cy="2525486"/>
          </a:xfrm>
          <a:prstGeom prst="rect">
            <a:avLst/>
          </a:prstGeom>
        </p:spPr>
      </p:pic>
      <p:sp>
        <p:nvSpPr>
          <p:cNvPr id="9" name="ZoneTexte 8"/>
          <p:cNvSpPr txBox="1"/>
          <p:nvPr/>
        </p:nvSpPr>
        <p:spPr>
          <a:xfrm>
            <a:off x="369056" y="1498334"/>
            <a:ext cx="5823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Par arrondissement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6192913" y="2880689"/>
            <a:ext cx="5823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Par Communautés de communes et agglomérations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333CF69F-FF2F-9465-18A4-C36B0449A46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269" y="198007"/>
            <a:ext cx="1456671" cy="671289"/>
          </a:xfrm>
          <a:prstGeom prst="rect">
            <a:avLst/>
          </a:prstGeom>
        </p:spPr>
      </p:pic>
      <p:sp>
        <p:nvSpPr>
          <p:cNvPr id="13" name="Espace réservé du numéro de diapositive 12">
            <a:extLst>
              <a:ext uri="{FF2B5EF4-FFF2-40B4-BE49-F238E27FC236}">
                <a16:creationId xmlns:a16="http://schemas.microsoft.com/office/drawing/2014/main" id="{1DAB4335-D218-0BF7-0DB5-BB2E3B0F8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43A5E-B088-417C-814F-C78BF7A8741F}" type="slidenum">
              <a:rPr lang="fr-FR" smtClean="0"/>
              <a:t>8</a:t>
            </a:fld>
            <a:endParaRPr lang="fr-FR"/>
          </a:p>
        </p:txBody>
      </p:sp>
      <p:pic>
        <p:nvPicPr>
          <p:cNvPr id="16" name="Audio 15">
            <a:hlinkClick r:id="" action="ppaction://media"/>
            <a:extLst>
              <a:ext uri="{FF2B5EF4-FFF2-40B4-BE49-F238E27FC236}">
                <a16:creationId xmlns:a16="http://schemas.microsoft.com/office/drawing/2014/main" id="{82B09BCC-2F38-D1D3-C8D8-741FBBB3A26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rcRect l="-450000" t="-231250" r="-450000" b="-231250"/>
          <a:stretch>
            <a:fillRect/>
          </a:stretch>
        </p:blipFill>
        <p:spPr>
          <a:xfrm>
            <a:off x="9144000" y="5143500"/>
            <a:ext cx="30480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904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3553"/>
    </mc:Choice>
    <mc:Fallback>
      <p:transition spd="slow" advTm="535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Ferme - Icônes agriculture et jardinage gratuite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970" y="1832395"/>
            <a:ext cx="719999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1791392" y="1735377"/>
            <a:ext cx="3723687" cy="540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000" b="1" dirty="0">
                <a:solidFill>
                  <a:schemeClr val="bg1"/>
                </a:solidFill>
              </a:rPr>
              <a:t>2021 : 2 274 exploitations</a:t>
            </a:r>
            <a:endParaRPr lang="fr-FR" sz="2000" i="1" dirty="0"/>
          </a:p>
        </p:txBody>
      </p:sp>
      <p:sp>
        <p:nvSpPr>
          <p:cNvPr id="13" name="Organigramme : Connecteur 12"/>
          <p:cNvSpPr/>
          <p:nvPr/>
        </p:nvSpPr>
        <p:spPr>
          <a:xfrm>
            <a:off x="6086329" y="1744078"/>
            <a:ext cx="2697093" cy="1446437"/>
          </a:xfrm>
          <a:prstGeom prst="flowChartConnector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D0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002060"/>
                </a:solidFill>
              </a:rPr>
              <a:t>46 %</a:t>
            </a:r>
          </a:p>
          <a:p>
            <a:pPr algn="ctr"/>
            <a:r>
              <a:rPr lang="fr-FR" b="1" dirty="0">
                <a:solidFill>
                  <a:srgbClr val="002060"/>
                </a:solidFill>
              </a:rPr>
              <a:t>des exploitations concernées par un départ d’ici 2030</a:t>
            </a:r>
          </a:p>
        </p:txBody>
      </p:sp>
      <p:sp>
        <p:nvSpPr>
          <p:cNvPr id="21" name="Rectangle à coins arrondis 20"/>
          <p:cNvSpPr/>
          <p:nvPr/>
        </p:nvSpPr>
        <p:spPr>
          <a:xfrm>
            <a:off x="1788124" y="2343376"/>
            <a:ext cx="3726954" cy="96300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D0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2060"/>
                </a:solidFill>
              </a:rPr>
              <a:t>1 025 exploitations concernées par  un départ dans les 9 prochaines années</a:t>
            </a:r>
          </a:p>
        </p:txBody>
      </p:sp>
      <p:sp>
        <p:nvSpPr>
          <p:cNvPr id="30" name="Rectangle à coins arrondis 29"/>
          <p:cNvSpPr/>
          <p:nvPr/>
        </p:nvSpPr>
        <p:spPr>
          <a:xfrm rot="16200000">
            <a:off x="-2517551" y="3670424"/>
            <a:ext cx="5659256" cy="48928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800" b="1" dirty="0">
                <a:solidFill>
                  <a:srgbClr val="002060"/>
                </a:solidFill>
              </a:rPr>
              <a:t>Le Loir-et-Cher</a:t>
            </a:r>
          </a:p>
        </p:txBody>
      </p:sp>
      <p:pic>
        <p:nvPicPr>
          <p:cNvPr id="22" name="Image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75966" y="4150470"/>
            <a:ext cx="648000" cy="648000"/>
          </a:xfrm>
          <a:prstGeom prst="rect">
            <a:avLst/>
          </a:prstGeom>
        </p:spPr>
      </p:pic>
      <p:pic>
        <p:nvPicPr>
          <p:cNvPr id="23" name="Image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41661" y="6016257"/>
            <a:ext cx="648000" cy="562909"/>
          </a:xfrm>
          <a:prstGeom prst="rect">
            <a:avLst/>
          </a:prstGeom>
        </p:spPr>
      </p:pic>
      <p:pic>
        <p:nvPicPr>
          <p:cNvPr id="25" name="Image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75966" y="3352181"/>
            <a:ext cx="648000" cy="648000"/>
          </a:xfrm>
          <a:prstGeom prst="rect">
            <a:avLst/>
          </a:prstGeom>
          <a:noFill/>
        </p:spPr>
      </p:pic>
      <p:pic>
        <p:nvPicPr>
          <p:cNvPr id="31" name="Image 3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34853" y="5071157"/>
            <a:ext cx="648000" cy="792647"/>
          </a:xfrm>
          <a:prstGeom prst="rect">
            <a:avLst/>
          </a:prstGeom>
        </p:spPr>
      </p:pic>
      <p:sp>
        <p:nvSpPr>
          <p:cNvPr id="32" name="Organigramme : Connecteur 31"/>
          <p:cNvSpPr/>
          <p:nvPr/>
        </p:nvSpPr>
        <p:spPr>
          <a:xfrm>
            <a:off x="6402078" y="3346626"/>
            <a:ext cx="2160000" cy="720000"/>
          </a:xfrm>
          <a:prstGeom prst="flowChartConnector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D0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002060"/>
                </a:solidFill>
              </a:rPr>
              <a:t>47 %</a:t>
            </a:r>
          </a:p>
        </p:txBody>
      </p:sp>
      <p:sp>
        <p:nvSpPr>
          <p:cNvPr id="34" name="Organigramme : Connecteur 33"/>
          <p:cNvSpPr/>
          <p:nvPr/>
        </p:nvSpPr>
        <p:spPr>
          <a:xfrm>
            <a:off x="6402078" y="4203319"/>
            <a:ext cx="2160000" cy="720000"/>
          </a:xfrm>
          <a:prstGeom prst="flowChartConnector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D0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002060"/>
                </a:solidFill>
              </a:rPr>
              <a:t>46 %</a:t>
            </a:r>
          </a:p>
        </p:txBody>
      </p:sp>
      <p:sp>
        <p:nvSpPr>
          <p:cNvPr id="37" name="Organigramme : Connecteur 36"/>
          <p:cNvSpPr/>
          <p:nvPr/>
        </p:nvSpPr>
        <p:spPr>
          <a:xfrm>
            <a:off x="6354876" y="6013340"/>
            <a:ext cx="2160000" cy="720000"/>
          </a:xfrm>
          <a:prstGeom prst="flowChartConnector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D0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002060"/>
                </a:solidFill>
              </a:rPr>
              <a:t>36 %</a:t>
            </a:r>
          </a:p>
        </p:txBody>
      </p:sp>
      <p:sp>
        <p:nvSpPr>
          <p:cNvPr id="38" name="Organigramme : Connecteur 37"/>
          <p:cNvSpPr/>
          <p:nvPr/>
        </p:nvSpPr>
        <p:spPr>
          <a:xfrm>
            <a:off x="6354876" y="5060012"/>
            <a:ext cx="2160000" cy="720000"/>
          </a:xfrm>
          <a:prstGeom prst="flowChartConnector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D0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002060"/>
                </a:solidFill>
              </a:rPr>
              <a:t>40 %</a:t>
            </a:r>
          </a:p>
        </p:txBody>
      </p:sp>
      <p:sp>
        <p:nvSpPr>
          <p:cNvPr id="39" name="Rectangle à coins arrondis 38"/>
          <p:cNvSpPr/>
          <p:nvPr/>
        </p:nvSpPr>
        <p:spPr>
          <a:xfrm>
            <a:off x="3479399" y="3470668"/>
            <a:ext cx="2160000" cy="432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D0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2060"/>
                </a:solidFill>
              </a:rPr>
              <a:t>145 exploitations</a:t>
            </a:r>
          </a:p>
        </p:txBody>
      </p:sp>
      <p:sp>
        <p:nvSpPr>
          <p:cNvPr id="40" name="Rectangle à coins arrondis 39"/>
          <p:cNvSpPr/>
          <p:nvPr/>
        </p:nvSpPr>
        <p:spPr>
          <a:xfrm>
            <a:off x="3479399" y="4347319"/>
            <a:ext cx="2160000" cy="432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D0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2060"/>
                </a:solidFill>
              </a:rPr>
              <a:t>545 exploitations</a:t>
            </a:r>
          </a:p>
        </p:txBody>
      </p:sp>
      <p:sp>
        <p:nvSpPr>
          <p:cNvPr id="41" name="Rectangle à coins arrondis 40"/>
          <p:cNvSpPr/>
          <p:nvPr/>
        </p:nvSpPr>
        <p:spPr>
          <a:xfrm>
            <a:off x="3479399" y="5236621"/>
            <a:ext cx="2160000" cy="432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D0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2060"/>
                </a:solidFill>
              </a:rPr>
              <a:t>73 exploitations</a:t>
            </a:r>
          </a:p>
        </p:txBody>
      </p:sp>
      <p:sp>
        <p:nvSpPr>
          <p:cNvPr id="42" name="Rectangle à coins arrondis 41"/>
          <p:cNvSpPr/>
          <p:nvPr/>
        </p:nvSpPr>
        <p:spPr>
          <a:xfrm>
            <a:off x="3479399" y="6157340"/>
            <a:ext cx="2160000" cy="432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D0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2060"/>
                </a:solidFill>
              </a:rPr>
              <a:t>225 exploitations</a:t>
            </a:r>
          </a:p>
        </p:txBody>
      </p:sp>
      <p:sp>
        <p:nvSpPr>
          <p:cNvPr id="43" name="ZoneTexte 42"/>
          <p:cNvSpPr txBox="1"/>
          <p:nvPr/>
        </p:nvSpPr>
        <p:spPr>
          <a:xfrm>
            <a:off x="957604" y="6632251"/>
            <a:ext cx="43990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0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Source : Traitement fichier CA 41 -2022- selon code APE</a:t>
            </a:r>
          </a:p>
        </p:txBody>
      </p:sp>
      <p:sp>
        <p:nvSpPr>
          <p:cNvPr id="45" name="ZoneTexte 44"/>
          <p:cNvSpPr txBox="1"/>
          <p:nvPr/>
        </p:nvSpPr>
        <p:spPr>
          <a:xfrm>
            <a:off x="8974513" y="2025775"/>
            <a:ext cx="3151647" cy="923330"/>
          </a:xfrm>
          <a:prstGeom prst="rect">
            <a:avLst/>
          </a:prstGeom>
          <a:solidFill>
            <a:srgbClr val="C0D0E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002060"/>
                </a:solidFill>
              </a:rPr>
              <a:t>France</a:t>
            </a:r>
          </a:p>
          <a:p>
            <a:pPr algn="ctr"/>
            <a:r>
              <a:rPr lang="fr-FR" b="1" dirty="0">
                <a:solidFill>
                  <a:srgbClr val="002060"/>
                </a:solidFill>
              </a:rPr>
              <a:t>RGA 2020</a:t>
            </a:r>
          </a:p>
          <a:p>
            <a:pPr algn="ctr"/>
            <a:r>
              <a:rPr lang="fr-FR" b="1" dirty="0">
                <a:solidFill>
                  <a:srgbClr val="002060"/>
                </a:solidFill>
              </a:rPr>
              <a:t>50 %</a:t>
            </a:r>
          </a:p>
        </p:txBody>
      </p:sp>
      <p:sp>
        <p:nvSpPr>
          <p:cNvPr id="46" name="ZoneTexte 45"/>
          <p:cNvSpPr txBox="1"/>
          <p:nvPr/>
        </p:nvSpPr>
        <p:spPr>
          <a:xfrm>
            <a:off x="9843656" y="4385241"/>
            <a:ext cx="1413360" cy="369332"/>
          </a:xfrm>
          <a:prstGeom prst="rect">
            <a:avLst/>
          </a:prstGeom>
          <a:solidFill>
            <a:srgbClr val="C0D0E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002060"/>
                </a:solidFill>
              </a:rPr>
              <a:t>54 %</a:t>
            </a:r>
          </a:p>
        </p:txBody>
      </p:sp>
      <p:sp>
        <p:nvSpPr>
          <p:cNvPr id="47" name="ZoneTexte 46"/>
          <p:cNvSpPr txBox="1"/>
          <p:nvPr/>
        </p:nvSpPr>
        <p:spPr>
          <a:xfrm>
            <a:off x="9843656" y="5267955"/>
            <a:ext cx="1413360" cy="369332"/>
          </a:xfrm>
          <a:prstGeom prst="rect">
            <a:avLst/>
          </a:prstGeom>
          <a:solidFill>
            <a:srgbClr val="C0D0E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002060"/>
                </a:solidFill>
              </a:rPr>
              <a:t>40 %</a:t>
            </a:r>
          </a:p>
        </p:txBody>
      </p:sp>
      <p:sp>
        <p:nvSpPr>
          <p:cNvPr id="48" name="ZoneTexte 47"/>
          <p:cNvSpPr txBox="1"/>
          <p:nvPr/>
        </p:nvSpPr>
        <p:spPr>
          <a:xfrm>
            <a:off x="9843656" y="6188674"/>
            <a:ext cx="1413360" cy="369332"/>
          </a:xfrm>
          <a:prstGeom prst="rect">
            <a:avLst/>
          </a:prstGeom>
          <a:solidFill>
            <a:srgbClr val="C0D0E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002060"/>
                </a:solidFill>
              </a:rPr>
              <a:t>41 à 52 %</a:t>
            </a:r>
          </a:p>
        </p:txBody>
      </p:sp>
      <p:sp>
        <p:nvSpPr>
          <p:cNvPr id="49" name="ZoneTexte 48"/>
          <p:cNvSpPr txBox="1"/>
          <p:nvPr/>
        </p:nvSpPr>
        <p:spPr>
          <a:xfrm>
            <a:off x="9843656" y="3557630"/>
            <a:ext cx="1413360" cy="369332"/>
          </a:xfrm>
          <a:prstGeom prst="rect">
            <a:avLst/>
          </a:prstGeom>
          <a:solidFill>
            <a:srgbClr val="C0D0E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002060"/>
                </a:solidFill>
              </a:rPr>
              <a:t>51 %</a:t>
            </a:r>
          </a:p>
        </p:txBody>
      </p:sp>
      <p:sp>
        <p:nvSpPr>
          <p:cNvPr id="35" name="Rectangle à coins arrondis 34"/>
          <p:cNvSpPr/>
          <p:nvPr/>
        </p:nvSpPr>
        <p:spPr>
          <a:xfrm>
            <a:off x="1739214" y="1210321"/>
            <a:ext cx="7372881" cy="33058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chemeClr val="accent5">
                    <a:lumMod val="75000"/>
                  </a:schemeClr>
                </a:solidFill>
              </a:rPr>
              <a:t>Aujourd’hui                              2030</a:t>
            </a:r>
          </a:p>
        </p:txBody>
      </p:sp>
      <p:sp>
        <p:nvSpPr>
          <p:cNvPr id="51" name="Flèche droite 50"/>
          <p:cNvSpPr/>
          <p:nvPr/>
        </p:nvSpPr>
        <p:spPr>
          <a:xfrm>
            <a:off x="5207510" y="1233984"/>
            <a:ext cx="1173865" cy="241390"/>
          </a:xfrm>
          <a:prstGeom prst="rightArrow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1707A77-46AB-7064-DB14-19CBF21CFF81}"/>
              </a:ext>
            </a:extLst>
          </p:cNvPr>
          <p:cNvSpPr/>
          <p:nvPr/>
        </p:nvSpPr>
        <p:spPr>
          <a:xfrm>
            <a:off x="-4688" y="-46381"/>
            <a:ext cx="12196688" cy="110407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fr-FR" sz="3600" b="1" dirty="0">
                <a:solidFill>
                  <a:schemeClr val="bg1"/>
                </a:solidFill>
              </a:rPr>
              <a:t>Exploitations viticoles et grandes cultures </a:t>
            </a:r>
          </a:p>
          <a:p>
            <a:pPr algn="ctr"/>
            <a:r>
              <a:rPr lang="fr-FR" sz="3600" b="1" dirty="0">
                <a:solidFill>
                  <a:schemeClr val="bg1"/>
                </a:solidFill>
              </a:rPr>
              <a:t>Des enjeux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3EE1E24-0748-809D-F82E-C8C93261D3A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269" y="102638"/>
            <a:ext cx="1456671" cy="671289"/>
          </a:xfrm>
          <a:prstGeom prst="rect">
            <a:avLst/>
          </a:prstGeom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D5592176-1CFA-555B-1452-6E84C80F6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43A5E-B088-417C-814F-C78BF7A8741F}" type="slidenum">
              <a:rPr lang="fr-FR" smtClean="0"/>
              <a:t>9</a:t>
            </a:fld>
            <a:endParaRPr lang="fr-FR"/>
          </a:p>
        </p:txBody>
      </p: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DD1C26E5-CDAF-804E-3738-E4528D2BCB3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rcRect l="-450000" t="-231250" r="-450000" b="-231250"/>
          <a:stretch>
            <a:fillRect/>
          </a:stretch>
        </p:blipFill>
        <p:spPr>
          <a:xfrm>
            <a:off x="9144000" y="5143500"/>
            <a:ext cx="30480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159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2208"/>
    </mc:Choice>
    <mc:Fallback>
      <p:transition spd="slow" advTm="622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1|0.8|2.2|0.6|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1|0.8|2.2|0.6|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1|0.8|2.2|0.6|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1|0.8|2.2|0.6|1.3"/>
</p:tagLst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3245</TotalTime>
  <Words>1990</Words>
  <Application>Microsoft Office PowerPoint</Application>
  <PresentationFormat>Grand écran</PresentationFormat>
  <Paragraphs>404</Paragraphs>
  <Slides>25</Slides>
  <Notes>16</Notes>
  <HiddenSlides>0</HiddenSlides>
  <MMClips>25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25</vt:i4>
      </vt:variant>
    </vt:vector>
  </HeadingPairs>
  <TitlesOfParts>
    <vt:vector size="30" baseType="lpstr">
      <vt:lpstr>Arial</vt:lpstr>
      <vt:lpstr>Calibri</vt:lpstr>
      <vt:lpstr>Calibri Light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Observatoire de l'Economie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Compte Microsoft</dc:creator>
  <cp:lastModifiedBy>Sandrine DULOU</cp:lastModifiedBy>
  <cp:revision>123</cp:revision>
  <cp:lastPrinted>2023-06-05T06:04:25Z</cp:lastPrinted>
  <dcterms:created xsi:type="dcterms:W3CDTF">2023-05-22T16:02:09Z</dcterms:created>
  <dcterms:modified xsi:type="dcterms:W3CDTF">2023-09-19T11:01:08Z</dcterms:modified>
</cp:coreProperties>
</file>