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256" r:id="rId2"/>
    <p:sldId id="347" r:id="rId3"/>
    <p:sldId id="305" r:id="rId4"/>
    <p:sldId id="309" r:id="rId5"/>
    <p:sldId id="329" r:id="rId6"/>
    <p:sldId id="300" r:id="rId7"/>
    <p:sldId id="310" r:id="rId8"/>
    <p:sldId id="311" r:id="rId9"/>
    <p:sldId id="303" r:id="rId10"/>
    <p:sldId id="346" r:id="rId11"/>
    <p:sldId id="318" r:id="rId12"/>
    <p:sldId id="304" r:id="rId13"/>
    <p:sldId id="348" r:id="rId14"/>
    <p:sldId id="319" r:id="rId15"/>
    <p:sldId id="316" r:id="rId16"/>
    <p:sldId id="313" r:id="rId17"/>
    <p:sldId id="341" r:id="rId18"/>
    <p:sldId id="342" r:id="rId19"/>
    <p:sldId id="332" r:id="rId20"/>
    <p:sldId id="320" r:id="rId21"/>
    <p:sldId id="333" r:id="rId22"/>
    <p:sldId id="334" r:id="rId23"/>
    <p:sldId id="336" r:id="rId24"/>
    <p:sldId id="321" r:id="rId25"/>
    <p:sldId id="322" r:id="rId26"/>
    <p:sldId id="323" r:id="rId27"/>
    <p:sldId id="324" r:id="rId28"/>
    <p:sldId id="325" r:id="rId29"/>
    <p:sldId id="326" r:id="rId30"/>
    <p:sldId id="335" r:id="rId31"/>
    <p:sldId id="327" r:id="rId32"/>
    <p:sldId id="337" r:id="rId33"/>
    <p:sldId id="339" r:id="rId34"/>
    <p:sldId id="345" r:id="rId35"/>
    <p:sldId id="328" r:id="rId3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72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859F"/>
    <a:srgbClr val="015287"/>
    <a:srgbClr val="BEE4FE"/>
    <a:srgbClr val="EF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5" autoAdjust="0"/>
    <p:restoredTop sz="93357" autoAdjust="0"/>
  </p:normalViewPr>
  <p:slideViewPr>
    <p:cSldViewPr snapToGrid="0" showGuides="1">
      <p:cViewPr>
        <p:scale>
          <a:sx n="100" d="100"/>
          <a:sy n="100" d="100"/>
        </p:scale>
        <p:origin x="252" y="108"/>
      </p:cViewPr>
      <p:guideLst>
        <p:guide orient="horz" pos="3929"/>
        <p:guide pos="7265"/>
      </p:guideLst>
    </p:cSldViewPr>
  </p:slideViewPr>
  <p:outlineViewPr>
    <p:cViewPr>
      <p:scale>
        <a:sx n="33" d="100"/>
        <a:sy n="33" d="100"/>
      </p:scale>
      <p:origin x="0" y="-168"/>
    </p:cViewPr>
  </p:outlineViewPr>
  <p:notesTextViewPr>
    <p:cViewPr>
      <p:scale>
        <a:sx n="1" d="1"/>
        <a:sy n="1" d="1"/>
      </p:scale>
      <p:origin x="0" y="0"/>
    </p:cViewPr>
  </p:notesTextViewPr>
  <p:sorterViewPr>
    <p:cViewPr varScale="1">
      <p:scale>
        <a:sx n="100" d="100"/>
        <a:sy n="100" d="100"/>
      </p:scale>
      <p:origin x="0" y="-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Desserte_TransportsCommun.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serveur2015\observatoire\ETUDES\Accessibilit&#233;%20des%20services%20publics%202016\Traitement\CommercesQualifOffr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Nombre de communes </c:v>
                </c:pt>
              </c:strCache>
            </c:strRef>
          </c:tx>
          <c:spPr>
            <a:solidFill>
              <a:srgbClr val="0152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Santé</c:v>
                </c:pt>
                <c:pt idx="1">
                  <c:v>Commerces</c:v>
                </c:pt>
                <c:pt idx="2">
                  <c:v>Services généraux </c:v>
                </c:pt>
                <c:pt idx="3">
                  <c:v>Transports</c:v>
                </c:pt>
                <c:pt idx="4">
                  <c:v>Personnes agées, services à la personne</c:v>
                </c:pt>
                <c:pt idx="5">
                  <c:v>Scolarité, Jeunesse</c:v>
                </c:pt>
                <c:pt idx="6">
                  <c:v>Services numériques </c:v>
                </c:pt>
                <c:pt idx="7">
                  <c:v>Aménagement, urbanisme </c:v>
                </c:pt>
                <c:pt idx="8">
                  <c:v>Culture, Association</c:v>
                </c:pt>
              </c:strCache>
            </c:strRef>
          </c:cat>
          <c:val>
            <c:numRef>
              <c:f>Feuil1!$B$2:$B$10</c:f>
              <c:numCache>
                <c:formatCode>General</c:formatCode>
                <c:ptCount val="9"/>
                <c:pt idx="0">
                  <c:v>50</c:v>
                </c:pt>
                <c:pt idx="1">
                  <c:v>45</c:v>
                </c:pt>
                <c:pt idx="2">
                  <c:v>42</c:v>
                </c:pt>
                <c:pt idx="3">
                  <c:v>42</c:v>
                </c:pt>
                <c:pt idx="4">
                  <c:v>41</c:v>
                </c:pt>
                <c:pt idx="5">
                  <c:v>29</c:v>
                </c:pt>
                <c:pt idx="6">
                  <c:v>16</c:v>
                </c:pt>
                <c:pt idx="7">
                  <c:v>10</c:v>
                </c:pt>
                <c:pt idx="8">
                  <c:v>7</c:v>
                </c:pt>
              </c:numCache>
            </c:numRef>
          </c:val>
        </c:ser>
        <c:ser>
          <c:idx val="1"/>
          <c:order val="1"/>
          <c:tx>
            <c:strRef>
              <c:f>Feuil1!$C$1</c:f>
              <c:strCache>
                <c:ptCount val="1"/>
                <c:pt idx="0">
                  <c:v>Nombre d'EPCI</c:v>
                </c:pt>
              </c:strCache>
            </c:strRef>
          </c:tx>
          <c:spPr>
            <a:solidFill>
              <a:schemeClr val="accent2"/>
            </a:solidFill>
            <a:ln>
              <a:noFill/>
            </a:ln>
            <a:effectLst/>
          </c:spPr>
          <c:invertIfNegative val="0"/>
          <c:dLbls>
            <c:dLbl>
              <c:idx val="1"/>
              <c:layout>
                <c:manualLayout>
                  <c:x val="-1.1792452830188896E-3"/>
                  <c:y val="-6.3281246107206812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1.7847923785470211E-2"/>
                      <c:h val="0.11816024125490641"/>
                    </c:manualLayout>
                  </c15:layout>
                </c:ext>
              </c:extLst>
            </c:dLbl>
            <c:dLbl>
              <c:idx val="2"/>
              <c:layout>
                <c:manualLayout>
                  <c:x val="2.3584905660377358E-3"/>
                  <c:y val="-5.15624968280944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92452830189544E-3"/>
                  <c:y val="-3.0468748125692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792452830189544E-3"/>
                  <c:y val="-4.921874697227200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3584905660376495E-3"/>
                  <c:y val="-6.328124610720685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647698843183391E-17"/>
                  <c:y val="-7.26562455304967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Feuil1!$A$2:$A$10</c:f>
              <c:strCache>
                <c:ptCount val="9"/>
                <c:pt idx="0">
                  <c:v>Santé</c:v>
                </c:pt>
                <c:pt idx="1">
                  <c:v>Commerces</c:v>
                </c:pt>
                <c:pt idx="2">
                  <c:v>Services généraux </c:v>
                </c:pt>
                <c:pt idx="3">
                  <c:v>Transports</c:v>
                </c:pt>
                <c:pt idx="4">
                  <c:v>Personnes agées, services à la personne</c:v>
                </c:pt>
                <c:pt idx="5">
                  <c:v>Scolarité, Jeunesse</c:v>
                </c:pt>
                <c:pt idx="6">
                  <c:v>Services numériques </c:v>
                </c:pt>
                <c:pt idx="7">
                  <c:v>Aménagement, urbanisme </c:v>
                </c:pt>
                <c:pt idx="8">
                  <c:v>Culture, Association</c:v>
                </c:pt>
              </c:strCache>
            </c:strRef>
          </c:cat>
          <c:val>
            <c:numRef>
              <c:f>Feuil1!$C$2:$C$10</c:f>
              <c:numCache>
                <c:formatCode>General</c:formatCode>
                <c:ptCount val="9"/>
                <c:pt idx="0">
                  <c:v>5</c:v>
                </c:pt>
                <c:pt idx="1">
                  <c:v>1</c:v>
                </c:pt>
                <c:pt idx="2">
                  <c:v>3</c:v>
                </c:pt>
                <c:pt idx="3">
                  <c:v>2</c:v>
                </c:pt>
                <c:pt idx="4">
                  <c:v>1</c:v>
                </c:pt>
                <c:pt idx="5">
                  <c:v>3</c:v>
                </c:pt>
                <c:pt idx="6">
                  <c:v>2</c:v>
                </c:pt>
                <c:pt idx="8">
                  <c:v>2</c:v>
                </c:pt>
              </c:numCache>
            </c:numRef>
          </c:val>
        </c:ser>
        <c:dLbls>
          <c:showLegendKey val="0"/>
          <c:showVal val="0"/>
          <c:showCatName val="0"/>
          <c:showSerName val="0"/>
          <c:showPercent val="0"/>
          <c:showBubbleSize val="0"/>
        </c:dLbls>
        <c:gapWidth val="99"/>
        <c:overlap val="100"/>
        <c:axId val="391359304"/>
        <c:axId val="391359696"/>
      </c:barChart>
      <c:catAx>
        <c:axId val="39135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780000" spcFirstLastPara="1" vertOverflow="ellipsis" wrap="square" anchor="ctr" anchorCtr="0"/>
          <a:lstStyle/>
          <a:p>
            <a:pPr>
              <a:defRPr sz="1400" b="0" i="0" u="none" strike="noStrike" kern="1200" baseline="0">
                <a:solidFill>
                  <a:srgbClr val="015287"/>
                </a:solidFill>
                <a:latin typeface="+mn-lt"/>
                <a:ea typeface="+mn-ea"/>
                <a:cs typeface="+mn-cs"/>
              </a:defRPr>
            </a:pPr>
            <a:endParaRPr lang="fr-FR"/>
          </a:p>
        </c:txPr>
        <c:crossAx val="391359696"/>
        <c:crosses val="autoZero"/>
        <c:auto val="1"/>
        <c:lblAlgn val="ctr"/>
        <c:lblOffset val="100"/>
        <c:noMultiLvlLbl val="0"/>
      </c:catAx>
      <c:valAx>
        <c:axId val="391359696"/>
        <c:scaling>
          <c:orientation val="minMax"/>
        </c:scaling>
        <c:delete val="1"/>
        <c:axPos val="l"/>
        <c:numFmt formatCode="General" sourceLinked="1"/>
        <c:majorTickMark val="none"/>
        <c:minorTickMark val="none"/>
        <c:tickLblPos val="nextTo"/>
        <c:crossAx val="3913593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15287"/>
                </a:solidFill>
                <a:latin typeface="+mn-lt"/>
                <a:ea typeface="+mn-ea"/>
                <a:cs typeface="+mn-cs"/>
              </a:defRPr>
            </a:pPr>
            <a:endParaRPr lang="fr-FR"/>
          </a:p>
        </c:txPr>
      </c:legendEntry>
      <c:legendEntry>
        <c:idx val="1"/>
        <c:txPr>
          <a:bodyPr rot="0" spcFirstLastPara="1" vertOverflow="ellipsis" vert="horz" wrap="square" anchor="ctr" anchorCtr="1"/>
          <a:lstStyle/>
          <a:p>
            <a:pPr>
              <a:defRPr sz="1600" b="0" i="0" u="none" strike="noStrike" kern="1200" baseline="0">
                <a:solidFill>
                  <a:srgbClr val="015287"/>
                </a:solidFill>
                <a:latin typeface="+mn-lt"/>
                <a:ea typeface="+mn-ea"/>
                <a:cs typeface="+mn-cs"/>
              </a:defRPr>
            </a:pPr>
            <a:endParaRPr lang="fr-FR"/>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98447069116363"/>
          <c:y val="0.3099970836978711"/>
          <c:w val="0.40047572178477692"/>
          <c:h val="0.66745953630796151"/>
        </c:manualLayout>
      </c:layout>
      <c:pieChart>
        <c:varyColors val="1"/>
        <c:ser>
          <c:idx val="0"/>
          <c:order val="0"/>
          <c:tx>
            <c:strRef>
              <c:f>Feuil4!$K$36</c:f>
              <c:strCache>
                <c:ptCount val="1"/>
                <c:pt idx="0">
                  <c:v>communes</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rgbClr val="FFFF00"/>
              </a:solidFill>
              <a:ln w="19050">
                <a:solidFill>
                  <a:schemeClr val="lt1"/>
                </a:solidFill>
              </a:ln>
              <a:effectLst/>
            </c:spPr>
          </c:dPt>
          <c:dPt>
            <c:idx val="5"/>
            <c:bubble3D val="0"/>
            <c:spPr>
              <a:solidFill>
                <a:schemeClr val="bg2">
                  <a:lumMod val="90000"/>
                </a:schemeClr>
              </a:solidFill>
              <a:ln w="19050">
                <a:solidFill>
                  <a:schemeClr val="lt1"/>
                </a:solidFill>
              </a:ln>
              <a:effectLst/>
            </c:spPr>
          </c:dPt>
          <c:dLbls>
            <c:dLbl>
              <c:idx val="0"/>
              <c:layout/>
              <c:tx>
                <c:rich>
                  <a:bodyPr/>
                  <a:lstStyle/>
                  <a:p>
                    <a:fld id="{19E5AE6B-0EC1-4459-8C9D-9AD6C186ED06}" type="VALUE">
                      <a:rPr lang="en-US" smtClean="0">
                        <a:solidFill>
                          <a:schemeClr val="bg1"/>
                        </a:solidFill>
                      </a:rPr>
                      <a:pPr/>
                      <a:t>[VALEUR]</a:t>
                    </a:fld>
                    <a:endParaRPr lang="en-US" smtClean="0">
                      <a:solidFill>
                        <a:schemeClr val="bg1"/>
                      </a:solidFill>
                    </a:endParaRPr>
                  </a:p>
                  <a:p>
                    <a:r>
                      <a:rPr lang="en-US" baseline="0" smtClean="0">
                        <a:solidFill>
                          <a:schemeClr val="bg1"/>
                        </a:solidFill>
                      </a:rPr>
                      <a:t> </a:t>
                    </a:r>
                    <a:fld id="{4579741B-2A11-4C49-BFA2-335700939980}" type="PERCENTAGE">
                      <a:rPr lang="en-US" baseline="0">
                        <a:solidFill>
                          <a:schemeClr val="bg1"/>
                        </a:solidFill>
                      </a:rPr>
                      <a:pPr/>
                      <a:t>[POURCENTAGE]</a:t>
                    </a:fld>
                    <a:endParaRPr lang="en-US" baseline="0" smtClean="0">
                      <a:solidFill>
                        <a:schemeClr val="bg1"/>
                      </a:solidFill>
                    </a:endParaRP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8830D78F-DC6D-4478-92B0-80D3E9A21A07}" type="VALUE">
                      <a:rPr lang="en-US" smtClean="0">
                        <a:solidFill>
                          <a:schemeClr val="bg1"/>
                        </a:solidFill>
                      </a:rPr>
                      <a:pPr/>
                      <a:t>[VALEUR]</a:t>
                    </a:fld>
                    <a:endParaRPr lang="en-US" baseline="0" dirty="0" smtClean="0">
                      <a:solidFill>
                        <a:schemeClr val="bg1"/>
                      </a:solidFill>
                    </a:endParaRPr>
                  </a:p>
                  <a:p>
                    <a:fld id="{BD61CB8F-ABD6-4E26-9C94-86D742D74EF1}" type="PERCENTAGE">
                      <a:rPr lang="en-US" baseline="0" smtClean="0">
                        <a:solidFill>
                          <a:schemeClr val="bg1"/>
                        </a:solidFill>
                      </a:rPr>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7.563127781035095E-2"/>
                  <c:y val="-2.0063597352474909E-2"/>
                </c:manualLayout>
              </c:layout>
              <c:tx>
                <c:rich>
                  <a:bodyPr/>
                  <a:lstStyle/>
                  <a:p>
                    <a:fld id="{83375A88-FE22-4A41-9072-FF755F3F7472}" type="VALUE">
                      <a:rPr lang="en-US" sz="1600" smtClean="0">
                        <a:solidFill>
                          <a:schemeClr val="tx1"/>
                        </a:solidFill>
                      </a:rPr>
                      <a:pPr/>
                      <a:t>[VALEUR]</a:t>
                    </a:fld>
                    <a:endParaRPr lang="en-US" sz="1600" baseline="0" dirty="0" smtClean="0">
                      <a:solidFill>
                        <a:schemeClr val="tx1"/>
                      </a:solidFill>
                    </a:endParaRPr>
                  </a:p>
                  <a:p>
                    <a:fld id="{C4D49AA3-4227-4C11-BB69-D08E25FF56AA}" type="PERCENTAGE">
                      <a:rPr lang="en-US" sz="1600" baseline="0" smtClean="0">
                        <a:solidFill>
                          <a:schemeClr val="tx1"/>
                        </a:solidFill>
                      </a:rPr>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3"/>
              <c:layout/>
              <c:tx>
                <c:rich>
                  <a:bodyPr/>
                  <a:lstStyle/>
                  <a:p>
                    <a:fld id="{BF9971EA-CAC6-4BDE-9ECA-73FF49223654}" type="VALUE">
                      <a:rPr lang="en-US" smtClean="0"/>
                      <a:pPr/>
                      <a:t>[VALEUR]</a:t>
                    </a:fld>
                    <a:endParaRPr lang="en-US" baseline="0" smtClean="0"/>
                  </a:p>
                  <a:p>
                    <a:fld id="{8CC074BD-68F1-4D1B-86EE-0EEF46C96018}"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4"/>
              <c:layout/>
              <c:tx>
                <c:rich>
                  <a:bodyPr/>
                  <a:lstStyle/>
                  <a:p>
                    <a:fld id="{F58614D1-7A34-46EF-B483-E939E2611AD1}" type="VALUE">
                      <a:rPr lang="en-US" smtClean="0"/>
                      <a:pPr/>
                      <a:t>[VALEUR]</a:t>
                    </a:fld>
                    <a:endParaRPr lang="en-US" baseline="0" smtClean="0"/>
                  </a:p>
                  <a:p>
                    <a:fld id="{1AC131A2-7138-470D-A149-F186FFDF0543}"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5"/>
              <c:layout/>
              <c:tx>
                <c:rich>
                  <a:bodyPr/>
                  <a:lstStyle/>
                  <a:p>
                    <a:fld id="{CE4E3DC8-E47D-4427-BCE2-9869B398B83D}" type="VALUE">
                      <a:rPr lang="en-US" smtClean="0"/>
                      <a:pPr/>
                      <a:t>[VALEUR]</a:t>
                    </a:fld>
                    <a:endParaRPr lang="en-US" baseline="0" smtClean="0"/>
                  </a:p>
                  <a:p>
                    <a:fld id="{9DCC7050-28BB-4FF6-9323-E4CA2741C3A6}"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Feuil4!$K$37:$K$42</c:f>
              <c:numCache>
                <c:formatCode>General</c:formatCode>
                <c:ptCount val="6"/>
                <c:pt idx="0">
                  <c:v>29</c:v>
                </c:pt>
                <c:pt idx="1">
                  <c:v>38</c:v>
                </c:pt>
                <c:pt idx="2">
                  <c:v>27</c:v>
                </c:pt>
                <c:pt idx="3">
                  <c:v>94</c:v>
                </c:pt>
                <c:pt idx="4">
                  <c:v>48</c:v>
                </c:pt>
                <c:pt idx="5">
                  <c:v>55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Nombre de communes </c:v>
                </c:pt>
              </c:strCache>
            </c:strRef>
          </c:tx>
          <c:spPr>
            <a:solidFill>
              <a:schemeClr val="tx2">
                <a:lumMod val="20000"/>
                <a:lumOff val="80000"/>
              </a:schemeClr>
            </a:solidFill>
            <a:ln>
              <a:noFill/>
            </a:ln>
            <a:effectLst/>
          </c:spPr>
          <c:invertIfNegative val="0"/>
          <c:dPt>
            <c:idx val="0"/>
            <c:invertIfNegative val="0"/>
            <c:bubble3D val="0"/>
            <c:spPr>
              <a:solidFill>
                <a:srgbClr val="015287"/>
              </a:solidFill>
              <a:ln>
                <a:noFill/>
              </a:ln>
              <a:effectLst/>
            </c:spPr>
          </c:dPt>
          <c:dPt>
            <c:idx val="2"/>
            <c:invertIfNegative val="0"/>
            <c:bubble3D val="0"/>
            <c:spPr>
              <a:solidFill>
                <a:schemeClr val="tx2">
                  <a:lumMod val="20000"/>
                  <a:lumOff val="8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Santé</c:v>
                </c:pt>
                <c:pt idx="1">
                  <c:v>Commerces</c:v>
                </c:pt>
                <c:pt idx="2">
                  <c:v>Services généraux </c:v>
                </c:pt>
                <c:pt idx="3">
                  <c:v>Transports</c:v>
                </c:pt>
                <c:pt idx="4">
                  <c:v>Personnes agées, services à la personne</c:v>
                </c:pt>
                <c:pt idx="5">
                  <c:v>Scolarité, Jeunesse</c:v>
                </c:pt>
                <c:pt idx="6">
                  <c:v>Services numériques </c:v>
                </c:pt>
                <c:pt idx="7">
                  <c:v>Aménagement, urbanisme </c:v>
                </c:pt>
                <c:pt idx="8">
                  <c:v>Culture, Association</c:v>
                </c:pt>
              </c:strCache>
            </c:strRef>
          </c:cat>
          <c:val>
            <c:numRef>
              <c:f>Feuil1!$B$2:$B$10</c:f>
              <c:numCache>
                <c:formatCode>General</c:formatCode>
                <c:ptCount val="9"/>
                <c:pt idx="0">
                  <c:v>50</c:v>
                </c:pt>
                <c:pt idx="1">
                  <c:v>45</c:v>
                </c:pt>
                <c:pt idx="2">
                  <c:v>42</c:v>
                </c:pt>
                <c:pt idx="3">
                  <c:v>42</c:v>
                </c:pt>
                <c:pt idx="4">
                  <c:v>41</c:v>
                </c:pt>
                <c:pt idx="5">
                  <c:v>29</c:v>
                </c:pt>
                <c:pt idx="6">
                  <c:v>16</c:v>
                </c:pt>
                <c:pt idx="7">
                  <c:v>10</c:v>
                </c:pt>
                <c:pt idx="8">
                  <c:v>7</c:v>
                </c:pt>
              </c:numCache>
            </c:numRef>
          </c:val>
        </c:ser>
        <c:ser>
          <c:idx val="1"/>
          <c:order val="1"/>
          <c:tx>
            <c:strRef>
              <c:f>Feuil1!$C$1</c:f>
              <c:strCache>
                <c:ptCount val="1"/>
                <c:pt idx="0">
                  <c:v>Nombre d'EPCI</c:v>
                </c:pt>
              </c:strCache>
            </c:strRef>
          </c:tx>
          <c:spPr>
            <a:solidFill>
              <a:schemeClr val="accent4">
                <a:lumMod val="20000"/>
                <a:lumOff val="80000"/>
              </a:schemeClr>
            </a:solidFill>
            <a:ln>
              <a:noFill/>
            </a:ln>
            <a:effectLst/>
          </c:spPr>
          <c:invertIfNegative val="0"/>
          <c:dPt>
            <c:idx val="0"/>
            <c:invertIfNegative val="0"/>
            <c:bubble3D val="0"/>
            <c:spPr>
              <a:solidFill>
                <a:srgbClr val="FFC000"/>
              </a:solidFill>
              <a:ln>
                <a:noFill/>
              </a:ln>
              <a:effectLst/>
            </c:spPr>
          </c:dPt>
          <c:dPt>
            <c:idx val="2"/>
            <c:invertIfNegative val="0"/>
            <c:bubble3D val="0"/>
            <c:spPr>
              <a:solidFill>
                <a:schemeClr val="accent4">
                  <a:lumMod val="20000"/>
                  <a:lumOff val="80000"/>
                </a:schemeClr>
              </a:solidFill>
              <a:ln>
                <a:noFill/>
              </a:ln>
              <a:effectLst/>
            </c:spPr>
          </c:dPt>
          <c:dLbls>
            <c:dLbl>
              <c:idx val="1"/>
              <c:layout>
                <c:manualLayout>
                  <c:x val="-1.1792452830188896E-3"/>
                  <c:y val="-6.3281246107206812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1.7847923785470211E-2"/>
                      <c:h val="0.11816024125490641"/>
                    </c:manualLayout>
                  </c15:layout>
                </c:ext>
              </c:extLst>
            </c:dLbl>
            <c:dLbl>
              <c:idx val="2"/>
              <c:layout>
                <c:manualLayout>
                  <c:x val="2.3584905660377358E-3"/>
                  <c:y val="-5.15624968280944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92452830189544E-3"/>
                  <c:y val="-3.0468748125692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792452830189544E-3"/>
                  <c:y val="-4.921874697227200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3584905660376495E-3"/>
                  <c:y val="-6.328124610720685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647698843183391E-17"/>
                  <c:y val="-7.26562455304967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Feuil1!$A$2:$A$10</c:f>
              <c:strCache>
                <c:ptCount val="9"/>
                <c:pt idx="0">
                  <c:v>Santé</c:v>
                </c:pt>
                <c:pt idx="1">
                  <c:v>Commerces</c:v>
                </c:pt>
                <c:pt idx="2">
                  <c:v>Services généraux </c:v>
                </c:pt>
                <c:pt idx="3">
                  <c:v>Transports</c:v>
                </c:pt>
                <c:pt idx="4">
                  <c:v>Personnes agées, services à la personne</c:v>
                </c:pt>
                <c:pt idx="5">
                  <c:v>Scolarité, Jeunesse</c:v>
                </c:pt>
                <c:pt idx="6">
                  <c:v>Services numériques </c:v>
                </c:pt>
                <c:pt idx="7">
                  <c:v>Aménagement, urbanisme </c:v>
                </c:pt>
                <c:pt idx="8">
                  <c:v>Culture, Association</c:v>
                </c:pt>
              </c:strCache>
            </c:strRef>
          </c:cat>
          <c:val>
            <c:numRef>
              <c:f>Feuil1!$C$2:$C$10</c:f>
              <c:numCache>
                <c:formatCode>General</c:formatCode>
                <c:ptCount val="9"/>
                <c:pt idx="0">
                  <c:v>5</c:v>
                </c:pt>
                <c:pt idx="1">
                  <c:v>1</c:v>
                </c:pt>
                <c:pt idx="2">
                  <c:v>3</c:v>
                </c:pt>
                <c:pt idx="3">
                  <c:v>2</c:v>
                </c:pt>
                <c:pt idx="4">
                  <c:v>1</c:v>
                </c:pt>
                <c:pt idx="5">
                  <c:v>3</c:v>
                </c:pt>
                <c:pt idx="6">
                  <c:v>2</c:v>
                </c:pt>
                <c:pt idx="8">
                  <c:v>2</c:v>
                </c:pt>
              </c:numCache>
            </c:numRef>
          </c:val>
        </c:ser>
        <c:dLbls>
          <c:showLegendKey val="0"/>
          <c:showVal val="0"/>
          <c:showCatName val="0"/>
          <c:showSerName val="0"/>
          <c:showPercent val="0"/>
          <c:showBubbleSize val="0"/>
        </c:dLbls>
        <c:gapWidth val="99"/>
        <c:overlap val="100"/>
        <c:axId val="392266080"/>
        <c:axId val="392266472"/>
      </c:barChart>
      <c:catAx>
        <c:axId val="39226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780000" spcFirstLastPara="1" vertOverflow="ellipsis" wrap="square" anchor="ctr" anchorCtr="0"/>
          <a:lstStyle/>
          <a:p>
            <a:pPr>
              <a:defRPr sz="1400" b="0" i="0" u="none" strike="noStrike" kern="1200" baseline="0">
                <a:solidFill>
                  <a:srgbClr val="015287"/>
                </a:solidFill>
                <a:latin typeface="+mn-lt"/>
                <a:ea typeface="+mn-ea"/>
                <a:cs typeface="+mn-cs"/>
              </a:defRPr>
            </a:pPr>
            <a:endParaRPr lang="fr-FR"/>
          </a:p>
        </c:txPr>
        <c:crossAx val="392266472"/>
        <c:crosses val="autoZero"/>
        <c:auto val="1"/>
        <c:lblAlgn val="ctr"/>
        <c:lblOffset val="100"/>
        <c:noMultiLvlLbl val="0"/>
      </c:catAx>
      <c:valAx>
        <c:axId val="392266472"/>
        <c:scaling>
          <c:orientation val="minMax"/>
        </c:scaling>
        <c:delete val="1"/>
        <c:axPos val="l"/>
        <c:numFmt formatCode="General" sourceLinked="1"/>
        <c:majorTickMark val="none"/>
        <c:minorTickMark val="none"/>
        <c:tickLblPos val="nextTo"/>
        <c:crossAx val="3922660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15287"/>
                </a:solidFill>
                <a:latin typeface="+mn-lt"/>
                <a:ea typeface="+mn-ea"/>
                <a:cs typeface="+mn-cs"/>
              </a:defRPr>
            </a:pPr>
            <a:endParaRPr lang="fr-FR"/>
          </a:p>
        </c:txPr>
      </c:legendEntry>
      <c:legendEntry>
        <c:idx val="1"/>
        <c:txPr>
          <a:bodyPr rot="0" spcFirstLastPara="1" vertOverflow="ellipsis" vert="horz" wrap="square" anchor="ctr" anchorCtr="1"/>
          <a:lstStyle/>
          <a:p>
            <a:pPr>
              <a:defRPr sz="1600" b="0" i="0" u="none" strike="noStrike" kern="1200" baseline="0">
                <a:solidFill>
                  <a:srgbClr val="015287"/>
                </a:solidFill>
                <a:latin typeface="+mn-lt"/>
                <a:ea typeface="+mn-ea"/>
                <a:cs typeface="+mn-cs"/>
              </a:defRPr>
            </a:pPr>
            <a:endParaRPr lang="fr-FR"/>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a:solidFill>
                <a:schemeClr val="tx1"/>
              </a:solidFill>
            </a:ln>
          </c:spPr>
          <c:dPt>
            <c:idx val="0"/>
            <c:bubble3D val="0"/>
            <c:spPr>
              <a:noFill/>
              <a:ln w="12700">
                <a:solidFill>
                  <a:schemeClr val="tx1"/>
                </a:solidFill>
              </a:ln>
              <a:effectLst/>
            </c:spPr>
          </c:dPt>
          <c:dPt>
            <c:idx val="1"/>
            <c:bubble3D val="0"/>
            <c:spPr>
              <a:solidFill>
                <a:srgbClr val="FFDC70"/>
              </a:solidFill>
              <a:ln w="12700">
                <a:solidFill>
                  <a:schemeClr val="tx1"/>
                </a:solidFill>
              </a:ln>
              <a:effectLst/>
            </c:spPr>
          </c:dPt>
          <c:dPt>
            <c:idx val="2"/>
            <c:bubble3D val="0"/>
            <c:spPr>
              <a:solidFill>
                <a:srgbClr val="C0D0D0"/>
              </a:solidFill>
              <a:ln w="12700">
                <a:solidFill>
                  <a:schemeClr val="tx1"/>
                </a:solidFill>
              </a:ln>
              <a:effectLst/>
            </c:spPr>
          </c:dPt>
          <c:dPt>
            <c:idx val="3"/>
            <c:bubble3D val="0"/>
            <c:spPr>
              <a:solidFill>
                <a:srgbClr val="406080"/>
              </a:solidFill>
              <a:ln w="12700">
                <a:solidFill>
                  <a:schemeClr val="tx1"/>
                </a:solidFill>
              </a:ln>
              <a:effectLst/>
            </c:spPr>
          </c:dPt>
          <c:dLbls>
            <c:dLbl>
              <c:idx val="0"/>
              <c:layout>
                <c:manualLayout>
                  <c:x val="-0.12515731723954765"/>
                  <c:y val="0.19047627177676554"/>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layout>
                    <c:manualLayout>
                      <c:w val="0.14012435226468203"/>
                      <c:h val="0.10314847858981875"/>
                    </c:manualLayout>
                  </c15:layout>
                </c:ext>
              </c:extLst>
            </c:dLbl>
            <c:dLbl>
              <c:idx val="1"/>
              <c:layout>
                <c:manualLayout>
                  <c:x val="-0.18780065857295211"/>
                  <c:y val="0.1297835225848119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Feuil1!$O$6:$O$9</c:f>
              <c:numCache>
                <c:formatCode>0.0</c:formatCode>
                <c:ptCount val="4"/>
                <c:pt idx="0">
                  <c:v>11.410206595763265</c:v>
                </c:pt>
                <c:pt idx="1">
                  <c:v>9.7617175851879967</c:v>
                </c:pt>
                <c:pt idx="2">
                  <c:v>26.4</c:v>
                </c:pt>
                <c:pt idx="3">
                  <c:v>52.4</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Nombre de communes </c:v>
                </c:pt>
              </c:strCache>
            </c:strRef>
          </c:tx>
          <c:spPr>
            <a:solidFill>
              <a:schemeClr val="tx2">
                <a:lumMod val="20000"/>
                <a:lumOff val="80000"/>
              </a:schemeClr>
            </a:solidFill>
            <a:ln>
              <a:noFill/>
            </a:ln>
            <a:effectLst/>
          </c:spPr>
          <c:invertIfNegative val="0"/>
          <c:dPt>
            <c:idx val="1"/>
            <c:invertIfNegative val="0"/>
            <c:bubble3D val="0"/>
            <c:spPr>
              <a:solidFill>
                <a:srgbClr val="015287"/>
              </a:solidFill>
              <a:ln>
                <a:noFill/>
              </a:ln>
              <a:effectLst/>
            </c:spPr>
          </c:dPt>
          <c:dPt>
            <c:idx val="2"/>
            <c:invertIfNegative val="0"/>
            <c:bubble3D val="0"/>
            <c:spPr>
              <a:solidFill>
                <a:schemeClr val="tx2">
                  <a:lumMod val="20000"/>
                  <a:lumOff val="8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Santé</c:v>
                </c:pt>
                <c:pt idx="1">
                  <c:v>Commerces</c:v>
                </c:pt>
                <c:pt idx="2">
                  <c:v>Services généraux </c:v>
                </c:pt>
                <c:pt idx="3">
                  <c:v>Transports</c:v>
                </c:pt>
                <c:pt idx="4">
                  <c:v>Personnes agées, services à la personne</c:v>
                </c:pt>
                <c:pt idx="5">
                  <c:v>Scolarité, Jeunesse</c:v>
                </c:pt>
                <c:pt idx="6">
                  <c:v>Services numériques </c:v>
                </c:pt>
                <c:pt idx="7">
                  <c:v>Aménagement, urbanisme </c:v>
                </c:pt>
                <c:pt idx="8">
                  <c:v>Culture, Association</c:v>
                </c:pt>
              </c:strCache>
            </c:strRef>
          </c:cat>
          <c:val>
            <c:numRef>
              <c:f>Feuil1!$B$2:$B$10</c:f>
              <c:numCache>
                <c:formatCode>General</c:formatCode>
                <c:ptCount val="9"/>
                <c:pt idx="0">
                  <c:v>50</c:v>
                </c:pt>
                <c:pt idx="1">
                  <c:v>45</c:v>
                </c:pt>
                <c:pt idx="2">
                  <c:v>42</c:v>
                </c:pt>
                <c:pt idx="3">
                  <c:v>42</c:v>
                </c:pt>
                <c:pt idx="4">
                  <c:v>41</c:v>
                </c:pt>
                <c:pt idx="5">
                  <c:v>29</c:v>
                </c:pt>
                <c:pt idx="6">
                  <c:v>16</c:v>
                </c:pt>
                <c:pt idx="7">
                  <c:v>10</c:v>
                </c:pt>
                <c:pt idx="8">
                  <c:v>7</c:v>
                </c:pt>
              </c:numCache>
            </c:numRef>
          </c:val>
        </c:ser>
        <c:ser>
          <c:idx val="1"/>
          <c:order val="1"/>
          <c:tx>
            <c:strRef>
              <c:f>Feuil1!$C$1</c:f>
              <c:strCache>
                <c:ptCount val="1"/>
                <c:pt idx="0">
                  <c:v>Nombre d'EPCI</c:v>
                </c:pt>
              </c:strCache>
            </c:strRef>
          </c:tx>
          <c:spPr>
            <a:solidFill>
              <a:schemeClr val="accent2">
                <a:lumMod val="20000"/>
                <a:lumOff val="80000"/>
              </a:schemeClr>
            </a:solidFill>
            <a:ln>
              <a:noFill/>
            </a:ln>
            <a:effectLst/>
          </c:spPr>
          <c:invertIfNegative val="0"/>
          <c:dPt>
            <c:idx val="1"/>
            <c:invertIfNegative val="0"/>
            <c:bubble3D val="0"/>
            <c:spPr>
              <a:solidFill>
                <a:srgbClr val="FFC000"/>
              </a:solidFill>
              <a:ln>
                <a:noFill/>
              </a:ln>
              <a:effectLst/>
            </c:spPr>
          </c:dPt>
          <c:dPt>
            <c:idx val="2"/>
            <c:invertIfNegative val="0"/>
            <c:bubble3D val="0"/>
            <c:spPr>
              <a:solidFill>
                <a:schemeClr val="accent2">
                  <a:lumMod val="20000"/>
                  <a:lumOff val="80000"/>
                </a:schemeClr>
              </a:solidFill>
              <a:ln>
                <a:noFill/>
              </a:ln>
              <a:effectLst/>
            </c:spPr>
          </c:dPt>
          <c:dLbls>
            <c:dLbl>
              <c:idx val="1"/>
              <c:layout>
                <c:manualLayout>
                  <c:x val="-1.1792452830188896E-3"/>
                  <c:y val="-6.3281246107206812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1.7847923785470211E-2"/>
                      <c:h val="0.11816024125490641"/>
                    </c:manualLayout>
                  </c15:layout>
                </c:ext>
              </c:extLst>
            </c:dLbl>
            <c:dLbl>
              <c:idx val="2"/>
              <c:layout>
                <c:manualLayout>
                  <c:x val="2.3584905660377358E-3"/>
                  <c:y val="-5.15624968280944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92452830189544E-3"/>
                  <c:y val="-3.0468748125692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792452830189544E-3"/>
                  <c:y val="-4.921874697227200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3584905660376495E-3"/>
                  <c:y val="-6.328124610720685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647698843183391E-17"/>
                  <c:y val="-7.26562455304967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Feuil1!$A$2:$A$10</c:f>
              <c:strCache>
                <c:ptCount val="9"/>
                <c:pt idx="0">
                  <c:v>Santé</c:v>
                </c:pt>
                <c:pt idx="1">
                  <c:v>Commerces</c:v>
                </c:pt>
                <c:pt idx="2">
                  <c:v>Services généraux </c:v>
                </c:pt>
                <c:pt idx="3">
                  <c:v>Transports</c:v>
                </c:pt>
                <c:pt idx="4">
                  <c:v>Personnes agées, services à la personne</c:v>
                </c:pt>
                <c:pt idx="5">
                  <c:v>Scolarité, Jeunesse</c:v>
                </c:pt>
                <c:pt idx="6">
                  <c:v>Services numériques </c:v>
                </c:pt>
                <c:pt idx="7">
                  <c:v>Aménagement, urbanisme </c:v>
                </c:pt>
                <c:pt idx="8">
                  <c:v>Culture, Association</c:v>
                </c:pt>
              </c:strCache>
            </c:strRef>
          </c:cat>
          <c:val>
            <c:numRef>
              <c:f>Feuil1!$C$2:$C$10</c:f>
              <c:numCache>
                <c:formatCode>General</c:formatCode>
                <c:ptCount val="9"/>
                <c:pt idx="0">
                  <c:v>5</c:v>
                </c:pt>
                <c:pt idx="1">
                  <c:v>1</c:v>
                </c:pt>
                <c:pt idx="2">
                  <c:v>3</c:v>
                </c:pt>
                <c:pt idx="3">
                  <c:v>2</c:v>
                </c:pt>
                <c:pt idx="4">
                  <c:v>1</c:v>
                </c:pt>
                <c:pt idx="5">
                  <c:v>3</c:v>
                </c:pt>
                <c:pt idx="6">
                  <c:v>2</c:v>
                </c:pt>
                <c:pt idx="8">
                  <c:v>2</c:v>
                </c:pt>
              </c:numCache>
            </c:numRef>
          </c:val>
        </c:ser>
        <c:dLbls>
          <c:showLegendKey val="0"/>
          <c:showVal val="0"/>
          <c:showCatName val="0"/>
          <c:showSerName val="0"/>
          <c:showPercent val="0"/>
          <c:showBubbleSize val="0"/>
        </c:dLbls>
        <c:gapWidth val="99"/>
        <c:overlap val="100"/>
        <c:axId val="392264904"/>
        <c:axId val="392265296"/>
      </c:barChart>
      <c:catAx>
        <c:axId val="39226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780000" spcFirstLastPara="1" vertOverflow="ellipsis" wrap="square" anchor="ctr" anchorCtr="0"/>
          <a:lstStyle/>
          <a:p>
            <a:pPr>
              <a:defRPr sz="1400" b="0" i="0" u="none" strike="noStrike" kern="1200" baseline="0">
                <a:solidFill>
                  <a:srgbClr val="015287"/>
                </a:solidFill>
                <a:latin typeface="+mn-lt"/>
                <a:ea typeface="+mn-ea"/>
                <a:cs typeface="+mn-cs"/>
              </a:defRPr>
            </a:pPr>
            <a:endParaRPr lang="fr-FR"/>
          </a:p>
        </c:txPr>
        <c:crossAx val="392265296"/>
        <c:crosses val="autoZero"/>
        <c:auto val="1"/>
        <c:lblAlgn val="ctr"/>
        <c:lblOffset val="100"/>
        <c:noMultiLvlLbl val="0"/>
      </c:catAx>
      <c:valAx>
        <c:axId val="392265296"/>
        <c:scaling>
          <c:orientation val="minMax"/>
        </c:scaling>
        <c:delete val="1"/>
        <c:axPos val="l"/>
        <c:numFmt formatCode="General" sourceLinked="1"/>
        <c:majorTickMark val="none"/>
        <c:minorTickMark val="none"/>
        <c:tickLblPos val="nextTo"/>
        <c:crossAx val="392264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15287"/>
                </a:solidFill>
                <a:latin typeface="+mn-lt"/>
                <a:ea typeface="+mn-ea"/>
                <a:cs typeface="+mn-cs"/>
              </a:defRPr>
            </a:pPr>
            <a:endParaRPr lang="fr-FR"/>
          </a:p>
        </c:txPr>
      </c:legendEntry>
      <c:legendEntry>
        <c:idx val="1"/>
        <c:txPr>
          <a:bodyPr rot="0" spcFirstLastPara="1" vertOverflow="ellipsis" vert="horz" wrap="square" anchor="ctr" anchorCtr="1"/>
          <a:lstStyle/>
          <a:p>
            <a:pPr>
              <a:defRPr sz="1600" b="0" i="0" u="none" strike="noStrike" kern="1200" baseline="0">
                <a:solidFill>
                  <a:srgbClr val="015287"/>
                </a:solidFill>
                <a:latin typeface="+mn-lt"/>
                <a:ea typeface="+mn-ea"/>
                <a:cs typeface="+mn-cs"/>
              </a:defRPr>
            </a:pPr>
            <a:endParaRPr lang="fr-FR"/>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2891513560804"/>
          <c:y val="0.32388597258676005"/>
          <c:w val="0.40047572178477692"/>
          <c:h val="0.66745953630796151"/>
        </c:manualLayout>
      </c:layout>
      <c:pieChart>
        <c:varyColors val="1"/>
        <c:ser>
          <c:idx val="0"/>
          <c:order val="0"/>
          <c:tx>
            <c:strRef>
              <c:f>Feuil4!$L$36</c:f>
              <c:strCache>
                <c:ptCount val="1"/>
                <c:pt idx="0">
                  <c:v>population</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noFill/>
              <a:ln w="19050">
                <a:solidFill>
                  <a:schemeClr val="lt1"/>
                </a:solidFill>
              </a:ln>
              <a:effectLst/>
            </c:spPr>
          </c:dPt>
          <c:dPt>
            <c:idx val="4"/>
            <c:bubble3D val="0"/>
            <c:spPr>
              <a:noFill/>
              <a:ln w="19050">
                <a:solidFill>
                  <a:schemeClr val="lt1"/>
                </a:solidFill>
              </a:ln>
              <a:effectLst/>
            </c:spPr>
          </c:dPt>
          <c:dPt>
            <c:idx val="5"/>
            <c:bubble3D val="0"/>
            <c:spPr>
              <a:noFill/>
              <a:ln w="19050">
                <a:solidFill>
                  <a:schemeClr val="lt1"/>
                </a:solidFill>
              </a:ln>
              <a:effectLst/>
            </c:spPr>
          </c:dPt>
          <c:dLbls>
            <c:dLbl>
              <c:idx val="0"/>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1"/>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0.10376545362330482"/>
                  <c:y val="-6.0534545769714128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EC0FBE95-2417-451C-A19B-054E2504D64D}" type="VALUE">
                      <a:rPr lang="en-US" sz="1600">
                        <a:solidFill>
                          <a:schemeClr val="tx1"/>
                        </a:solidFill>
                      </a:rPr>
                      <a:pPr>
                        <a:defRPr sz="1600" b="1">
                          <a:solidFill>
                            <a:schemeClr val="bg1"/>
                          </a:solidFill>
                        </a:defRPr>
                      </a:pPr>
                      <a:t>[VALEUR]</a:t>
                    </a:fld>
                    <a:r>
                      <a:rPr lang="en-US" sz="1600" baseline="0" dirty="0">
                        <a:solidFill>
                          <a:schemeClr val="tx1"/>
                        </a:solidFill>
                      </a:rPr>
                      <a:t>
</a:t>
                    </a:r>
                    <a:fld id="{77C14034-2682-4596-AA7B-22922C48A0B8}" type="PERCENTAGE">
                      <a:rPr lang="en-US" sz="1600" baseline="0">
                        <a:solidFill>
                          <a:schemeClr val="tx1"/>
                        </a:solidFill>
                      </a:rPr>
                      <a:pPr>
                        <a:defRPr sz="1600" b="1">
                          <a:solidFill>
                            <a:schemeClr val="bg1"/>
                          </a:solidFill>
                        </a:defRPr>
                      </a:pPr>
                      <a:t>[POURCENTAGE]</a:t>
                    </a:fld>
                    <a:endParaRPr lang="en-US" sz="16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Feuil4!$L$37:$L$42</c:f>
              <c:numCache>
                <c:formatCode>#,##0</c:formatCode>
                <c:ptCount val="6"/>
                <c:pt idx="0">
                  <c:v>163739</c:v>
                </c:pt>
                <c:pt idx="1">
                  <c:v>50558</c:v>
                </c:pt>
                <c:pt idx="2">
                  <c:v>26816</c:v>
                </c:pt>
                <c:pt idx="3">
                  <c:v>40711</c:v>
                </c:pt>
                <c:pt idx="4">
                  <c:v>36154</c:v>
                </c:pt>
                <c:pt idx="5">
                  <c:v>14023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98447069116363"/>
          <c:y val="0.3099970836978711"/>
          <c:w val="0.40047572178477692"/>
          <c:h val="0.66745953630796151"/>
        </c:manualLayout>
      </c:layout>
      <c:pieChart>
        <c:varyColors val="1"/>
        <c:ser>
          <c:idx val="0"/>
          <c:order val="0"/>
          <c:tx>
            <c:strRef>
              <c:f>Feuil4!$K$36</c:f>
              <c:strCache>
                <c:ptCount val="1"/>
                <c:pt idx="0">
                  <c:v>communes</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noFill/>
              <a:ln w="19050">
                <a:solidFill>
                  <a:schemeClr val="lt1"/>
                </a:solidFill>
              </a:ln>
              <a:effectLst/>
            </c:spPr>
          </c:dPt>
          <c:dPt>
            <c:idx val="4"/>
            <c:bubble3D val="0"/>
            <c:spPr>
              <a:noFill/>
              <a:ln w="19050">
                <a:solidFill>
                  <a:schemeClr val="lt1"/>
                </a:solidFill>
              </a:ln>
              <a:effectLst/>
            </c:spPr>
          </c:dPt>
          <c:dPt>
            <c:idx val="5"/>
            <c:bubble3D val="0"/>
            <c:spPr>
              <a:noFill/>
              <a:ln w="19050">
                <a:solidFill>
                  <a:schemeClr val="lt1"/>
                </a:solidFill>
              </a:ln>
              <a:effectLst/>
            </c:spPr>
          </c:dPt>
          <c:dLbls>
            <c:dLbl>
              <c:idx val="2"/>
              <c:layout/>
              <c:tx>
                <c:rich>
                  <a:bodyPr/>
                  <a:lstStyle/>
                  <a:p>
                    <a:fld id="{0E3789AC-1F7A-4387-92B1-9DF44E5A5370}" type="VALUE">
                      <a:rPr lang="en-US">
                        <a:solidFill>
                          <a:schemeClr val="tx1"/>
                        </a:solidFill>
                      </a:rPr>
                      <a:pPr/>
                      <a:t>[VALEUR]</a:t>
                    </a:fld>
                    <a:r>
                      <a:rPr lang="en-US" baseline="0" dirty="0">
                        <a:solidFill>
                          <a:schemeClr val="tx1"/>
                        </a:solidFill>
                      </a:rPr>
                      <a:t>
</a:t>
                    </a:r>
                    <a:fld id="{2223E77C-7805-4BFE-A995-4F1B32A835F7}" type="PERCENTAGE">
                      <a:rPr lang="en-US" baseline="0">
                        <a:solidFill>
                          <a:schemeClr val="tx1"/>
                        </a:solidFill>
                      </a:rPr>
                      <a:pPr/>
                      <a:t>[POURCENTAGE]</a:t>
                    </a:fld>
                    <a:endParaRPr lang="en-US" baseline="0"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separator>
</c:separator>
            <c:showLeaderLines val="0"/>
            <c:extLst>
              <c:ext xmlns:c15="http://schemas.microsoft.com/office/drawing/2012/chart" uri="{CE6537A1-D6FC-4f65-9D91-7224C49458BB}">
                <c15:layout/>
              </c:ext>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Feuil4!$K$37:$K$42</c:f>
              <c:numCache>
                <c:formatCode>General</c:formatCode>
                <c:ptCount val="6"/>
                <c:pt idx="0">
                  <c:v>29</c:v>
                </c:pt>
                <c:pt idx="1">
                  <c:v>38</c:v>
                </c:pt>
                <c:pt idx="2">
                  <c:v>27</c:v>
                </c:pt>
                <c:pt idx="3">
                  <c:v>94</c:v>
                </c:pt>
                <c:pt idx="4">
                  <c:v>48</c:v>
                </c:pt>
                <c:pt idx="5">
                  <c:v>55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2891513560804"/>
          <c:y val="0.32388597258676005"/>
          <c:w val="0.40047572178477692"/>
          <c:h val="0.66745953630796151"/>
        </c:manualLayout>
      </c:layout>
      <c:pieChart>
        <c:varyColors val="1"/>
        <c:ser>
          <c:idx val="0"/>
          <c:order val="0"/>
          <c:tx>
            <c:strRef>
              <c:f>Feuil4!$L$36</c:f>
              <c:strCache>
                <c:ptCount val="1"/>
                <c:pt idx="0">
                  <c:v>population</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noFill/>
              <a:ln w="19050">
                <a:solidFill>
                  <a:schemeClr val="lt1"/>
                </a:solidFill>
              </a:ln>
              <a:effectLst/>
            </c:spPr>
          </c:dPt>
          <c:dPt>
            <c:idx val="5"/>
            <c:bubble3D val="0"/>
            <c:spPr>
              <a:noFill/>
              <a:ln w="19050">
                <a:solidFill>
                  <a:schemeClr val="lt1"/>
                </a:solidFill>
              </a:ln>
              <a:effectLst/>
            </c:spPr>
          </c:dPt>
          <c:dLbls>
            <c:dLbl>
              <c:idx val="0"/>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1"/>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0.10376545362330482"/>
                  <c:y val="-5.0706629741904999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EC0FBE95-2417-451C-A19B-054E2504D64D}" type="VALUE">
                      <a:rPr lang="en-US" sz="1600">
                        <a:solidFill>
                          <a:schemeClr val="tx1"/>
                        </a:solidFill>
                      </a:rPr>
                      <a:pPr>
                        <a:defRPr sz="1600" b="1">
                          <a:solidFill>
                            <a:schemeClr val="bg1"/>
                          </a:solidFill>
                        </a:defRPr>
                      </a:pPr>
                      <a:t>[VALEUR]</a:t>
                    </a:fld>
                    <a:r>
                      <a:rPr lang="en-US" sz="1600" baseline="0" dirty="0">
                        <a:solidFill>
                          <a:schemeClr val="tx1"/>
                        </a:solidFill>
                      </a:rPr>
                      <a:t>
</a:t>
                    </a:r>
                    <a:fld id="{77C14034-2682-4596-AA7B-22922C48A0B8}" type="PERCENTAGE">
                      <a:rPr lang="en-US" sz="1600" baseline="0">
                        <a:solidFill>
                          <a:schemeClr val="tx1"/>
                        </a:solidFill>
                      </a:rPr>
                      <a:pPr>
                        <a:defRPr sz="1600" b="1">
                          <a:solidFill>
                            <a:schemeClr val="bg1"/>
                          </a:solidFill>
                        </a:defRPr>
                      </a:pPr>
                      <a:t>[POURCENTAGE]</a:t>
                    </a:fld>
                    <a:endParaRPr lang="en-US" sz="16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Feuil4!$L$37:$L$42</c:f>
              <c:numCache>
                <c:formatCode>#,##0</c:formatCode>
                <c:ptCount val="6"/>
                <c:pt idx="0">
                  <c:v>163739</c:v>
                </c:pt>
                <c:pt idx="1">
                  <c:v>50558</c:v>
                </c:pt>
                <c:pt idx="2">
                  <c:v>26816</c:v>
                </c:pt>
                <c:pt idx="3">
                  <c:v>40711</c:v>
                </c:pt>
                <c:pt idx="4">
                  <c:v>36154</c:v>
                </c:pt>
                <c:pt idx="5">
                  <c:v>14023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98447069116363"/>
          <c:y val="0.3099970836978711"/>
          <c:w val="0.40047572178477692"/>
          <c:h val="0.66745953630796151"/>
        </c:manualLayout>
      </c:layout>
      <c:pieChart>
        <c:varyColors val="1"/>
        <c:ser>
          <c:idx val="0"/>
          <c:order val="0"/>
          <c:tx>
            <c:strRef>
              <c:f>Feuil4!$K$36</c:f>
              <c:strCache>
                <c:ptCount val="1"/>
                <c:pt idx="0">
                  <c:v>communes</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noFill/>
              <a:ln w="19050">
                <a:solidFill>
                  <a:schemeClr val="lt1"/>
                </a:solidFill>
              </a:ln>
              <a:effectLst/>
            </c:spPr>
          </c:dPt>
          <c:dPt>
            <c:idx val="5"/>
            <c:bubble3D val="0"/>
            <c:spPr>
              <a:noFill/>
              <a:ln w="19050">
                <a:solidFill>
                  <a:schemeClr val="lt1"/>
                </a:solidFill>
              </a:ln>
              <a:effectLst/>
            </c:spPr>
          </c:dPt>
          <c:dLbls>
            <c:dLbl>
              <c:idx val="2"/>
              <c:layout/>
              <c:tx>
                <c:rich>
                  <a:bodyPr/>
                  <a:lstStyle/>
                  <a:p>
                    <a:fld id="{0E3789AC-1F7A-4387-92B1-9DF44E5A5370}" type="VALUE">
                      <a:rPr lang="en-US">
                        <a:solidFill>
                          <a:schemeClr val="tx1"/>
                        </a:solidFill>
                      </a:rPr>
                      <a:pPr/>
                      <a:t>[VALEUR]</a:t>
                    </a:fld>
                    <a:r>
                      <a:rPr lang="en-US" baseline="0" dirty="0">
                        <a:solidFill>
                          <a:schemeClr val="tx1"/>
                        </a:solidFill>
                      </a:rPr>
                      <a:t>
</a:t>
                    </a:r>
                    <a:fld id="{2223E77C-7805-4BFE-A995-4F1B32A835F7}" type="PERCENTAGE">
                      <a:rPr lang="en-US" baseline="0">
                        <a:solidFill>
                          <a:schemeClr val="tx1"/>
                        </a:solidFill>
                      </a:rPr>
                      <a:pPr/>
                      <a:t>[POURCENTAGE]</a:t>
                    </a:fld>
                    <a:endParaRPr lang="en-US" baseline="0"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dLbl>
              <c:idx val="3"/>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25000"/>
                        </a:schemeClr>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separator>
</c:separator>
            <c:showLeaderLines val="0"/>
            <c:extLst>
              <c:ext xmlns:c15="http://schemas.microsoft.com/office/drawing/2012/chart" uri="{CE6537A1-D6FC-4f65-9D91-7224C49458BB}">
                <c15:layout/>
              </c:ext>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Feuil4!$K$37:$K$42</c:f>
              <c:numCache>
                <c:formatCode>General</c:formatCode>
                <c:ptCount val="6"/>
                <c:pt idx="0">
                  <c:v>29</c:v>
                </c:pt>
                <c:pt idx="1">
                  <c:v>38</c:v>
                </c:pt>
                <c:pt idx="2">
                  <c:v>27</c:v>
                </c:pt>
                <c:pt idx="3">
                  <c:v>94</c:v>
                </c:pt>
                <c:pt idx="4">
                  <c:v>48</c:v>
                </c:pt>
                <c:pt idx="5">
                  <c:v>55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2891513560804"/>
          <c:y val="0.32388597258676005"/>
          <c:w val="0.40047572178477692"/>
          <c:h val="0.66745953630796151"/>
        </c:manualLayout>
      </c:layout>
      <c:pieChart>
        <c:varyColors val="1"/>
        <c:ser>
          <c:idx val="0"/>
          <c:order val="0"/>
          <c:tx>
            <c:strRef>
              <c:f>Feuil4!$L$36</c:f>
              <c:strCache>
                <c:ptCount val="1"/>
                <c:pt idx="0">
                  <c:v>population</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rgbClr val="FFFF00"/>
              </a:solidFill>
              <a:ln w="19050">
                <a:solidFill>
                  <a:schemeClr val="lt1"/>
                </a:solidFill>
              </a:ln>
              <a:effectLst/>
            </c:spPr>
          </c:dPt>
          <c:dPt>
            <c:idx val="5"/>
            <c:bubble3D val="0"/>
            <c:spPr>
              <a:noFill/>
              <a:ln w="19050">
                <a:solidFill>
                  <a:schemeClr val="lt1"/>
                </a:solidFill>
              </a:ln>
              <a:effectLst/>
            </c:spPr>
          </c:dPt>
          <c:dLbls>
            <c:dLbl>
              <c:idx val="0"/>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1"/>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0.10376545362330482"/>
                  <c:y val="-5.0706629741904999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EC0FBE95-2417-451C-A19B-054E2504D64D}" type="VALUE">
                      <a:rPr lang="en-US" sz="1600">
                        <a:solidFill>
                          <a:schemeClr val="tx1"/>
                        </a:solidFill>
                      </a:rPr>
                      <a:pPr>
                        <a:defRPr sz="1600" b="1">
                          <a:solidFill>
                            <a:schemeClr val="bg1"/>
                          </a:solidFill>
                        </a:defRPr>
                      </a:pPr>
                      <a:t>[VALEUR]</a:t>
                    </a:fld>
                    <a:r>
                      <a:rPr lang="en-US" sz="1600" baseline="0" dirty="0">
                        <a:solidFill>
                          <a:schemeClr val="tx1"/>
                        </a:solidFill>
                      </a:rPr>
                      <a:t>
</a:t>
                    </a:r>
                    <a:fld id="{77C14034-2682-4596-AA7B-22922C48A0B8}" type="PERCENTAGE">
                      <a:rPr lang="en-US" sz="1600" baseline="0">
                        <a:solidFill>
                          <a:schemeClr val="tx1"/>
                        </a:solidFill>
                      </a:rPr>
                      <a:pPr>
                        <a:defRPr sz="1600" b="1">
                          <a:solidFill>
                            <a:schemeClr val="bg1"/>
                          </a:solidFill>
                        </a:defRPr>
                      </a:pPr>
                      <a:t>[POURCENTAGE]</a:t>
                    </a:fld>
                    <a:endParaRPr lang="en-US" sz="16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8.2407149026951246E-2"/>
                  <c:y val="0.16154308083757576"/>
                </c:manualLayout>
              </c:layout>
              <c:showLegendKey val="0"/>
              <c:showVal val="1"/>
              <c:showCatName val="0"/>
              <c:showSerName val="0"/>
              <c:showPercent val="1"/>
              <c:showBubbleSize val="0"/>
              <c:separator>
</c:separator>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Feuil4!$L$37:$L$42</c:f>
              <c:numCache>
                <c:formatCode>#,##0</c:formatCode>
                <c:ptCount val="6"/>
                <c:pt idx="0">
                  <c:v>163739</c:v>
                </c:pt>
                <c:pt idx="1">
                  <c:v>50558</c:v>
                </c:pt>
                <c:pt idx="2">
                  <c:v>26816</c:v>
                </c:pt>
                <c:pt idx="3">
                  <c:v>40711</c:v>
                </c:pt>
                <c:pt idx="4">
                  <c:v>36154</c:v>
                </c:pt>
                <c:pt idx="5">
                  <c:v>14023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98447069116363"/>
          <c:y val="0.3099970836978711"/>
          <c:w val="0.40047572178477692"/>
          <c:h val="0.66745953630796151"/>
        </c:manualLayout>
      </c:layout>
      <c:pieChart>
        <c:varyColors val="1"/>
        <c:ser>
          <c:idx val="0"/>
          <c:order val="0"/>
          <c:tx>
            <c:strRef>
              <c:f>Feuil4!$K$36</c:f>
              <c:strCache>
                <c:ptCount val="1"/>
                <c:pt idx="0">
                  <c:v>communes</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rgbClr val="FFFF00"/>
              </a:solidFill>
              <a:ln w="19050">
                <a:solidFill>
                  <a:schemeClr val="lt1"/>
                </a:solidFill>
              </a:ln>
              <a:effectLst/>
            </c:spPr>
          </c:dPt>
          <c:dPt>
            <c:idx val="5"/>
            <c:bubble3D val="0"/>
            <c:spPr>
              <a:noFill/>
              <a:ln w="19050">
                <a:solidFill>
                  <a:schemeClr val="lt1"/>
                </a:solidFill>
              </a:ln>
              <a:effectLst/>
            </c:spPr>
          </c:dPt>
          <c:dLbls>
            <c:dLbl>
              <c:idx val="2"/>
              <c:layout/>
              <c:tx>
                <c:rich>
                  <a:bodyPr/>
                  <a:lstStyle/>
                  <a:p>
                    <a:fld id="{0E3789AC-1F7A-4387-92B1-9DF44E5A5370}" type="VALUE">
                      <a:rPr lang="en-US" sz="1600">
                        <a:solidFill>
                          <a:schemeClr val="tx1"/>
                        </a:solidFill>
                      </a:rPr>
                      <a:pPr/>
                      <a:t>[VALEUR]</a:t>
                    </a:fld>
                    <a:r>
                      <a:rPr lang="en-US" baseline="0" dirty="0">
                        <a:solidFill>
                          <a:schemeClr val="tx1"/>
                        </a:solidFill>
                      </a:rPr>
                      <a:t>
</a:t>
                    </a:r>
                    <a:fld id="{2223E77C-7805-4BFE-A995-4F1B32A835F7}" type="PERCENTAGE">
                      <a:rPr lang="en-US" baseline="0">
                        <a:solidFill>
                          <a:schemeClr val="tx1"/>
                        </a:solidFill>
                      </a:rPr>
                      <a:pPr/>
                      <a:t>[POURCENTAGE]</a:t>
                    </a:fld>
                    <a:endParaRPr lang="en-US" baseline="0"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dLbl>
              <c:idx val="3"/>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25000"/>
                        </a:schemeClr>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4"/>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25000"/>
                        </a:schemeClr>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separator>
</c:separator>
            <c:showLeaderLines val="0"/>
            <c:extLst>
              <c:ext xmlns:c15="http://schemas.microsoft.com/office/drawing/2012/chart" uri="{CE6537A1-D6FC-4f65-9D91-7224C49458BB}">
                <c15:layout/>
              </c:ext>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Feuil4!$K$37:$K$42</c:f>
              <c:numCache>
                <c:formatCode>General</c:formatCode>
                <c:ptCount val="6"/>
                <c:pt idx="0">
                  <c:v>29</c:v>
                </c:pt>
                <c:pt idx="1">
                  <c:v>38</c:v>
                </c:pt>
                <c:pt idx="2">
                  <c:v>27</c:v>
                </c:pt>
                <c:pt idx="3">
                  <c:v>94</c:v>
                </c:pt>
                <c:pt idx="4">
                  <c:v>48</c:v>
                </c:pt>
                <c:pt idx="5">
                  <c:v>55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2891513560804"/>
          <c:y val="0.32388597258676005"/>
          <c:w val="0.40047572178477692"/>
          <c:h val="0.66745953630796151"/>
        </c:manualLayout>
      </c:layout>
      <c:pieChart>
        <c:varyColors val="1"/>
        <c:ser>
          <c:idx val="0"/>
          <c:order val="0"/>
          <c:tx>
            <c:strRef>
              <c:f>Feuil4!$L$36</c:f>
              <c:strCache>
                <c:ptCount val="1"/>
                <c:pt idx="0">
                  <c:v>population</c:v>
                </c:pt>
              </c:strCache>
            </c:strRef>
          </c:tx>
          <c:dPt>
            <c:idx val="0"/>
            <c:bubble3D val="0"/>
            <c:spPr>
              <a:solidFill>
                <a:srgbClr val="C0000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rgbClr val="FFFF00"/>
              </a:solidFill>
              <a:ln w="19050">
                <a:solidFill>
                  <a:schemeClr val="lt1"/>
                </a:solidFill>
              </a:ln>
              <a:effectLst/>
            </c:spPr>
          </c:dPt>
          <c:dPt>
            <c:idx val="5"/>
            <c:bubble3D val="0"/>
            <c:spPr>
              <a:solidFill>
                <a:schemeClr val="bg2">
                  <a:lumMod val="90000"/>
                </a:schemeClr>
              </a:solidFill>
              <a:ln w="19050">
                <a:solidFill>
                  <a:schemeClr val="lt1"/>
                </a:solidFill>
              </a:ln>
              <a:effectLst/>
            </c:spPr>
          </c:dPt>
          <c:dLbls>
            <c:dLbl>
              <c:idx val="0"/>
              <c:layout/>
              <c:tx>
                <c:rich>
                  <a:bodyPr/>
                  <a:lstStyle/>
                  <a:p>
                    <a:fld id="{F31DCB52-CF6B-44AC-A37F-320CA4CF245B}" type="VALUE">
                      <a:rPr lang="en-US" smtClean="0">
                        <a:solidFill>
                          <a:schemeClr val="bg1"/>
                        </a:solidFill>
                      </a:rPr>
                      <a:pPr/>
                      <a:t>[VALEUR]</a:t>
                    </a:fld>
                    <a:endParaRPr lang="en-US" smtClean="0">
                      <a:solidFill>
                        <a:schemeClr val="bg1"/>
                      </a:solidFill>
                    </a:endParaRPr>
                  </a:p>
                  <a:p>
                    <a:fld id="{F389763F-3982-400D-948C-2C7E4FFF9610}" type="PERCENTAGE">
                      <a:rPr lang="en-US" baseline="0" smtClean="0">
                        <a:solidFill>
                          <a:schemeClr val="bg1"/>
                        </a:solidFill>
                      </a:rPr>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134A9EFD-9ADA-4545-BBB5-747109F7E240}" type="VALUE">
                      <a:rPr lang="en-US" smtClean="0">
                        <a:solidFill>
                          <a:schemeClr val="bg1"/>
                        </a:solidFill>
                      </a:rPr>
                      <a:pPr/>
                      <a:t>[VALEUR]</a:t>
                    </a:fld>
                    <a:endParaRPr lang="en-US" smtClean="0">
                      <a:solidFill>
                        <a:schemeClr val="bg1"/>
                      </a:solidFill>
                    </a:endParaRPr>
                  </a:p>
                  <a:p>
                    <a:r>
                      <a:rPr lang="en-US" baseline="0" smtClean="0">
                        <a:solidFill>
                          <a:schemeClr val="bg1"/>
                        </a:solidFill>
                      </a:rPr>
                      <a:t> </a:t>
                    </a:r>
                    <a:fld id="{AC5C0841-DFE6-4274-84F8-343B35414F4A}" type="PERCENTAGE">
                      <a:rPr lang="en-US" baseline="0">
                        <a:solidFill>
                          <a:schemeClr val="bg1"/>
                        </a:solidFill>
                      </a:rPr>
                      <a:pPr/>
                      <a:t>[POURCENTAGE]</a:t>
                    </a:fld>
                    <a:endParaRPr lang="en-US" baseline="0" smtClean="0">
                      <a:solidFill>
                        <a:schemeClr val="bg1"/>
                      </a:solidFill>
                    </a:endParaRP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024005341433393"/>
                  <c:y val="-5.18581210056357E-2"/>
                </c:manualLayout>
              </c:layout>
              <c:tx>
                <c:rich>
                  <a:bodyPr/>
                  <a:lstStyle/>
                  <a:p>
                    <a:fld id="{EDE65373-933B-4E9E-9096-52CE71DEBF59}" type="VALUE">
                      <a:rPr lang="en-US" smtClean="0"/>
                      <a:pPr/>
                      <a:t>[VALEUR]</a:t>
                    </a:fld>
                    <a:endParaRPr lang="en-US" dirty="0" smtClean="0"/>
                  </a:p>
                  <a:p>
                    <a:fld id="{61DE9CBB-CE97-4928-BD1E-D2D68A8C22D9}"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3"/>
              <c:layout/>
              <c:tx>
                <c:rich>
                  <a:bodyPr/>
                  <a:lstStyle/>
                  <a:p>
                    <a:fld id="{9E1E3932-77F4-4107-90AE-3D506F797BC9}" type="VALUE">
                      <a:rPr lang="en-US" smtClean="0"/>
                      <a:pPr/>
                      <a:t>[VALEUR]</a:t>
                    </a:fld>
                    <a:endParaRPr lang="en-US" smtClean="0"/>
                  </a:p>
                  <a:p>
                    <a:r>
                      <a:rPr lang="en-US" baseline="0" smtClean="0"/>
                      <a:t> </a:t>
                    </a:r>
                    <a:fld id="{1A04118E-F583-49F9-9771-A9B1AAC76151}" type="PERCENTAGE">
                      <a:rPr lang="en-US" baseline="0"/>
                      <a:pPr/>
                      <a:t>[POURCENTAGE]</a:t>
                    </a:fld>
                    <a:endParaRPr lang="en-US" baseline="0" smtClean="0"/>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8.2407071641789661E-2"/>
                  <c:y val="0.16481905284684548"/>
                </c:manualLayout>
              </c:layout>
              <c:tx>
                <c:rich>
                  <a:bodyPr/>
                  <a:lstStyle/>
                  <a:p>
                    <a:fld id="{12CC75D8-502E-4339-9E3F-9693CB70A339}" type="VALUE">
                      <a:rPr lang="en-US" smtClean="0"/>
                      <a:pPr/>
                      <a:t>[VALEUR]</a:t>
                    </a:fld>
                    <a:endParaRPr lang="en-US" baseline="0" smtClean="0"/>
                  </a:p>
                  <a:p>
                    <a:fld id="{99ACF633-D070-4182-8DFC-ECE80960DE9B}"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5"/>
              <c:layout/>
              <c:tx>
                <c:rich>
                  <a:bodyPr/>
                  <a:lstStyle/>
                  <a:p>
                    <a:fld id="{B929A25B-6FB9-4442-907C-555F0B346B1D}" type="VALUE">
                      <a:rPr lang="en-US" smtClean="0"/>
                      <a:pPr/>
                      <a:t>[VALEUR]</a:t>
                    </a:fld>
                    <a:endParaRPr lang="en-US" smtClean="0"/>
                  </a:p>
                  <a:p>
                    <a:fld id="{DEA2A339-0048-4DBC-A0F0-A44A4D065DFF}"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Feuil4!$J$37:$J$42</c:f>
              <c:strCache>
                <c:ptCount val="6"/>
                <c:pt idx="0">
                  <c:v>Hypermarché/supermarché</c:v>
                </c:pt>
                <c:pt idx="1">
                  <c:v>Pésence des 3 magasins</c:v>
                </c:pt>
                <c:pt idx="2">
                  <c:v>Les 3 familles de produits en permanence</c:v>
                </c:pt>
                <c:pt idx="3">
                  <c:v>Les 3 familles de produits non permanent</c:v>
                </c:pt>
                <c:pt idx="4">
                  <c:v>1 ou 2 familles de produits</c:v>
                </c:pt>
                <c:pt idx="5">
                  <c:v>Absence de produit de 1ere nécéssité</c:v>
                </c:pt>
              </c:strCache>
            </c:strRef>
          </c:cat>
          <c:val>
            <c:numRef>
              <c:f>Feuil4!$L$37:$L$42</c:f>
              <c:numCache>
                <c:formatCode>#,##0</c:formatCode>
                <c:ptCount val="6"/>
                <c:pt idx="0">
                  <c:v>163739</c:v>
                </c:pt>
                <c:pt idx="1">
                  <c:v>50558</c:v>
                </c:pt>
                <c:pt idx="2">
                  <c:v>26816</c:v>
                </c:pt>
                <c:pt idx="3">
                  <c:v>40711</c:v>
                </c:pt>
                <c:pt idx="4">
                  <c:v>36154</c:v>
                </c:pt>
                <c:pt idx="5">
                  <c:v>14023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0.27292</cdr:x>
      <cdr:y>0.22569</cdr:y>
    </cdr:from>
    <cdr:to>
      <cdr:x>0.72917</cdr:x>
      <cdr:y>0.97569</cdr:y>
    </cdr:to>
    <cdr:sp macro="" textlink="">
      <cdr:nvSpPr>
        <cdr:cNvPr id="7" name="Arc 6"/>
        <cdr:cNvSpPr/>
      </cdr:nvSpPr>
      <cdr:spPr>
        <a:xfrm xmlns:a="http://schemas.openxmlformats.org/drawingml/2006/main">
          <a:off x="1247775" y="619125"/>
          <a:ext cx="2085975" cy="2057400"/>
        </a:xfrm>
        <a:prstGeom xmlns:a="http://schemas.openxmlformats.org/drawingml/2006/main" prst="arc">
          <a:avLst>
            <a:gd name="adj1" fmla="val 16302587"/>
            <a:gd name="adj2" fmla="val 0"/>
          </a:avLst>
        </a:prstGeom>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0.27292</cdr:x>
      <cdr:y>0.22569</cdr:y>
    </cdr:from>
    <cdr:to>
      <cdr:x>0.72917</cdr:x>
      <cdr:y>0.97569</cdr:y>
    </cdr:to>
    <cdr:sp macro="" textlink="">
      <cdr:nvSpPr>
        <cdr:cNvPr id="7" name="Arc 6"/>
        <cdr:cNvSpPr/>
      </cdr:nvSpPr>
      <cdr:spPr>
        <a:xfrm xmlns:a="http://schemas.openxmlformats.org/drawingml/2006/main">
          <a:off x="1247775" y="619125"/>
          <a:ext cx="2085975" cy="2057400"/>
        </a:xfrm>
        <a:prstGeom xmlns:a="http://schemas.openxmlformats.org/drawingml/2006/main" prst="arc">
          <a:avLst>
            <a:gd name="adj1" fmla="val 16302587"/>
            <a:gd name="adj2" fmla="val 0"/>
          </a:avLst>
        </a:prstGeom>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0.27292</cdr:x>
      <cdr:y>0.22569</cdr:y>
    </cdr:from>
    <cdr:to>
      <cdr:x>0.72917</cdr:x>
      <cdr:y>0.97569</cdr:y>
    </cdr:to>
    <cdr:sp macro="" textlink="">
      <cdr:nvSpPr>
        <cdr:cNvPr id="7" name="Arc 6"/>
        <cdr:cNvSpPr/>
      </cdr:nvSpPr>
      <cdr:spPr>
        <a:xfrm xmlns:a="http://schemas.openxmlformats.org/drawingml/2006/main">
          <a:off x="1247775" y="619125"/>
          <a:ext cx="2085975" cy="2057400"/>
        </a:xfrm>
        <a:prstGeom xmlns:a="http://schemas.openxmlformats.org/drawingml/2006/main" prst="arc">
          <a:avLst>
            <a:gd name="adj1" fmla="val 16302587"/>
            <a:gd name="adj2" fmla="val 0"/>
          </a:avLst>
        </a:prstGeom>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0.27292</cdr:x>
      <cdr:y>0.22569</cdr:y>
    </cdr:from>
    <cdr:to>
      <cdr:x>0.72917</cdr:x>
      <cdr:y>0.97569</cdr:y>
    </cdr:to>
    <cdr:sp macro="" textlink="">
      <cdr:nvSpPr>
        <cdr:cNvPr id="7" name="Arc 6"/>
        <cdr:cNvSpPr/>
      </cdr:nvSpPr>
      <cdr:spPr>
        <a:xfrm xmlns:a="http://schemas.openxmlformats.org/drawingml/2006/main">
          <a:off x="1247775" y="619125"/>
          <a:ext cx="2085975" cy="2057400"/>
        </a:xfrm>
        <a:prstGeom xmlns:a="http://schemas.openxmlformats.org/drawingml/2006/main" prst="arc">
          <a:avLst>
            <a:gd name="adj1" fmla="val 16302587"/>
            <a:gd name="adj2" fmla="val 0"/>
          </a:avLst>
        </a:prstGeom>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5862" cy="497333"/>
          </a:xfrm>
          <a:prstGeom prst="rect">
            <a:avLst/>
          </a:prstGeom>
        </p:spPr>
        <p:txBody>
          <a:bodyPr vert="horz" lIns="88214" tIns="44108" rIns="88214" bIns="44108" rtlCol="0"/>
          <a:lstStyle>
            <a:lvl1pPr algn="l">
              <a:defRPr sz="1200"/>
            </a:lvl1pPr>
          </a:lstStyle>
          <a:p>
            <a:endParaRPr lang="fr-FR"/>
          </a:p>
        </p:txBody>
      </p:sp>
      <p:sp>
        <p:nvSpPr>
          <p:cNvPr id="3" name="Espace réservé de la date 2"/>
          <p:cNvSpPr>
            <a:spLocks noGrp="1"/>
          </p:cNvSpPr>
          <p:nvPr>
            <p:ph type="dt" sz="quarter" idx="1"/>
          </p:nvPr>
        </p:nvSpPr>
        <p:spPr>
          <a:xfrm>
            <a:off x="3850295" y="2"/>
            <a:ext cx="2945862" cy="497333"/>
          </a:xfrm>
          <a:prstGeom prst="rect">
            <a:avLst/>
          </a:prstGeom>
        </p:spPr>
        <p:txBody>
          <a:bodyPr vert="horz" lIns="88214" tIns="44108" rIns="88214" bIns="44108" rtlCol="0"/>
          <a:lstStyle>
            <a:lvl1pPr algn="r">
              <a:defRPr sz="1200"/>
            </a:lvl1pPr>
          </a:lstStyle>
          <a:p>
            <a:fld id="{AC9C244C-18E1-4E80-9BFB-19C9A25CA826}" type="datetimeFigureOut">
              <a:rPr lang="fr-FR" smtClean="0"/>
              <a:t>01/09/2016</a:t>
            </a:fld>
            <a:endParaRPr lang="fr-FR"/>
          </a:p>
        </p:txBody>
      </p:sp>
      <p:sp>
        <p:nvSpPr>
          <p:cNvPr id="4" name="Espace réservé du pied de page 3"/>
          <p:cNvSpPr>
            <a:spLocks noGrp="1"/>
          </p:cNvSpPr>
          <p:nvPr>
            <p:ph type="ftr" sz="quarter" idx="2"/>
          </p:nvPr>
        </p:nvSpPr>
        <p:spPr>
          <a:xfrm>
            <a:off x="0" y="9429306"/>
            <a:ext cx="2945862" cy="497333"/>
          </a:xfrm>
          <a:prstGeom prst="rect">
            <a:avLst/>
          </a:prstGeom>
        </p:spPr>
        <p:txBody>
          <a:bodyPr vert="horz" lIns="88214" tIns="44108" rIns="88214" bIns="4410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295" y="9429306"/>
            <a:ext cx="2945862" cy="497333"/>
          </a:xfrm>
          <a:prstGeom prst="rect">
            <a:avLst/>
          </a:prstGeom>
        </p:spPr>
        <p:txBody>
          <a:bodyPr vert="horz" lIns="88214" tIns="44108" rIns="88214" bIns="44108" rtlCol="0" anchor="b"/>
          <a:lstStyle>
            <a:lvl1pPr algn="r">
              <a:defRPr sz="1200"/>
            </a:lvl1pPr>
          </a:lstStyle>
          <a:p>
            <a:fld id="{9FFB3D1E-E047-447D-859D-73B76178D139}" type="slidenum">
              <a:rPr lang="fr-FR" smtClean="0"/>
              <a:t>‹N°›</a:t>
            </a:fld>
            <a:endParaRPr lang="fr-FR"/>
          </a:p>
        </p:txBody>
      </p:sp>
    </p:spTree>
    <p:extLst>
      <p:ext uri="{BB962C8B-B14F-4D97-AF65-F5344CB8AC3E}">
        <p14:creationId xmlns:p14="http://schemas.microsoft.com/office/powerpoint/2010/main" val="412870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15" tIns="45706" rIns="91415" bIns="45706" rtlCol="0"/>
          <a:lstStyle>
            <a:lvl1pPr algn="l">
              <a:defRPr sz="1200"/>
            </a:lvl1pPr>
          </a:lstStyle>
          <a:p>
            <a:endParaRPr lang="fr-FR"/>
          </a:p>
        </p:txBody>
      </p:sp>
      <p:sp>
        <p:nvSpPr>
          <p:cNvPr id="3" name="Espace réservé de la date 2"/>
          <p:cNvSpPr>
            <a:spLocks noGrp="1"/>
          </p:cNvSpPr>
          <p:nvPr>
            <p:ph type="dt" idx="1"/>
          </p:nvPr>
        </p:nvSpPr>
        <p:spPr>
          <a:xfrm>
            <a:off x="3849691" y="0"/>
            <a:ext cx="2946400" cy="496888"/>
          </a:xfrm>
          <a:prstGeom prst="rect">
            <a:avLst/>
          </a:prstGeom>
        </p:spPr>
        <p:txBody>
          <a:bodyPr vert="horz" lIns="91415" tIns="45706" rIns="91415" bIns="45706" rtlCol="0"/>
          <a:lstStyle>
            <a:lvl1pPr algn="r">
              <a:defRPr sz="1200"/>
            </a:lvl1pPr>
          </a:lstStyle>
          <a:p>
            <a:fld id="{686C7508-5EC5-4954-9123-F13BB49DF743}" type="datetimeFigureOut">
              <a:rPr lang="fr-FR" smtClean="0"/>
              <a:t>01/09/2016</a:t>
            </a:fld>
            <a:endParaRPr lang="fr-FR"/>
          </a:p>
        </p:txBody>
      </p:sp>
      <p:sp>
        <p:nvSpPr>
          <p:cNvPr id="4" name="Espace réservé de l'image des diapositives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15" tIns="45706" rIns="91415" bIns="45706" rtlCol="0" anchor="ctr"/>
          <a:lstStyle/>
          <a:p>
            <a:endParaRPr lang="fr-FR"/>
          </a:p>
        </p:txBody>
      </p:sp>
      <p:sp>
        <p:nvSpPr>
          <p:cNvPr id="5" name="Espace réservé des commentaires 4"/>
          <p:cNvSpPr>
            <a:spLocks noGrp="1"/>
          </p:cNvSpPr>
          <p:nvPr>
            <p:ph type="body" sz="quarter" idx="3"/>
          </p:nvPr>
        </p:nvSpPr>
        <p:spPr>
          <a:xfrm>
            <a:off x="679453" y="4776789"/>
            <a:ext cx="5438775" cy="3908425"/>
          </a:xfrm>
          <a:prstGeom prst="rect">
            <a:avLst/>
          </a:prstGeom>
        </p:spPr>
        <p:txBody>
          <a:bodyPr vert="horz" lIns="91415" tIns="45706" rIns="91415" bIns="4570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15" tIns="45706" rIns="91415"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91" y="9429750"/>
            <a:ext cx="2946400" cy="496888"/>
          </a:xfrm>
          <a:prstGeom prst="rect">
            <a:avLst/>
          </a:prstGeom>
        </p:spPr>
        <p:txBody>
          <a:bodyPr vert="horz" lIns="91415" tIns="45706" rIns="91415" bIns="45706" rtlCol="0" anchor="b"/>
          <a:lstStyle>
            <a:lvl1pPr algn="r">
              <a:defRPr sz="1200"/>
            </a:lvl1pPr>
          </a:lstStyle>
          <a:p>
            <a:fld id="{B0D243B0-2673-4001-B472-3E3B217F947D}" type="slidenum">
              <a:rPr lang="fr-FR" smtClean="0"/>
              <a:t>‹N°›</a:t>
            </a:fld>
            <a:endParaRPr lang="fr-FR"/>
          </a:p>
        </p:txBody>
      </p:sp>
    </p:spTree>
    <p:extLst>
      <p:ext uri="{BB962C8B-B14F-4D97-AF65-F5344CB8AC3E}">
        <p14:creationId xmlns:p14="http://schemas.microsoft.com/office/powerpoint/2010/main" val="67077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a:t>
            </a:fld>
            <a:endParaRPr lang="fr-FR"/>
          </a:p>
        </p:txBody>
      </p:sp>
    </p:spTree>
    <p:extLst>
      <p:ext uri="{BB962C8B-B14F-4D97-AF65-F5344CB8AC3E}">
        <p14:creationId xmlns:p14="http://schemas.microsoft.com/office/powerpoint/2010/main" val="166380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juin 2016, </a:t>
            </a:r>
            <a:r>
              <a:rPr lang="fr-FR" b="1" dirty="0"/>
              <a:t>111 municipalités</a:t>
            </a:r>
            <a:r>
              <a:rPr lang="fr-FR" dirty="0"/>
              <a:t>, souvent de très petite taille et couvrant </a:t>
            </a:r>
            <a:r>
              <a:rPr lang="fr-FR" b="1" dirty="0"/>
              <a:t>12 % de la population du département </a:t>
            </a:r>
            <a:r>
              <a:rPr lang="fr-FR" dirty="0"/>
              <a:t>(soit environ 38 000 habitants), indiquent ne </a:t>
            </a:r>
            <a:r>
              <a:rPr lang="fr-FR" b="1" dirty="0"/>
              <a:t>pas</a:t>
            </a:r>
            <a:r>
              <a:rPr lang="fr-FR" dirty="0"/>
              <a:t> avoir </a:t>
            </a:r>
            <a:r>
              <a:rPr lang="fr-FR" b="1" dirty="0"/>
              <a:t>de site web</a:t>
            </a:r>
            <a:r>
              <a:rPr lang="fr-FR" dirty="0"/>
              <a:t>. </a:t>
            </a:r>
          </a:p>
          <a:p>
            <a:r>
              <a:rPr lang="fr-FR" dirty="0"/>
              <a:t>Par ailleurs, </a:t>
            </a:r>
            <a:r>
              <a:rPr lang="fr-FR" b="1" dirty="0"/>
              <a:t>35 communes</a:t>
            </a:r>
            <a:r>
              <a:rPr lang="fr-FR" dirty="0"/>
              <a:t>, représentant </a:t>
            </a:r>
            <a:r>
              <a:rPr lang="fr-FR" b="1" dirty="0"/>
              <a:t>40 % des habitants</a:t>
            </a:r>
            <a:r>
              <a:rPr lang="fr-FR" dirty="0"/>
              <a:t> du Loir et Cher sont présentes sur les </a:t>
            </a:r>
            <a:r>
              <a:rPr lang="fr-FR" b="1" dirty="0"/>
              <a:t>réseaux sociaux</a:t>
            </a:r>
            <a:r>
              <a:rPr lang="fr-FR" dirty="0"/>
              <a:t> (Facebook étant de loin la plateforme la plus utilisée). Ces réseaux viennent le plus souvent </a:t>
            </a:r>
            <a:r>
              <a:rPr lang="fr-FR" b="1" dirty="0"/>
              <a:t>compléter le site Internet existant </a:t>
            </a:r>
            <a:r>
              <a:rPr lang="fr-FR" dirty="0"/>
              <a:t>et non se substituer à celui-ci. Les communes disposant de tels outils sont le plus souvent les plus peuplées.</a:t>
            </a:r>
          </a:p>
          <a:p>
            <a:r>
              <a:rPr lang="fr-FR" dirty="0"/>
              <a:t> </a:t>
            </a:r>
          </a:p>
          <a:p>
            <a:r>
              <a:rPr lang="fr-FR" dirty="0"/>
              <a:t>Seules 2 communautés de communes n'ont pas de site web (Collines du Perche et Beauce Oratorienne). Certaines sont, à l'inverse, particulièrement en pointe sur le</a:t>
            </a:r>
          </a:p>
          <a:p>
            <a:endParaRPr lang="fr-FR" b="1" i="1" dirty="0"/>
          </a:p>
          <a:p>
            <a:r>
              <a:rPr lang="fr-FR" sz="1900" b="1" i="1" dirty="0"/>
              <a:t>Une mission principalement informative</a:t>
            </a:r>
            <a:endParaRPr lang="fr-FR" sz="1900" dirty="0"/>
          </a:p>
          <a:p>
            <a:r>
              <a:rPr lang="fr-FR" sz="1900" dirty="0"/>
              <a:t> </a:t>
            </a:r>
          </a:p>
          <a:p>
            <a:r>
              <a:rPr lang="fr-FR" sz="1900" dirty="0"/>
              <a:t>125 communes mettent en ligne les bulletins municipaux sur leur site, et 123 (souvent les mêmes) les délibérations du Conseil Municipal. Outre une mission d’information et de communication, les sites web communaux peuvent être utilisés afin de faciliter la vie des administrés. Environ </a:t>
            </a:r>
            <a:r>
              <a:rPr lang="fr-FR" sz="1900" b="1" dirty="0"/>
              <a:t>128 000 habitants peuvent réaliser une partie de leurs démarches administratives communales en ligne</a:t>
            </a:r>
            <a:r>
              <a:rPr lang="fr-FR" sz="1900" dirty="0"/>
              <a:t>. Il s'agit le plus souvent des procédures d'état civil et des réservations de salles municipales. </a:t>
            </a:r>
          </a:p>
          <a:p>
            <a:r>
              <a:rPr lang="fr-FR" sz="1900" dirty="0"/>
              <a:t>Parallèlement, 5 communautés de communes proposent également ce type de services.</a:t>
            </a:r>
          </a:p>
          <a:p>
            <a:pPr defTabSz="882213">
              <a:defRPr/>
            </a:pPr>
            <a:r>
              <a:rPr lang="fr-FR" dirty="0"/>
              <a:t>Parallèlement l'utilisation des </a:t>
            </a:r>
            <a:r>
              <a:rPr lang="fr-FR" b="1" dirty="0"/>
              <a:t>services numériques</a:t>
            </a:r>
            <a:r>
              <a:rPr lang="fr-FR" dirty="0"/>
              <a:t> est favorisée (gestion des dossiers allocataires en ligne, </a:t>
            </a:r>
            <a:r>
              <a:rPr lang="fr-FR" dirty="0" err="1"/>
              <a:t>etc</a:t>
            </a:r>
            <a:r>
              <a:rPr lang="fr-FR" dirty="0"/>
              <a:t>). Toutefois, cela peut poser </a:t>
            </a:r>
            <a:r>
              <a:rPr lang="fr-FR" b="1" dirty="0"/>
              <a:t>problème </a:t>
            </a:r>
            <a:r>
              <a:rPr lang="fr-FR" dirty="0"/>
              <a:t>pour une partie du </a:t>
            </a:r>
            <a:r>
              <a:rPr lang="fr-FR" b="1" dirty="0"/>
              <a:t>public qui ne dispose pas nécessairement d'Internet ou ne maîtrise pas ces outils</a:t>
            </a:r>
            <a:r>
              <a:rPr lang="fr-FR" dirty="0"/>
              <a:t>, renforçant alors les </a:t>
            </a:r>
            <a:r>
              <a:rPr lang="fr-FR" b="1" dirty="0"/>
              <a:t>difficultés d'accès aux droits</a:t>
            </a:r>
            <a:r>
              <a:rPr lang="fr-FR" dirty="0"/>
              <a:t> des personnes les plus en difficulté. Notons néanmoins que </a:t>
            </a:r>
            <a:r>
              <a:rPr lang="fr-FR" b="1" dirty="0"/>
              <a:t>dans les trois villes principales</a:t>
            </a:r>
            <a:r>
              <a:rPr lang="fr-FR" dirty="0"/>
              <a:t>, les </a:t>
            </a:r>
            <a:r>
              <a:rPr lang="fr-FR" b="1" dirty="0"/>
              <a:t>permanences</a:t>
            </a:r>
            <a:r>
              <a:rPr lang="fr-FR" dirty="0"/>
              <a:t> sont le plus souvent situées </a:t>
            </a:r>
            <a:r>
              <a:rPr lang="fr-FR" b="1" dirty="0"/>
              <a:t>à proximité des quartiers qui concentrent une population plus fragile</a:t>
            </a:r>
            <a:r>
              <a:rPr lang="fr-FR" dirty="0"/>
              <a:t> (quartier d'habitat social où les revenus moyens des ménages sont les plus faibles).</a:t>
            </a:r>
          </a:p>
          <a:p>
            <a:r>
              <a:rPr lang="fr-FR" b="1" i="1" dirty="0"/>
              <a:t> </a:t>
            </a:r>
            <a:endParaRPr lang="fr-FR" dirty="0"/>
          </a:p>
          <a:p>
            <a:r>
              <a:rPr lang="fr-FR" dirty="0"/>
              <a:t> </a:t>
            </a:r>
          </a:p>
          <a:p>
            <a:pPr defTabSz="882213">
              <a:defRPr/>
            </a:pPr>
            <a:r>
              <a:rPr lang="fr-FR" dirty="0"/>
              <a:t>Néanmoins, l'administration fiscale a mis en place un </a:t>
            </a:r>
            <a:r>
              <a:rPr lang="fr-FR" b="1" dirty="0"/>
              <a:t>accueil fiscal de proximité</a:t>
            </a:r>
            <a:r>
              <a:rPr lang="fr-FR" dirty="0"/>
              <a:t> dans l'ensemble de ses centres et a développé des </a:t>
            </a:r>
            <a:r>
              <a:rPr lang="fr-FR" b="1" dirty="0"/>
              <a:t>services numériques</a:t>
            </a:r>
            <a:r>
              <a:rPr lang="fr-FR" dirty="0"/>
              <a:t> en direction des usagers qui conduisent à réduire les déplacements. </a:t>
            </a:r>
            <a:r>
              <a:rPr lang="fr-FR" b="1" dirty="0"/>
              <a:t>34 % des contribuables</a:t>
            </a:r>
            <a:r>
              <a:rPr lang="fr-FR" dirty="0"/>
              <a:t> loir-et-</a:t>
            </a:r>
            <a:r>
              <a:rPr lang="fr-FR" dirty="0" err="1"/>
              <a:t>chériens</a:t>
            </a:r>
            <a:r>
              <a:rPr lang="fr-FR" dirty="0"/>
              <a:t> </a:t>
            </a:r>
            <a:r>
              <a:rPr lang="fr-FR" b="1" dirty="0"/>
              <a:t>ont déclaré leurs revenus en ligne</a:t>
            </a:r>
            <a:r>
              <a:rPr lang="fr-FR" dirty="0"/>
              <a:t> en 2015. Cette proportion est en augmentation de 5 points en 2 ans.</a:t>
            </a:r>
          </a:p>
          <a:p>
            <a:pPr defTabSz="882213">
              <a:defRPr/>
            </a:pPr>
            <a:endParaRPr lang="fr-FR" dirty="0"/>
          </a:p>
          <a:p>
            <a:r>
              <a:rPr lang="fr-FR" b="1" dirty="0"/>
              <a:t>Le paiement des factures par Internet </a:t>
            </a:r>
            <a:r>
              <a:rPr lang="fr-FR" dirty="0"/>
              <a:t>via notamment le Titre Payable Sur Internet </a:t>
            </a:r>
            <a:r>
              <a:rPr lang="fr-FR" b="1" dirty="0"/>
              <a:t>(TIPI)</a:t>
            </a:r>
            <a:r>
              <a:rPr lang="fr-FR" dirty="0"/>
              <a:t>, est </a:t>
            </a:r>
            <a:r>
              <a:rPr lang="fr-FR" b="1" dirty="0"/>
              <a:t>en cours de déploiement en Loir-et-Cher</a:t>
            </a:r>
            <a:r>
              <a:rPr lang="fr-FR" dirty="0"/>
              <a:t>. Près d'</a:t>
            </a:r>
            <a:r>
              <a:rPr lang="fr-FR" b="1" dirty="0"/>
              <a:t>une vingtaine de communes </a:t>
            </a:r>
            <a:r>
              <a:rPr lang="fr-FR" dirty="0"/>
              <a:t>l'ont déjà mis en place pour le règlement de la cantine scolaire, de la garderie etc.</a:t>
            </a:r>
          </a:p>
          <a:p>
            <a:r>
              <a:rPr lang="fr-FR" dirty="0"/>
              <a:t>Une </a:t>
            </a:r>
            <a:r>
              <a:rPr lang="fr-FR" b="1" dirty="0"/>
              <a:t>vingtaine d'établissements de coopération intercommunale  </a:t>
            </a:r>
            <a:r>
              <a:rPr lang="fr-FR" dirty="0"/>
              <a:t>l'ont aussi adopté : principalement des syndicats à vocation scolaire, des syndicats d'AEP et d'assainissement et des communautés de communes.</a:t>
            </a:r>
          </a:p>
          <a:p>
            <a:r>
              <a:rPr lang="fr-FR" dirty="0"/>
              <a:t>Notons également que le Centre Hospitalier de </a:t>
            </a:r>
            <a:r>
              <a:rPr lang="fr-FR" dirty="0" err="1"/>
              <a:t>Romorantin</a:t>
            </a:r>
            <a:r>
              <a:rPr lang="fr-FR" dirty="0"/>
              <a:t> et les établissements rattachés proposent ce service en ligne.</a:t>
            </a:r>
          </a:p>
          <a:p>
            <a:r>
              <a:rPr lang="fr-FR" dirty="0"/>
              <a:t> </a:t>
            </a:r>
          </a:p>
          <a:p>
            <a:pPr defTabSz="882213">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10</a:t>
            </a:fld>
            <a:endParaRPr lang="fr-FR"/>
          </a:p>
        </p:txBody>
      </p:sp>
    </p:spTree>
    <p:extLst>
      <p:ext uri="{BB962C8B-B14F-4D97-AF65-F5344CB8AC3E}">
        <p14:creationId xmlns:p14="http://schemas.microsoft.com/office/powerpoint/2010/main" val="3055740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11</a:t>
            </a:fld>
            <a:endParaRPr lang="fr-FR"/>
          </a:p>
        </p:txBody>
      </p:sp>
    </p:spTree>
    <p:extLst>
      <p:ext uri="{BB962C8B-B14F-4D97-AF65-F5344CB8AC3E}">
        <p14:creationId xmlns:p14="http://schemas.microsoft.com/office/powerpoint/2010/main" val="306133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juin 2016, </a:t>
            </a:r>
            <a:r>
              <a:rPr lang="fr-FR" b="1" dirty="0"/>
              <a:t>111 municipalités</a:t>
            </a:r>
            <a:r>
              <a:rPr lang="fr-FR" dirty="0"/>
              <a:t>, souvent de très petite taille et couvrant </a:t>
            </a:r>
            <a:r>
              <a:rPr lang="fr-FR" b="1" dirty="0"/>
              <a:t>12 % de la population du département </a:t>
            </a:r>
            <a:r>
              <a:rPr lang="fr-FR" dirty="0"/>
              <a:t>(soit environ 38 000 habitants), indiquent ne </a:t>
            </a:r>
            <a:r>
              <a:rPr lang="fr-FR" b="1" dirty="0"/>
              <a:t>pas</a:t>
            </a:r>
            <a:r>
              <a:rPr lang="fr-FR" dirty="0"/>
              <a:t> avoir </a:t>
            </a:r>
            <a:r>
              <a:rPr lang="fr-FR" b="1" dirty="0"/>
              <a:t>de site web</a:t>
            </a:r>
            <a:r>
              <a:rPr lang="fr-FR" dirty="0"/>
              <a:t>. </a:t>
            </a:r>
          </a:p>
          <a:p>
            <a:r>
              <a:rPr lang="fr-FR" dirty="0"/>
              <a:t>Par ailleurs, </a:t>
            </a:r>
            <a:r>
              <a:rPr lang="fr-FR" b="1" dirty="0"/>
              <a:t>35 communes</a:t>
            </a:r>
            <a:r>
              <a:rPr lang="fr-FR" dirty="0"/>
              <a:t>, représentant </a:t>
            </a:r>
            <a:r>
              <a:rPr lang="fr-FR" b="1" dirty="0"/>
              <a:t>40 % des habitants</a:t>
            </a:r>
            <a:r>
              <a:rPr lang="fr-FR" dirty="0"/>
              <a:t> du Loir et Cher sont présentes sur les </a:t>
            </a:r>
            <a:r>
              <a:rPr lang="fr-FR" b="1" dirty="0"/>
              <a:t>réseaux sociaux</a:t>
            </a:r>
            <a:r>
              <a:rPr lang="fr-FR" dirty="0"/>
              <a:t> (Facebook étant de loin la plateforme la plus utilisée). Ces réseaux viennent le plus souvent </a:t>
            </a:r>
            <a:r>
              <a:rPr lang="fr-FR" b="1" dirty="0"/>
              <a:t>compléter le site Internet existant </a:t>
            </a:r>
            <a:r>
              <a:rPr lang="fr-FR" dirty="0"/>
              <a:t>et non se substituer à celui-ci. Les communes disposant de tels outils sont le plus souvent les plus peuplées.</a:t>
            </a:r>
          </a:p>
          <a:p>
            <a:r>
              <a:rPr lang="fr-FR" dirty="0"/>
              <a:t> </a:t>
            </a:r>
          </a:p>
          <a:p>
            <a:r>
              <a:rPr lang="fr-FR" dirty="0"/>
              <a:t>Seules 2 communautés de communes n'ont pas de site web (Collines du Perche et Beauce Oratorienne). Certaines sont, à l'inverse, particulièrement en pointe sur le</a:t>
            </a:r>
          </a:p>
          <a:p>
            <a:endParaRPr lang="fr-FR" b="1" i="1" dirty="0"/>
          </a:p>
          <a:p>
            <a:r>
              <a:rPr lang="fr-FR" sz="1900" b="1" i="1" dirty="0"/>
              <a:t>Une mission principalement informative</a:t>
            </a:r>
            <a:endParaRPr lang="fr-FR" sz="1900" dirty="0"/>
          </a:p>
          <a:p>
            <a:r>
              <a:rPr lang="fr-FR" sz="1900" dirty="0"/>
              <a:t> </a:t>
            </a:r>
          </a:p>
          <a:p>
            <a:r>
              <a:rPr lang="fr-FR" sz="1900" dirty="0"/>
              <a:t>125 communes mettent en ligne les bulletins municipaux sur leur site, et 123 (souvent les mêmes) les délibérations du Conseil Municipal. Outre une mission d’information et de communication, les sites web communaux peuvent être utilisés afin de faciliter la vie des administrés. Environ </a:t>
            </a:r>
            <a:r>
              <a:rPr lang="fr-FR" sz="1900" b="1" dirty="0"/>
              <a:t>128 000 habitants peuvent réaliser une partie de leurs démarches administratives communales en ligne</a:t>
            </a:r>
            <a:r>
              <a:rPr lang="fr-FR" sz="1900" dirty="0"/>
              <a:t>. Il s'agit le plus souvent des procédures d'état civil et des réservations de salles municipales. </a:t>
            </a:r>
          </a:p>
          <a:p>
            <a:r>
              <a:rPr lang="fr-FR" sz="1900" dirty="0"/>
              <a:t>Parallèlement, 5 communautés de communes proposent également ce type de services.</a:t>
            </a:r>
          </a:p>
          <a:p>
            <a:pPr defTabSz="882213">
              <a:defRPr/>
            </a:pPr>
            <a:r>
              <a:rPr lang="fr-FR" dirty="0"/>
              <a:t>Parallèlement l'utilisation des </a:t>
            </a:r>
            <a:r>
              <a:rPr lang="fr-FR" b="1" dirty="0"/>
              <a:t>services numériques</a:t>
            </a:r>
            <a:r>
              <a:rPr lang="fr-FR" dirty="0"/>
              <a:t> est favorisée (gestion des dossiers allocataires en ligne, </a:t>
            </a:r>
            <a:r>
              <a:rPr lang="fr-FR" dirty="0" err="1"/>
              <a:t>etc</a:t>
            </a:r>
            <a:r>
              <a:rPr lang="fr-FR" dirty="0"/>
              <a:t>). Toutefois, cela peut poser </a:t>
            </a:r>
            <a:r>
              <a:rPr lang="fr-FR" b="1" dirty="0"/>
              <a:t>problème </a:t>
            </a:r>
            <a:r>
              <a:rPr lang="fr-FR" dirty="0"/>
              <a:t>pour une partie du </a:t>
            </a:r>
            <a:r>
              <a:rPr lang="fr-FR" b="1" dirty="0"/>
              <a:t>public qui ne dispose pas nécessairement d'Internet ou ne maîtrise pas ces outils</a:t>
            </a:r>
            <a:r>
              <a:rPr lang="fr-FR" dirty="0"/>
              <a:t>, renforçant alors les </a:t>
            </a:r>
            <a:r>
              <a:rPr lang="fr-FR" b="1" dirty="0"/>
              <a:t>difficultés d'accès aux droits</a:t>
            </a:r>
            <a:r>
              <a:rPr lang="fr-FR" dirty="0"/>
              <a:t> des personnes les plus en difficulté. Notons néanmoins que </a:t>
            </a:r>
            <a:r>
              <a:rPr lang="fr-FR" b="1" dirty="0"/>
              <a:t>dans les trois villes principales</a:t>
            </a:r>
            <a:r>
              <a:rPr lang="fr-FR" dirty="0"/>
              <a:t>, les </a:t>
            </a:r>
            <a:r>
              <a:rPr lang="fr-FR" b="1" dirty="0"/>
              <a:t>permanences</a:t>
            </a:r>
            <a:r>
              <a:rPr lang="fr-FR" dirty="0"/>
              <a:t> sont le plus souvent situées </a:t>
            </a:r>
            <a:r>
              <a:rPr lang="fr-FR" b="1" dirty="0"/>
              <a:t>à proximité des quartiers qui concentrent une population plus fragile</a:t>
            </a:r>
            <a:r>
              <a:rPr lang="fr-FR" dirty="0"/>
              <a:t> (quartier d'habitat social où les revenus moyens des ménages sont les plus faibles).</a:t>
            </a:r>
          </a:p>
          <a:p>
            <a:r>
              <a:rPr lang="fr-FR" b="1" i="1" dirty="0"/>
              <a:t> </a:t>
            </a:r>
            <a:endParaRPr lang="fr-FR" dirty="0"/>
          </a:p>
          <a:p>
            <a:r>
              <a:rPr lang="fr-FR" dirty="0"/>
              <a:t> </a:t>
            </a:r>
          </a:p>
          <a:p>
            <a:pPr defTabSz="882213">
              <a:defRPr/>
            </a:pPr>
            <a:r>
              <a:rPr lang="fr-FR" dirty="0"/>
              <a:t>Néanmoins, l'administration fiscale a mis en place un </a:t>
            </a:r>
            <a:r>
              <a:rPr lang="fr-FR" b="1" dirty="0"/>
              <a:t>accueil fiscal de proximité</a:t>
            </a:r>
            <a:r>
              <a:rPr lang="fr-FR" dirty="0"/>
              <a:t> dans l'ensemble de ses centres et a développé des </a:t>
            </a:r>
            <a:r>
              <a:rPr lang="fr-FR" b="1" dirty="0"/>
              <a:t>services numériques</a:t>
            </a:r>
            <a:r>
              <a:rPr lang="fr-FR" dirty="0"/>
              <a:t> en direction des usagers qui conduisent à réduire les déplacements. </a:t>
            </a:r>
            <a:r>
              <a:rPr lang="fr-FR" b="1" dirty="0"/>
              <a:t>34 % des contribuables</a:t>
            </a:r>
            <a:r>
              <a:rPr lang="fr-FR" dirty="0"/>
              <a:t> loir-et-</a:t>
            </a:r>
            <a:r>
              <a:rPr lang="fr-FR" dirty="0" err="1"/>
              <a:t>chériens</a:t>
            </a:r>
            <a:r>
              <a:rPr lang="fr-FR" dirty="0"/>
              <a:t> </a:t>
            </a:r>
            <a:r>
              <a:rPr lang="fr-FR" b="1" dirty="0"/>
              <a:t>ont déclaré leurs revenus en ligne</a:t>
            </a:r>
            <a:r>
              <a:rPr lang="fr-FR" dirty="0"/>
              <a:t> en 2015. Cette proportion est en augmentation de 5 points en 2 ans.</a:t>
            </a:r>
          </a:p>
          <a:p>
            <a:pPr defTabSz="882213">
              <a:defRPr/>
            </a:pPr>
            <a:endParaRPr lang="fr-FR" dirty="0"/>
          </a:p>
          <a:p>
            <a:r>
              <a:rPr lang="fr-FR" b="1" dirty="0"/>
              <a:t>Le paiement des factures par Internet </a:t>
            </a:r>
            <a:r>
              <a:rPr lang="fr-FR" dirty="0"/>
              <a:t>via notamment le Titre Payable Sur Internet </a:t>
            </a:r>
            <a:r>
              <a:rPr lang="fr-FR" b="1" dirty="0"/>
              <a:t>(TIPI)</a:t>
            </a:r>
            <a:r>
              <a:rPr lang="fr-FR" dirty="0"/>
              <a:t>, est </a:t>
            </a:r>
            <a:r>
              <a:rPr lang="fr-FR" b="1" dirty="0"/>
              <a:t>en cours de déploiement en Loir-et-Cher</a:t>
            </a:r>
            <a:r>
              <a:rPr lang="fr-FR" dirty="0"/>
              <a:t>. Près d'</a:t>
            </a:r>
            <a:r>
              <a:rPr lang="fr-FR" b="1" dirty="0"/>
              <a:t>une vingtaine de communes </a:t>
            </a:r>
            <a:r>
              <a:rPr lang="fr-FR" dirty="0"/>
              <a:t>l'ont déjà mis en place pour le règlement de la cantine scolaire, de la garderie etc.</a:t>
            </a:r>
          </a:p>
          <a:p>
            <a:r>
              <a:rPr lang="fr-FR" dirty="0"/>
              <a:t>Une </a:t>
            </a:r>
            <a:r>
              <a:rPr lang="fr-FR" b="1" dirty="0"/>
              <a:t>vingtaine d'établissements de coopération intercommunale  </a:t>
            </a:r>
            <a:r>
              <a:rPr lang="fr-FR" dirty="0"/>
              <a:t>l'ont aussi adopté : principalement des syndicats à vocation scolaire, des syndicats d'AEP et d'assainissement et des communautés de communes.</a:t>
            </a:r>
          </a:p>
          <a:p>
            <a:r>
              <a:rPr lang="fr-FR" dirty="0"/>
              <a:t>Notons également que le Centre Hospitalier de </a:t>
            </a:r>
            <a:r>
              <a:rPr lang="fr-FR" dirty="0" err="1"/>
              <a:t>Romorantin</a:t>
            </a:r>
            <a:r>
              <a:rPr lang="fr-FR" dirty="0"/>
              <a:t> et les établissements rattachés proposent ce service en ligne.</a:t>
            </a:r>
          </a:p>
          <a:p>
            <a:r>
              <a:rPr lang="fr-FR" dirty="0"/>
              <a:t> </a:t>
            </a:r>
          </a:p>
          <a:p>
            <a:pPr defTabSz="882213">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12</a:t>
            </a:fld>
            <a:endParaRPr lang="fr-FR"/>
          </a:p>
        </p:txBody>
      </p:sp>
    </p:spTree>
    <p:extLst>
      <p:ext uri="{BB962C8B-B14F-4D97-AF65-F5344CB8AC3E}">
        <p14:creationId xmlns:p14="http://schemas.microsoft.com/office/powerpoint/2010/main" val="154596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900" b="1" i="1" dirty="0"/>
          </a:p>
          <a:p>
            <a:endParaRPr lang="fr-FR" sz="900" b="1" i="1" dirty="0"/>
          </a:p>
          <a:p>
            <a:r>
              <a:rPr lang="fr-FR" sz="900" b="1" i="1" dirty="0"/>
              <a:t>L’exemple de la Poste </a:t>
            </a:r>
          </a:p>
          <a:p>
            <a:r>
              <a:rPr lang="fr-FR" sz="900" b="1" i="1" dirty="0"/>
              <a:t>1 point de contact pour 2 170 habitants</a:t>
            </a:r>
            <a:endParaRPr lang="fr-FR" sz="900" dirty="0"/>
          </a:p>
          <a:p>
            <a:r>
              <a:rPr lang="fr-FR" sz="900" dirty="0"/>
              <a:t> </a:t>
            </a:r>
          </a:p>
          <a:p>
            <a:r>
              <a:rPr lang="fr-FR" sz="900" dirty="0"/>
              <a:t>A ce jour, l’organisation du service postal repose sur </a:t>
            </a:r>
            <a:r>
              <a:rPr lang="fr-FR" sz="900" b="1" dirty="0"/>
              <a:t>60 bureaux de poste, 54 agences postales communales et 39 relais de poste commerçant, soit au total 153 points de contact. </a:t>
            </a:r>
            <a:r>
              <a:rPr lang="fr-FR" sz="900" i="1" dirty="0"/>
              <a:t>Les relais poste du Plessis-</a:t>
            </a:r>
            <a:r>
              <a:rPr lang="fr-FR" sz="900" i="1" dirty="0" err="1"/>
              <a:t>Dorin</a:t>
            </a:r>
            <a:r>
              <a:rPr lang="fr-FR" sz="900" i="1" dirty="0"/>
              <a:t> et de </a:t>
            </a:r>
            <a:r>
              <a:rPr lang="fr-FR" sz="900" i="1" dirty="0" err="1"/>
              <a:t>Villeny</a:t>
            </a:r>
            <a:r>
              <a:rPr lang="fr-FR" sz="900" i="1" dirty="0"/>
              <a:t> sont actuellement en sommeil, les commerces sont fermés, en attente d'un repreneur.</a:t>
            </a:r>
            <a:r>
              <a:rPr lang="fr-FR" sz="900" dirty="0"/>
              <a:t>  </a:t>
            </a:r>
          </a:p>
          <a:p>
            <a:r>
              <a:rPr lang="fr-FR" sz="900" b="1" dirty="0"/>
              <a:t>La moitié des communes sont dotées d'au moins un point de contact, apportant une réponse directe aux besoins de leurs 278 400 habitants.</a:t>
            </a:r>
            <a:endParaRPr lang="fr-FR" sz="900" dirty="0"/>
          </a:p>
          <a:p>
            <a:r>
              <a:rPr lang="fr-FR" sz="900" dirty="0"/>
              <a:t> A contrario, 146 communes ou communes déléguées en sont privées. Elles totalisent </a:t>
            </a:r>
            <a:r>
              <a:rPr lang="fr-FR" sz="900" b="1" dirty="0"/>
              <a:t>plus de 53 500 habitants </a:t>
            </a:r>
            <a:r>
              <a:rPr lang="fr-FR" sz="900" dirty="0"/>
              <a:t>(</a:t>
            </a:r>
            <a:r>
              <a:rPr lang="fr-FR" sz="900" b="1" dirty="0"/>
              <a:t>16,2 % </a:t>
            </a:r>
            <a:r>
              <a:rPr lang="fr-FR" sz="900" dirty="0"/>
              <a:t>de la population loir-et-chérienne). C'est le cas très souvent des plus petites d'entre elles.</a:t>
            </a:r>
          </a:p>
          <a:p>
            <a:r>
              <a:rPr lang="fr-FR" sz="900" dirty="0"/>
              <a:t> </a:t>
            </a:r>
          </a:p>
          <a:p>
            <a:r>
              <a:rPr lang="fr-FR" sz="900" b="1" dirty="0"/>
              <a:t>La couverture géographique des points de contact de La Poste n'est pas homogène </a:t>
            </a:r>
            <a:r>
              <a:rPr lang="fr-FR" sz="900" dirty="0"/>
              <a:t>: elle est assez dense dans la moitié sud, où se situent aussi les communes les plus peuplées ; elle est nettement plus clairsemée au nord de la Loire. </a:t>
            </a:r>
          </a:p>
          <a:p>
            <a:r>
              <a:rPr lang="fr-FR" sz="900" dirty="0"/>
              <a:t> </a:t>
            </a:r>
          </a:p>
          <a:p>
            <a:r>
              <a:rPr lang="fr-FR" sz="900" dirty="0"/>
              <a:t>L'analyse du ratio du nombre moyen d'habitants desservis par point de contact apporte quelques éclairages supplémentaires. Elle révèle que </a:t>
            </a:r>
            <a:r>
              <a:rPr lang="fr-FR" sz="900" b="1" dirty="0"/>
              <a:t>dans les territoires où la présence postale est la moins dense, le nombre moyen d'habitants desservis par structure est aussi le plus faible</a:t>
            </a:r>
            <a:r>
              <a:rPr lang="fr-FR" sz="900" dirty="0"/>
              <a:t>, à l'exception toutefois du secteur d'Ouzouer-le-Marché. </a:t>
            </a:r>
          </a:p>
          <a:p>
            <a:r>
              <a:rPr lang="fr-FR" sz="900" dirty="0"/>
              <a:t>Pour l'ensemble du Loir-et-Cher, chaque point de contact dessert en moyenne  2 170 habitants.</a:t>
            </a:r>
          </a:p>
          <a:p>
            <a:r>
              <a:rPr lang="fr-FR" sz="900" dirty="0"/>
              <a:t>Notons qu'une Commission départementale de présence postale territoriale siège en Loir-Cher. C'est une instance de concertation entre La Poste et les élus. Sa mission est de veiller à la bonne application des dispositions du contrat de présence postale territoriale signé entre l'État, l'Association des maires de France et La Poste.</a:t>
            </a:r>
          </a:p>
          <a:p>
            <a:r>
              <a:rPr lang="fr-FR" sz="900" dirty="0"/>
              <a:t> </a:t>
            </a:r>
          </a:p>
          <a:p>
            <a:r>
              <a:rPr lang="fr-FR" sz="900" b="1" i="1" dirty="0"/>
              <a:t>Une amplitude horaire parfois peu </a:t>
            </a:r>
            <a:r>
              <a:rPr lang="fr-FR" sz="900" b="1" i="1" dirty="0" err="1"/>
              <a:t>adaptéeaux</a:t>
            </a:r>
            <a:r>
              <a:rPr lang="fr-FR" sz="900" b="1" i="1" dirty="0"/>
              <a:t> actifs</a:t>
            </a:r>
            <a:endParaRPr lang="fr-FR" sz="900" dirty="0"/>
          </a:p>
          <a:p>
            <a:r>
              <a:rPr lang="fr-FR" sz="900" b="1" dirty="0"/>
              <a:t> </a:t>
            </a:r>
            <a:endParaRPr lang="fr-FR" sz="900" dirty="0"/>
          </a:p>
          <a:p>
            <a:r>
              <a:rPr lang="fr-FR" sz="900" dirty="0"/>
              <a:t>La </a:t>
            </a:r>
            <a:r>
              <a:rPr lang="fr-FR" sz="900" b="1" dirty="0"/>
              <a:t>majorité des points de contact de La Poste sont ouverts le samedi </a:t>
            </a:r>
            <a:r>
              <a:rPr lang="fr-FR" sz="900" dirty="0"/>
              <a:t>(au moins en matinée). Cela apporte donc une souplesse aux usagers. C’est le cas des relais assurés par les commerçants. En revanche, une partie des bureaux de poste (y compris parfois ceux de communes relativement peuplées) et des agences communales ne sont accessibles qu’en semaine.</a:t>
            </a:r>
          </a:p>
          <a:p>
            <a:r>
              <a:rPr lang="fr-FR" sz="900" dirty="0"/>
              <a:t>Les </a:t>
            </a:r>
            <a:r>
              <a:rPr lang="fr-FR" sz="900" b="1" dirty="0"/>
              <a:t>plages horaires</a:t>
            </a:r>
            <a:r>
              <a:rPr lang="fr-FR" sz="900" dirty="0"/>
              <a:t> de ces points de contact sont aussi très variables. On remarque qu'elles sont t</a:t>
            </a:r>
            <a:r>
              <a:rPr lang="fr-FR" sz="900" b="1" dirty="0"/>
              <a:t>rès limitées pour les communes les moins peuplées</a:t>
            </a:r>
            <a:r>
              <a:rPr lang="fr-FR" sz="900" dirty="0"/>
              <a:t>, mais </a:t>
            </a:r>
            <a:r>
              <a:rPr lang="fr-FR" sz="900" b="1" dirty="0"/>
              <a:t>aussi dans celles comptant entre 1 000 et 2 000 habitants</a:t>
            </a:r>
            <a:r>
              <a:rPr lang="fr-FR" sz="900" dirty="0"/>
              <a:t>. Globalement,</a:t>
            </a:r>
            <a:r>
              <a:rPr lang="fr-FR" sz="900" b="1" dirty="0"/>
              <a:t> 75 000 habitants</a:t>
            </a:r>
            <a:r>
              <a:rPr lang="fr-FR" sz="900" dirty="0"/>
              <a:t> environ résident</a:t>
            </a:r>
            <a:r>
              <a:rPr lang="fr-FR" sz="900" b="1" dirty="0"/>
              <a:t> dans des communes où ces services postaux</a:t>
            </a:r>
            <a:r>
              <a:rPr lang="fr-FR" sz="900" dirty="0"/>
              <a:t> sont </a:t>
            </a:r>
            <a:r>
              <a:rPr lang="fr-FR" sz="900" b="1" dirty="0"/>
              <a:t>ouverts moins de 20 h par semaine</a:t>
            </a:r>
            <a:r>
              <a:rPr lang="fr-FR" sz="900" dirty="0"/>
              <a:t>. Cela peut poser problème aux personnes exerçant une activité professionnelle.</a:t>
            </a:r>
          </a:p>
          <a:p>
            <a:r>
              <a:rPr lang="fr-FR" sz="900" dirty="0"/>
              <a:t> </a:t>
            </a:r>
          </a:p>
          <a:p>
            <a:r>
              <a:rPr lang="fr-FR" sz="900" b="1" i="1" dirty="0"/>
              <a:t>1 600 habitants à plus de 10 min en voiture d’un bureau de poste ou d'une agence postale</a:t>
            </a:r>
            <a:endParaRPr lang="fr-FR" sz="900" dirty="0"/>
          </a:p>
          <a:p>
            <a:r>
              <a:rPr lang="fr-FR" sz="900" b="1" i="1" dirty="0"/>
              <a:t> </a:t>
            </a:r>
            <a:endParaRPr lang="fr-FR" sz="900" dirty="0"/>
          </a:p>
          <a:p>
            <a:r>
              <a:rPr lang="fr-FR" sz="900" dirty="0"/>
              <a:t>Les points de contact ne permettent pas d’accéder à la palette complète des services proposés par la Poste. Les </a:t>
            </a:r>
            <a:r>
              <a:rPr lang="fr-FR" sz="900" b="1" dirty="0"/>
              <a:t>démarches plus complexes </a:t>
            </a:r>
            <a:r>
              <a:rPr lang="fr-FR" sz="900" dirty="0"/>
              <a:t>ne peuvent être effectuées que </a:t>
            </a:r>
            <a:r>
              <a:rPr lang="fr-FR" sz="900" b="1" dirty="0"/>
              <a:t>dans un bureau de poste ou dans une agence communale</a:t>
            </a:r>
            <a:r>
              <a:rPr lang="fr-FR" sz="900" dirty="0"/>
              <a:t>. Ceux-ci constituent un maillage inégal du territoire. </a:t>
            </a:r>
            <a:r>
              <a:rPr lang="fr-FR" sz="900" b="1" dirty="0"/>
              <a:t>85 % des habitants peuvent s’y rendre en moins de 5 min en voiture. Mais 50 000 en sont plus éloignés, dont 1 600 de plus de 10 min.</a:t>
            </a:r>
            <a:endParaRPr lang="fr-FR" sz="900" dirty="0"/>
          </a:p>
          <a:p>
            <a:r>
              <a:rPr lang="fr-FR" sz="900" dirty="0"/>
              <a:t>Toutefois la situation est différente pour </a:t>
            </a:r>
            <a:r>
              <a:rPr lang="fr-FR" sz="900" b="1" dirty="0"/>
              <a:t>les démarches postales les plus courantes</a:t>
            </a:r>
            <a:r>
              <a:rPr lang="fr-FR" sz="900" dirty="0"/>
              <a:t> qui </a:t>
            </a:r>
            <a:r>
              <a:rPr lang="fr-FR" sz="900" b="1" dirty="0"/>
              <a:t>peuvent être effectuées partout</a:t>
            </a:r>
            <a:r>
              <a:rPr lang="fr-FR" sz="900" dirty="0"/>
              <a:t>, </a:t>
            </a:r>
            <a:r>
              <a:rPr lang="fr-FR" sz="900" b="1" dirty="0"/>
              <a:t>sans nécessiter des temps élevés de trajet</a:t>
            </a:r>
            <a:r>
              <a:rPr lang="fr-FR" sz="900" dirty="0"/>
              <a:t> (accessibles à tous en moins de 10 min). Pas de difficulté majeure sur ce point donc, sauf à considérer les problèmes de mobilité auxquels peuvent être confrontées certaines personnes et les contraintes horaires dont il vient d’être fait état. </a:t>
            </a:r>
          </a:p>
          <a:p>
            <a:endParaRPr lang="fr-FR" sz="900" dirty="0"/>
          </a:p>
          <a:p>
            <a:endParaRPr lang="fr-FR" sz="900" dirty="0"/>
          </a:p>
          <a:p>
            <a:endParaRPr lang="fr-FR" sz="900" dirty="0"/>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13</a:t>
            </a:fld>
            <a:endParaRPr lang="fr-FR"/>
          </a:p>
        </p:txBody>
      </p:sp>
    </p:spTree>
    <p:extLst>
      <p:ext uri="{BB962C8B-B14F-4D97-AF65-F5344CB8AC3E}">
        <p14:creationId xmlns:p14="http://schemas.microsoft.com/office/powerpoint/2010/main" val="18117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900" b="1" i="1" dirty="0"/>
          </a:p>
          <a:p>
            <a:endParaRPr lang="fr-FR" sz="900" b="1" i="1" dirty="0"/>
          </a:p>
          <a:p>
            <a:r>
              <a:rPr lang="fr-FR" sz="900" b="1" i="1" dirty="0"/>
              <a:t>L’exemple de la Poste </a:t>
            </a:r>
          </a:p>
          <a:p>
            <a:r>
              <a:rPr lang="fr-FR" sz="900" b="1" i="1" dirty="0"/>
              <a:t>1 point de contact pour 2 170 habitants</a:t>
            </a:r>
            <a:endParaRPr lang="fr-FR" sz="900" dirty="0"/>
          </a:p>
          <a:p>
            <a:r>
              <a:rPr lang="fr-FR" sz="900" dirty="0"/>
              <a:t> </a:t>
            </a:r>
          </a:p>
          <a:p>
            <a:r>
              <a:rPr lang="fr-FR" sz="900" dirty="0"/>
              <a:t>A ce jour, l’organisation du service postal repose sur </a:t>
            </a:r>
            <a:r>
              <a:rPr lang="fr-FR" sz="900" b="1" dirty="0"/>
              <a:t>60 bureaux de poste, 54 agences postales communales et 39 relais de poste commerçant, soit au total 153 points de contact. </a:t>
            </a:r>
            <a:r>
              <a:rPr lang="fr-FR" sz="900" i="1" dirty="0"/>
              <a:t>Les relais poste du Plessis-</a:t>
            </a:r>
            <a:r>
              <a:rPr lang="fr-FR" sz="900" i="1" dirty="0" err="1"/>
              <a:t>Dorin</a:t>
            </a:r>
            <a:r>
              <a:rPr lang="fr-FR" sz="900" i="1" dirty="0"/>
              <a:t> et de </a:t>
            </a:r>
            <a:r>
              <a:rPr lang="fr-FR" sz="900" i="1" dirty="0" err="1"/>
              <a:t>Villeny</a:t>
            </a:r>
            <a:r>
              <a:rPr lang="fr-FR" sz="900" i="1" dirty="0"/>
              <a:t> sont actuellement en sommeil, les commerces sont fermés, en attente d'un repreneur.</a:t>
            </a:r>
            <a:r>
              <a:rPr lang="fr-FR" sz="900" dirty="0"/>
              <a:t>  </a:t>
            </a:r>
          </a:p>
          <a:p>
            <a:r>
              <a:rPr lang="fr-FR" sz="900" b="1" dirty="0"/>
              <a:t>La moitié des communes sont dotées d'au moins un point de contact, apportant une réponse directe aux besoins de leurs 278 400 habitants.</a:t>
            </a:r>
            <a:endParaRPr lang="fr-FR" sz="900" dirty="0"/>
          </a:p>
          <a:p>
            <a:r>
              <a:rPr lang="fr-FR" sz="900" dirty="0"/>
              <a:t> A contrario, 146 communes ou communes déléguées en sont privées. Elles totalisent </a:t>
            </a:r>
            <a:r>
              <a:rPr lang="fr-FR" sz="900" b="1" dirty="0"/>
              <a:t>plus de 53 500 habitants </a:t>
            </a:r>
            <a:r>
              <a:rPr lang="fr-FR" sz="900" dirty="0"/>
              <a:t>(</a:t>
            </a:r>
            <a:r>
              <a:rPr lang="fr-FR" sz="900" b="1" dirty="0"/>
              <a:t>16,2 % </a:t>
            </a:r>
            <a:r>
              <a:rPr lang="fr-FR" sz="900" dirty="0"/>
              <a:t>de la population loir-et-chérienne). C'est le cas très souvent des plus petites d'entre elles.</a:t>
            </a:r>
          </a:p>
          <a:p>
            <a:r>
              <a:rPr lang="fr-FR" sz="900" dirty="0"/>
              <a:t> </a:t>
            </a:r>
          </a:p>
          <a:p>
            <a:r>
              <a:rPr lang="fr-FR" sz="900" b="1" dirty="0"/>
              <a:t>La couverture géographique des points de contact de La Poste n'est pas homogène </a:t>
            </a:r>
            <a:r>
              <a:rPr lang="fr-FR" sz="900" dirty="0"/>
              <a:t>: elle est assez dense dans la moitié sud, où se situent aussi les communes les plus peuplées ; elle est nettement plus clairsemée au nord de la Loire. </a:t>
            </a:r>
          </a:p>
          <a:p>
            <a:r>
              <a:rPr lang="fr-FR" sz="900" dirty="0"/>
              <a:t> </a:t>
            </a:r>
          </a:p>
          <a:p>
            <a:r>
              <a:rPr lang="fr-FR" sz="900" dirty="0"/>
              <a:t>L'analyse du ratio du nombre moyen d'habitants desservis par point de contact apporte quelques éclairages supplémentaires. Elle révèle que </a:t>
            </a:r>
            <a:r>
              <a:rPr lang="fr-FR" sz="900" b="1" dirty="0"/>
              <a:t>dans les territoires où la présence postale est la moins dense, le nombre moyen d'habitants desservis par structure est aussi le plus faible</a:t>
            </a:r>
            <a:r>
              <a:rPr lang="fr-FR" sz="900" dirty="0"/>
              <a:t>, à l'exception toutefois du secteur d'Ouzouer-le-Marché. </a:t>
            </a:r>
          </a:p>
          <a:p>
            <a:r>
              <a:rPr lang="fr-FR" sz="900" dirty="0"/>
              <a:t>Pour l'ensemble du Loir-et-Cher, chaque point de contact dessert en moyenne  2 170 habitants.</a:t>
            </a:r>
          </a:p>
          <a:p>
            <a:r>
              <a:rPr lang="fr-FR" sz="900" dirty="0"/>
              <a:t>Notons qu'une Commission départementale de présence postale territoriale siège en Loir-Cher. C'est une instance de concertation entre La Poste et les élus. Sa mission est de veiller à la bonne application des dispositions du contrat de présence postale territoriale signé entre l'État, l'Association des maires de France et La Poste.</a:t>
            </a:r>
          </a:p>
          <a:p>
            <a:r>
              <a:rPr lang="fr-FR" sz="900" dirty="0"/>
              <a:t> </a:t>
            </a:r>
          </a:p>
          <a:p>
            <a:r>
              <a:rPr lang="fr-FR" sz="900" b="1" i="1" dirty="0"/>
              <a:t>Une amplitude horaire parfois peu </a:t>
            </a:r>
            <a:r>
              <a:rPr lang="fr-FR" sz="900" b="1" i="1" dirty="0" err="1"/>
              <a:t>adaptéeaux</a:t>
            </a:r>
            <a:r>
              <a:rPr lang="fr-FR" sz="900" b="1" i="1" dirty="0"/>
              <a:t> actifs</a:t>
            </a:r>
            <a:endParaRPr lang="fr-FR" sz="900" dirty="0"/>
          </a:p>
          <a:p>
            <a:r>
              <a:rPr lang="fr-FR" sz="900" b="1" dirty="0"/>
              <a:t> </a:t>
            </a:r>
            <a:endParaRPr lang="fr-FR" sz="900" dirty="0"/>
          </a:p>
          <a:p>
            <a:r>
              <a:rPr lang="fr-FR" sz="900" dirty="0"/>
              <a:t>La </a:t>
            </a:r>
            <a:r>
              <a:rPr lang="fr-FR" sz="900" b="1" dirty="0"/>
              <a:t>majorité des points de contact de La Poste sont ouverts le samedi </a:t>
            </a:r>
            <a:r>
              <a:rPr lang="fr-FR" sz="900" dirty="0"/>
              <a:t>(au moins en matinée). Cela apporte donc une souplesse aux usagers. C’est le cas des relais assurés par les commerçants. En revanche, une partie des bureaux de poste (y compris parfois ceux de communes relativement peuplées) et des agences communales ne sont accessibles qu’en semaine.</a:t>
            </a:r>
          </a:p>
          <a:p>
            <a:r>
              <a:rPr lang="fr-FR" sz="900" dirty="0"/>
              <a:t>Les </a:t>
            </a:r>
            <a:r>
              <a:rPr lang="fr-FR" sz="900" b="1" dirty="0"/>
              <a:t>plages horaires</a:t>
            </a:r>
            <a:r>
              <a:rPr lang="fr-FR" sz="900" dirty="0"/>
              <a:t> de ces points de contact sont aussi très variables. On remarque qu'elles sont t</a:t>
            </a:r>
            <a:r>
              <a:rPr lang="fr-FR" sz="900" b="1" dirty="0"/>
              <a:t>rès limitées pour les communes les moins peuplées</a:t>
            </a:r>
            <a:r>
              <a:rPr lang="fr-FR" sz="900" dirty="0"/>
              <a:t>, mais </a:t>
            </a:r>
            <a:r>
              <a:rPr lang="fr-FR" sz="900" b="1" dirty="0"/>
              <a:t>aussi dans celles comptant entre 1 000 et 2 000 habitants</a:t>
            </a:r>
            <a:r>
              <a:rPr lang="fr-FR" sz="900" dirty="0"/>
              <a:t>. Globalement,</a:t>
            </a:r>
            <a:r>
              <a:rPr lang="fr-FR" sz="900" b="1" dirty="0"/>
              <a:t> 75 000 habitants</a:t>
            </a:r>
            <a:r>
              <a:rPr lang="fr-FR" sz="900" dirty="0"/>
              <a:t> environ résident</a:t>
            </a:r>
            <a:r>
              <a:rPr lang="fr-FR" sz="900" b="1" dirty="0"/>
              <a:t> dans des communes où ces services postaux</a:t>
            </a:r>
            <a:r>
              <a:rPr lang="fr-FR" sz="900" dirty="0"/>
              <a:t> sont </a:t>
            </a:r>
            <a:r>
              <a:rPr lang="fr-FR" sz="900" b="1" dirty="0"/>
              <a:t>ouverts moins de 20 h par semaine</a:t>
            </a:r>
            <a:r>
              <a:rPr lang="fr-FR" sz="900" dirty="0"/>
              <a:t>. Cela peut poser problème aux personnes exerçant une activité professionnelle.</a:t>
            </a:r>
          </a:p>
          <a:p>
            <a:r>
              <a:rPr lang="fr-FR" sz="900" dirty="0"/>
              <a:t> </a:t>
            </a:r>
          </a:p>
          <a:p>
            <a:r>
              <a:rPr lang="fr-FR" sz="900" b="1" i="1" dirty="0"/>
              <a:t>1 600 habitants à plus de 10 min en voiture d’un bureau de poste ou d'une agence postale</a:t>
            </a:r>
            <a:endParaRPr lang="fr-FR" sz="900" dirty="0"/>
          </a:p>
          <a:p>
            <a:r>
              <a:rPr lang="fr-FR" sz="900" b="1" i="1" dirty="0"/>
              <a:t> </a:t>
            </a:r>
            <a:endParaRPr lang="fr-FR" sz="900" dirty="0"/>
          </a:p>
          <a:p>
            <a:r>
              <a:rPr lang="fr-FR" sz="900" dirty="0"/>
              <a:t>Les points de contact ne permettent pas d’accéder à la palette complète des services proposés par la Poste. Les </a:t>
            </a:r>
            <a:r>
              <a:rPr lang="fr-FR" sz="900" b="1" dirty="0"/>
              <a:t>démarches plus complexes </a:t>
            </a:r>
            <a:r>
              <a:rPr lang="fr-FR" sz="900" dirty="0"/>
              <a:t>ne peuvent être effectuées que </a:t>
            </a:r>
            <a:r>
              <a:rPr lang="fr-FR" sz="900" b="1" dirty="0"/>
              <a:t>dans un bureau de poste ou dans une agence communale</a:t>
            </a:r>
            <a:r>
              <a:rPr lang="fr-FR" sz="900" dirty="0"/>
              <a:t>. Ceux-ci constituent un maillage inégal du territoire. </a:t>
            </a:r>
            <a:r>
              <a:rPr lang="fr-FR" sz="900" b="1" dirty="0"/>
              <a:t>85 % des habitants peuvent s’y rendre en moins de 5 min en voiture. Mais 50 000 en sont plus éloignés, dont 1 600 de plus de 10 min.</a:t>
            </a:r>
            <a:endParaRPr lang="fr-FR" sz="900" dirty="0"/>
          </a:p>
          <a:p>
            <a:r>
              <a:rPr lang="fr-FR" sz="900" dirty="0"/>
              <a:t>Toutefois la situation est différente pour </a:t>
            </a:r>
            <a:r>
              <a:rPr lang="fr-FR" sz="900" b="1" dirty="0"/>
              <a:t>les démarches postales les plus courantes</a:t>
            </a:r>
            <a:r>
              <a:rPr lang="fr-FR" sz="900" dirty="0"/>
              <a:t> qui </a:t>
            </a:r>
            <a:r>
              <a:rPr lang="fr-FR" sz="900" b="1" dirty="0"/>
              <a:t>peuvent être effectuées partout</a:t>
            </a:r>
            <a:r>
              <a:rPr lang="fr-FR" sz="900" dirty="0"/>
              <a:t>, </a:t>
            </a:r>
            <a:r>
              <a:rPr lang="fr-FR" sz="900" b="1" dirty="0"/>
              <a:t>sans nécessiter des temps élevés de trajet</a:t>
            </a:r>
            <a:r>
              <a:rPr lang="fr-FR" sz="900" dirty="0"/>
              <a:t> (accessibles à tous en moins de 10 min). Pas de difficulté majeure sur ce point donc, sauf à considérer les problèmes de mobilité auxquels peuvent être confrontées certaines personnes et les contraintes horaires dont il vient d’être fait état. </a:t>
            </a:r>
          </a:p>
          <a:p>
            <a:endParaRPr lang="fr-FR" sz="900" dirty="0"/>
          </a:p>
          <a:p>
            <a:endParaRPr lang="fr-FR" sz="900" dirty="0"/>
          </a:p>
          <a:p>
            <a:endParaRPr lang="fr-FR" sz="900" dirty="0"/>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14</a:t>
            </a:fld>
            <a:endParaRPr lang="fr-FR"/>
          </a:p>
        </p:txBody>
      </p:sp>
    </p:spTree>
    <p:extLst>
      <p:ext uri="{BB962C8B-B14F-4D97-AF65-F5344CB8AC3E}">
        <p14:creationId xmlns:p14="http://schemas.microsoft.com/office/powerpoint/2010/main" val="41503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900" b="1" i="1" dirty="0"/>
          </a:p>
          <a:p>
            <a:endParaRPr lang="fr-FR" sz="900" b="1" i="1" dirty="0"/>
          </a:p>
          <a:p>
            <a:r>
              <a:rPr lang="fr-FR" sz="900" b="1" i="1" dirty="0"/>
              <a:t>L’exemple de la Poste </a:t>
            </a:r>
          </a:p>
          <a:p>
            <a:r>
              <a:rPr lang="fr-FR" sz="900" b="1" i="1" dirty="0"/>
              <a:t>1 point de contact pour 2 170 habitants</a:t>
            </a:r>
            <a:endParaRPr lang="fr-FR" sz="900" dirty="0"/>
          </a:p>
          <a:p>
            <a:r>
              <a:rPr lang="fr-FR" sz="900" dirty="0"/>
              <a:t> </a:t>
            </a:r>
          </a:p>
          <a:p>
            <a:r>
              <a:rPr lang="fr-FR" sz="900" dirty="0"/>
              <a:t>A ce jour, l’organisation du service postal repose sur </a:t>
            </a:r>
            <a:r>
              <a:rPr lang="fr-FR" sz="900" b="1" dirty="0"/>
              <a:t>60 bureaux de poste, 54 agences postales communales et 39 relais de poste commerçant, soit au total 153 points de contact. </a:t>
            </a:r>
            <a:r>
              <a:rPr lang="fr-FR" sz="900" i="1" dirty="0"/>
              <a:t>Les relais poste du Plessis-</a:t>
            </a:r>
            <a:r>
              <a:rPr lang="fr-FR" sz="900" i="1" dirty="0" err="1"/>
              <a:t>Dorin</a:t>
            </a:r>
            <a:r>
              <a:rPr lang="fr-FR" sz="900" i="1" dirty="0"/>
              <a:t> et de </a:t>
            </a:r>
            <a:r>
              <a:rPr lang="fr-FR" sz="900" i="1" dirty="0" err="1"/>
              <a:t>Villeny</a:t>
            </a:r>
            <a:r>
              <a:rPr lang="fr-FR" sz="900" i="1" dirty="0"/>
              <a:t> sont actuellement en sommeil, les commerces sont fermés, en attente d'un repreneur.</a:t>
            </a:r>
            <a:r>
              <a:rPr lang="fr-FR" sz="900" dirty="0"/>
              <a:t>  </a:t>
            </a:r>
          </a:p>
          <a:p>
            <a:r>
              <a:rPr lang="fr-FR" sz="900" b="1" dirty="0"/>
              <a:t>La moitié des communes sont dotées d'au moins un point de contact, apportant une réponse directe aux besoins de leurs 278 400 habitants.</a:t>
            </a:r>
            <a:endParaRPr lang="fr-FR" sz="900" dirty="0"/>
          </a:p>
          <a:p>
            <a:r>
              <a:rPr lang="fr-FR" sz="900" dirty="0"/>
              <a:t> A contrario, 146 communes ou communes déléguées en sont privées. Elles totalisent </a:t>
            </a:r>
            <a:r>
              <a:rPr lang="fr-FR" sz="900" b="1" dirty="0"/>
              <a:t>plus de 53 500 habitants </a:t>
            </a:r>
            <a:r>
              <a:rPr lang="fr-FR" sz="900" dirty="0"/>
              <a:t>(</a:t>
            </a:r>
            <a:r>
              <a:rPr lang="fr-FR" sz="900" b="1" dirty="0"/>
              <a:t>16,2 % </a:t>
            </a:r>
            <a:r>
              <a:rPr lang="fr-FR" sz="900" dirty="0"/>
              <a:t>de la population loir-et-chérienne). C'est le cas très souvent des plus petites d'entre elles.</a:t>
            </a:r>
          </a:p>
          <a:p>
            <a:r>
              <a:rPr lang="fr-FR" sz="900" dirty="0"/>
              <a:t> </a:t>
            </a:r>
          </a:p>
          <a:p>
            <a:r>
              <a:rPr lang="fr-FR" sz="900" b="1" dirty="0"/>
              <a:t>La couverture géographique des points de contact de La Poste n'est pas homogène </a:t>
            </a:r>
            <a:r>
              <a:rPr lang="fr-FR" sz="900" dirty="0"/>
              <a:t>: elle est assez dense dans la moitié sud, où se situent aussi les communes les plus peuplées ; elle est nettement plus clairsemée au nord de la Loire. </a:t>
            </a:r>
          </a:p>
          <a:p>
            <a:r>
              <a:rPr lang="fr-FR" sz="900" dirty="0"/>
              <a:t> </a:t>
            </a:r>
          </a:p>
          <a:p>
            <a:r>
              <a:rPr lang="fr-FR" sz="900" dirty="0"/>
              <a:t>L'analyse du ratio du nombre moyen d'habitants desservis par point de contact apporte quelques éclairages supplémentaires. Elle révèle que </a:t>
            </a:r>
            <a:r>
              <a:rPr lang="fr-FR" sz="900" b="1" dirty="0"/>
              <a:t>dans les territoires où la présence postale est la moins dense, le nombre moyen d'habitants desservis par structure est aussi le plus faible</a:t>
            </a:r>
            <a:r>
              <a:rPr lang="fr-FR" sz="900" dirty="0"/>
              <a:t>, à l'exception toutefois du secteur d'Ouzouer-le-Marché. </a:t>
            </a:r>
          </a:p>
          <a:p>
            <a:r>
              <a:rPr lang="fr-FR" sz="900" dirty="0"/>
              <a:t>Pour l'ensemble du Loir-et-Cher, chaque point de contact dessert en moyenne  2 170 habitants.</a:t>
            </a:r>
          </a:p>
          <a:p>
            <a:r>
              <a:rPr lang="fr-FR" sz="900" dirty="0"/>
              <a:t>Notons qu'une Commission départementale de présence postale territoriale siège en Loir-Cher. C'est une instance de concertation entre La Poste et les élus. Sa mission est de veiller à la bonne application des dispositions du contrat de présence postale territoriale signé entre l'État, l'Association des maires de France et La Poste.</a:t>
            </a:r>
          </a:p>
          <a:p>
            <a:r>
              <a:rPr lang="fr-FR" sz="900" dirty="0"/>
              <a:t> </a:t>
            </a:r>
          </a:p>
          <a:p>
            <a:r>
              <a:rPr lang="fr-FR" sz="900" b="1" i="1" dirty="0"/>
              <a:t>Une amplitude horaire parfois peu </a:t>
            </a:r>
            <a:r>
              <a:rPr lang="fr-FR" sz="900" b="1" i="1" dirty="0" err="1"/>
              <a:t>adaptéeaux</a:t>
            </a:r>
            <a:r>
              <a:rPr lang="fr-FR" sz="900" b="1" i="1" dirty="0"/>
              <a:t> actifs</a:t>
            </a:r>
            <a:endParaRPr lang="fr-FR" sz="900" dirty="0"/>
          </a:p>
          <a:p>
            <a:r>
              <a:rPr lang="fr-FR" sz="900" b="1" dirty="0"/>
              <a:t> </a:t>
            </a:r>
            <a:endParaRPr lang="fr-FR" sz="900" dirty="0"/>
          </a:p>
          <a:p>
            <a:r>
              <a:rPr lang="fr-FR" sz="900" dirty="0"/>
              <a:t>La </a:t>
            </a:r>
            <a:r>
              <a:rPr lang="fr-FR" sz="900" b="1" dirty="0"/>
              <a:t>majorité des points de contact de La Poste sont ouverts le samedi </a:t>
            </a:r>
            <a:r>
              <a:rPr lang="fr-FR" sz="900" dirty="0"/>
              <a:t>(au moins en matinée). Cela apporte donc une souplesse aux usagers. C’est le cas des relais assurés par les commerçants. En revanche, une partie des bureaux de poste (y compris parfois ceux de communes relativement peuplées) et des agences communales ne sont accessibles qu’en semaine.</a:t>
            </a:r>
          </a:p>
          <a:p>
            <a:r>
              <a:rPr lang="fr-FR" sz="900" dirty="0"/>
              <a:t>Les </a:t>
            </a:r>
            <a:r>
              <a:rPr lang="fr-FR" sz="900" b="1" dirty="0"/>
              <a:t>plages horaires</a:t>
            </a:r>
            <a:r>
              <a:rPr lang="fr-FR" sz="900" dirty="0"/>
              <a:t> de ces points de contact sont aussi très variables. On remarque qu'elles sont t</a:t>
            </a:r>
            <a:r>
              <a:rPr lang="fr-FR" sz="900" b="1" dirty="0"/>
              <a:t>rès limitées pour les communes les moins peuplées</a:t>
            </a:r>
            <a:r>
              <a:rPr lang="fr-FR" sz="900" dirty="0"/>
              <a:t>, mais </a:t>
            </a:r>
            <a:r>
              <a:rPr lang="fr-FR" sz="900" b="1" dirty="0"/>
              <a:t>aussi dans celles comptant entre 1 000 et 2 000 habitants</a:t>
            </a:r>
            <a:r>
              <a:rPr lang="fr-FR" sz="900" dirty="0"/>
              <a:t>. Globalement,</a:t>
            </a:r>
            <a:r>
              <a:rPr lang="fr-FR" sz="900" b="1" dirty="0"/>
              <a:t> 75 000 habitants</a:t>
            </a:r>
            <a:r>
              <a:rPr lang="fr-FR" sz="900" dirty="0"/>
              <a:t> environ résident</a:t>
            </a:r>
            <a:r>
              <a:rPr lang="fr-FR" sz="900" b="1" dirty="0"/>
              <a:t> dans des communes où ces services postaux</a:t>
            </a:r>
            <a:r>
              <a:rPr lang="fr-FR" sz="900" dirty="0"/>
              <a:t> sont </a:t>
            </a:r>
            <a:r>
              <a:rPr lang="fr-FR" sz="900" b="1" dirty="0"/>
              <a:t>ouverts moins de 20 h par semaine</a:t>
            </a:r>
            <a:r>
              <a:rPr lang="fr-FR" sz="900" dirty="0"/>
              <a:t>. Cela peut poser problème aux personnes exerçant une activité professionnelle.</a:t>
            </a:r>
          </a:p>
          <a:p>
            <a:r>
              <a:rPr lang="fr-FR" sz="900" dirty="0"/>
              <a:t> </a:t>
            </a:r>
          </a:p>
          <a:p>
            <a:r>
              <a:rPr lang="fr-FR" sz="900" b="1" i="1" dirty="0"/>
              <a:t>1 600 habitants à plus de 10 min en voiture d’un bureau de poste ou d'une agence postale</a:t>
            </a:r>
            <a:endParaRPr lang="fr-FR" sz="900" dirty="0"/>
          </a:p>
          <a:p>
            <a:r>
              <a:rPr lang="fr-FR" sz="900" b="1" i="1" dirty="0"/>
              <a:t> </a:t>
            </a:r>
            <a:endParaRPr lang="fr-FR" sz="900" dirty="0"/>
          </a:p>
          <a:p>
            <a:r>
              <a:rPr lang="fr-FR" sz="900" dirty="0"/>
              <a:t>Les points de contact ne permettent pas d’accéder à la palette complète des services proposés par la Poste. Les </a:t>
            </a:r>
            <a:r>
              <a:rPr lang="fr-FR" sz="900" b="1" dirty="0"/>
              <a:t>démarches plus complexes </a:t>
            </a:r>
            <a:r>
              <a:rPr lang="fr-FR" sz="900" dirty="0"/>
              <a:t>ne peuvent être effectuées que </a:t>
            </a:r>
            <a:r>
              <a:rPr lang="fr-FR" sz="900" b="1" dirty="0"/>
              <a:t>dans un bureau de poste ou dans une agence communale</a:t>
            </a:r>
            <a:r>
              <a:rPr lang="fr-FR" sz="900" dirty="0"/>
              <a:t>. Ceux-ci constituent un maillage inégal du territoire. </a:t>
            </a:r>
            <a:r>
              <a:rPr lang="fr-FR" sz="900" b="1" dirty="0"/>
              <a:t>85 % des habitants peuvent s’y rendre en moins de 5 min en voiture. Mais 50 000 en sont plus éloignés, dont 1 600 de plus de 10 min.</a:t>
            </a:r>
            <a:endParaRPr lang="fr-FR" sz="900" dirty="0"/>
          </a:p>
          <a:p>
            <a:r>
              <a:rPr lang="fr-FR" sz="900" dirty="0"/>
              <a:t>Toutefois la situation est différente pour </a:t>
            </a:r>
            <a:r>
              <a:rPr lang="fr-FR" sz="900" b="1" dirty="0"/>
              <a:t>les démarches postales les plus courantes</a:t>
            </a:r>
            <a:r>
              <a:rPr lang="fr-FR" sz="900" dirty="0"/>
              <a:t> qui </a:t>
            </a:r>
            <a:r>
              <a:rPr lang="fr-FR" sz="900" b="1" dirty="0"/>
              <a:t>peuvent être effectuées partout</a:t>
            </a:r>
            <a:r>
              <a:rPr lang="fr-FR" sz="900" dirty="0"/>
              <a:t>, </a:t>
            </a:r>
            <a:r>
              <a:rPr lang="fr-FR" sz="900" b="1" dirty="0"/>
              <a:t>sans nécessiter des temps élevés de trajet</a:t>
            </a:r>
            <a:r>
              <a:rPr lang="fr-FR" sz="900" dirty="0"/>
              <a:t> (accessibles à tous en moins de 10 min). Pas de difficulté majeure sur ce point donc, sauf à considérer les problèmes de mobilité auxquels peuvent être confrontées certaines personnes et les contraintes horaires dont il vient d’être fait état. </a:t>
            </a:r>
          </a:p>
          <a:p>
            <a:endParaRPr lang="fr-FR" sz="900" dirty="0"/>
          </a:p>
          <a:p>
            <a:endParaRPr lang="fr-FR" sz="900" dirty="0"/>
          </a:p>
          <a:p>
            <a:endParaRPr lang="fr-FR" sz="900" dirty="0"/>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15</a:t>
            </a:fld>
            <a:endParaRPr lang="fr-FR"/>
          </a:p>
        </p:txBody>
      </p:sp>
    </p:spTree>
    <p:extLst>
      <p:ext uri="{BB962C8B-B14F-4D97-AF65-F5344CB8AC3E}">
        <p14:creationId xmlns:p14="http://schemas.microsoft.com/office/powerpoint/2010/main" val="374121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1" i="1" dirty="0"/>
              <a:t>5 MSAP actives</a:t>
            </a:r>
            <a:endParaRPr lang="fr-FR" sz="900" dirty="0"/>
          </a:p>
          <a:p>
            <a:r>
              <a:rPr lang="fr-FR" sz="900" b="1" i="1" dirty="0"/>
              <a:t>5 autres en cours de labellisation par l'Etat </a:t>
            </a:r>
            <a:endParaRPr lang="fr-FR" sz="900" dirty="0"/>
          </a:p>
          <a:p>
            <a:r>
              <a:rPr lang="fr-FR" sz="900" b="1" i="1" dirty="0"/>
              <a:t> </a:t>
            </a:r>
            <a:endParaRPr lang="fr-FR" sz="900" dirty="0"/>
          </a:p>
          <a:p>
            <a:r>
              <a:rPr lang="fr-FR" sz="900" dirty="0"/>
              <a:t>Dans le cadre de la loi </a:t>
            </a:r>
            <a:r>
              <a:rPr lang="fr-FR" sz="900" dirty="0" err="1"/>
              <a:t>NOTRe</a:t>
            </a:r>
            <a:r>
              <a:rPr lang="fr-FR" sz="900" dirty="0"/>
              <a:t>, les Relais de Services Publics ont cédé leurs places aux Maisons de Services Au Public (MSAP). Elles reprennent donc les missions des RSP, à savoir </a:t>
            </a:r>
            <a:r>
              <a:rPr lang="fr-FR" sz="900" b="1" dirty="0"/>
              <a:t>informer et </a:t>
            </a:r>
            <a:br>
              <a:rPr lang="fr-FR" sz="900" b="1" dirty="0"/>
            </a:br>
            <a:r>
              <a:rPr lang="fr-FR" sz="900" b="1" dirty="0"/>
              <a:t>accompagner les personnes dans leurs démarches de la vie quotidienne</a:t>
            </a:r>
            <a:r>
              <a:rPr lang="fr-FR" sz="900" dirty="0"/>
              <a:t>. Dans un même lieu peuvent ainsi être réunies des </a:t>
            </a:r>
            <a:br>
              <a:rPr lang="fr-FR" sz="900" dirty="0"/>
            </a:br>
            <a:r>
              <a:rPr lang="fr-FR" sz="900" dirty="0"/>
              <a:t>permanences d'acteurs divers, tant en termes de thématiques (emploi - insertion, prestations sociales, santé, droit - médiation, services à la </a:t>
            </a:r>
            <a:br>
              <a:rPr lang="fr-FR" sz="900" dirty="0"/>
            </a:br>
            <a:r>
              <a:rPr lang="fr-FR" sz="900" dirty="0"/>
              <a:t>personne, etc.) que de formes juridiques (organismes publics nationaux ou départementaux, associations, etc.). Les MSAP proposent aussi des </a:t>
            </a:r>
            <a:r>
              <a:rPr lang="fr-FR" sz="900" b="1" dirty="0"/>
              <a:t>espaces numériques où les individus peuvent être accompagnés afin de mieux maîtriser les technologies de l'information et de la communication. </a:t>
            </a:r>
            <a:endParaRPr lang="fr-FR" sz="900" dirty="0"/>
          </a:p>
          <a:p>
            <a:r>
              <a:rPr lang="fr-FR" sz="900" b="1" dirty="0"/>
              <a:t> </a:t>
            </a:r>
            <a:endParaRPr lang="fr-FR" sz="900" dirty="0"/>
          </a:p>
          <a:p>
            <a:r>
              <a:rPr lang="fr-FR" sz="900" b="1" dirty="0"/>
              <a:t>La MSAP de Blois se distingue cependant par le fait qu'elle </a:t>
            </a:r>
            <a:br>
              <a:rPr lang="fr-FR" sz="900" b="1" dirty="0"/>
            </a:br>
            <a:r>
              <a:rPr lang="fr-FR" sz="900" b="1" dirty="0"/>
              <a:t>enveloppe les fonctions de base du Point Information Médiation Multi-Services</a:t>
            </a:r>
            <a:r>
              <a:rPr lang="fr-FR" sz="900" dirty="0"/>
              <a:t> (PIMMS), c'est-à-dire l'information et l'accompagnement des individus. Elle n'accueille donc pas de permanences d'autres </a:t>
            </a:r>
            <a:br>
              <a:rPr lang="fr-FR" sz="900" dirty="0"/>
            </a:br>
            <a:r>
              <a:rPr lang="fr-FR" sz="900" dirty="0"/>
              <a:t>structures. </a:t>
            </a:r>
          </a:p>
          <a:p>
            <a:r>
              <a:rPr lang="fr-FR" sz="900" dirty="0"/>
              <a:t> </a:t>
            </a:r>
          </a:p>
          <a:p>
            <a:r>
              <a:rPr lang="fr-FR" sz="900" dirty="0"/>
              <a:t>Les MSAP n'offrent pas toutes les mêmes services. Cela s'explique notamment par le fait qu'</a:t>
            </a:r>
            <a:r>
              <a:rPr lang="fr-FR" sz="900" b="1" dirty="0"/>
              <a:t>elles peuvent s'inscrire dans des </a:t>
            </a:r>
            <a:br>
              <a:rPr lang="fr-FR" sz="900" b="1" dirty="0"/>
            </a:br>
            <a:r>
              <a:rPr lang="fr-FR" sz="900" b="1" dirty="0"/>
              <a:t>structures ayant des champs de compétences relativement </a:t>
            </a:r>
            <a:br>
              <a:rPr lang="fr-FR" sz="900" b="1" dirty="0"/>
            </a:br>
            <a:r>
              <a:rPr lang="fr-FR" sz="900" b="1" dirty="0"/>
              <a:t>précis</a:t>
            </a:r>
            <a:r>
              <a:rPr lang="fr-FR" sz="900" dirty="0"/>
              <a:t>. Ainsi la MSAP de Saint-Aignan est à la base une Maison de l'Emploi, tandis que celle de Salbris fait partie d'un pôle social. D'autres peuvent s'appuyer sur un bureau de poste existant. </a:t>
            </a:r>
          </a:p>
          <a:p>
            <a:r>
              <a:rPr lang="fr-FR" sz="900" dirty="0"/>
              <a:t> </a:t>
            </a:r>
          </a:p>
          <a:p>
            <a:r>
              <a:rPr lang="fr-FR" sz="900" dirty="0"/>
              <a:t>Par ailleurs </a:t>
            </a:r>
            <a:r>
              <a:rPr lang="fr-FR" sz="900" b="1" dirty="0"/>
              <a:t>ces structures peuvent prendre une forme communale</a:t>
            </a:r>
            <a:r>
              <a:rPr lang="fr-FR" sz="900" dirty="0"/>
              <a:t> (c'est le cas à Saint-Aignan et Salbris), </a:t>
            </a:r>
            <a:r>
              <a:rPr lang="fr-FR" sz="900" b="1" dirty="0"/>
              <a:t>intercommunale</a:t>
            </a:r>
            <a:r>
              <a:rPr lang="fr-FR" sz="900" dirty="0"/>
              <a:t> (dans les Collines du Perche et en Sologne des Etangs) ou associative (à Blois).</a:t>
            </a:r>
          </a:p>
          <a:p>
            <a:r>
              <a:rPr lang="fr-FR" sz="900" dirty="0"/>
              <a:t> </a:t>
            </a:r>
          </a:p>
          <a:p>
            <a:r>
              <a:rPr lang="fr-FR" sz="900" dirty="0"/>
              <a:t>Ce réseau de MSAP devrait rapidement se compléter. </a:t>
            </a:r>
            <a:r>
              <a:rPr lang="fr-FR" sz="900" b="1" dirty="0"/>
              <a:t>La labellisation de 5 structures est attendue prochainement</a:t>
            </a:r>
            <a:r>
              <a:rPr lang="fr-FR" sz="900" dirty="0"/>
              <a:t> (Beauce-la-Romaine, Droué, Lamotte-Beuvron, Morée et Selles-sur-Cher)</a:t>
            </a:r>
            <a:r>
              <a:rPr lang="fr-FR" sz="900" b="1" dirty="0"/>
              <a:t>, </a:t>
            </a:r>
            <a:r>
              <a:rPr lang="fr-FR" sz="900" dirty="0"/>
              <a:t>chacune d'elles devant respecter les strictes conditions d'éligibilité permettant d'assurer une bonne qualité de service et d'éviter une concurrence entre </a:t>
            </a:r>
            <a:br>
              <a:rPr lang="fr-FR" sz="900" dirty="0"/>
            </a:br>
            <a:r>
              <a:rPr lang="fr-FR" sz="900" dirty="0"/>
              <a:t>structures.</a:t>
            </a:r>
          </a:p>
          <a:p>
            <a:r>
              <a:rPr lang="fr-FR" sz="900" dirty="0"/>
              <a:t> </a:t>
            </a:r>
          </a:p>
          <a:p>
            <a:r>
              <a:rPr lang="fr-FR" sz="900" b="1" dirty="0"/>
              <a:t>6 communes</a:t>
            </a:r>
            <a:r>
              <a:rPr lang="fr-FR" sz="900" dirty="0"/>
              <a:t> ont également fait part de </a:t>
            </a:r>
            <a:r>
              <a:rPr lang="fr-FR" sz="900" b="1" dirty="0"/>
              <a:t>projets dans ce domaine</a:t>
            </a:r>
            <a:r>
              <a:rPr lang="fr-FR" sz="900" dirty="0"/>
              <a:t> qu'elles n'ont </a:t>
            </a:r>
            <a:r>
              <a:rPr lang="fr-FR" sz="900" b="1" dirty="0"/>
              <a:t>pas nécessairement</a:t>
            </a:r>
            <a:r>
              <a:rPr lang="fr-FR" sz="900" dirty="0"/>
              <a:t> toutes </a:t>
            </a:r>
            <a:r>
              <a:rPr lang="fr-FR" sz="900" b="1" dirty="0"/>
              <a:t>porté à connaissance des services de l'Etat</a:t>
            </a:r>
            <a:r>
              <a:rPr lang="fr-FR" sz="900" dirty="0"/>
              <a:t> (Montoire-sur-le-Loir, Mont-près-Chambord, Saint-Amand-</a:t>
            </a:r>
            <a:r>
              <a:rPr lang="fr-FR" sz="900" dirty="0" err="1"/>
              <a:t>Longpré</a:t>
            </a:r>
            <a:r>
              <a:rPr lang="fr-FR" sz="900" dirty="0"/>
              <a:t>, sous une forme intercommunale ; Montrichard, Mennetou-sur-Cher sous une forme communale ; Lancé évoque un projet associatif).</a:t>
            </a:r>
          </a:p>
          <a:p>
            <a:r>
              <a:rPr lang="fr-FR" sz="900" dirty="0"/>
              <a:t>De son côté, </a:t>
            </a:r>
            <a:r>
              <a:rPr lang="fr-FR" sz="900" b="1" dirty="0"/>
              <a:t>La Poste</a:t>
            </a:r>
            <a:r>
              <a:rPr lang="fr-FR" sz="900" dirty="0"/>
              <a:t> s'est rapprochée des services de l'Etat pour </a:t>
            </a:r>
            <a:r>
              <a:rPr lang="fr-FR" sz="900" b="1" dirty="0"/>
              <a:t>proposer la candidature de Mennetou-sur-Cher et Bracieux</a:t>
            </a:r>
            <a:r>
              <a:rPr lang="fr-FR" sz="900" dirty="0"/>
              <a:t>. </a:t>
            </a:r>
          </a:p>
          <a:p>
            <a:r>
              <a:rPr lang="fr-FR" sz="900" dirty="0"/>
              <a:t> </a:t>
            </a:r>
          </a:p>
          <a:p>
            <a:r>
              <a:rPr lang="fr-FR" sz="900" dirty="0"/>
              <a:t>A noter aussi, la </a:t>
            </a:r>
            <a:r>
              <a:rPr lang="fr-FR" sz="900" b="1" dirty="0"/>
              <a:t>maison de services publics de </a:t>
            </a:r>
            <a:r>
              <a:rPr lang="fr-FR" sz="900" b="1" dirty="0" err="1"/>
              <a:t>Selommes</a:t>
            </a:r>
            <a:r>
              <a:rPr lang="fr-FR" sz="900" dirty="0"/>
              <a:t> qui accueille déjà quelques permanences </a:t>
            </a:r>
            <a:r>
              <a:rPr lang="fr-FR" sz="900" b="1" dirty="0"/>
              <a:t>et les 2 Points d'accès aux droits de Vendôme et Romorantin-Lanthenay</a:t>
            </a:r>
            <a:r>
              <a:rPr lang="fr-FR" sz="900" dirty="0"/>
              <a:t> où sont présents de nombreux acteurs du champ social et de l'emploi.</a:t>
            </a:r>
          </a:p>
          <a:p>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16</a:t>
            </a:fld>
            <a:endParaRPr lang="fr-FR"/>
          </a:p>
        </p:txBody>
      </p:sp>
    </p:spTree>
    <p:extLst>
      <p:ext uri="{BB962C8B-B14F-4D97-AF65-F5344CB8AC3E}">
        <p14:creationId xmlns:p14="http://schemas.microsoft.com/office/powerpoint/2010/main" val="318436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17</a:t>
            </a:fld>
            <a:endParaRPr lang="fr-FR"/>
          </a:p>
        </p:txBody>
      </p:sp>
    </p:spTree>
    <p:extLst>
      <p:ext uri="{BB962C8B-B14F-4D97-AF65-F5344CB8AC3E}">
        <p14:creationId xmlns:p14="http://schemas.microsoft.com/office/powerpoint/2010/main" val="158311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18</a:t>
            </a:fld>
            <a:endParaRPr lang="fr-FR"/>
          </a:p>
        </p:txBody>
      </p:sp>
    </p:spTree>
    <p:extLst>
      <p:ext uri="{BB962C8B-B14F-4D97-AF65-F5344CB8AC3E}">
        <p14:creationId xmlns:p14="http://schemas.microsoft.com/office/powerpoint/2010/main" val="3363182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19</a:t>
            </a:fld>
            <a:endParaRPr lang="fr-FR"/>
          </a:p>
        </p:txBody>
      </p:sp>
    </p:spTree>
    <p:extLst>
      <p:ext uri="{BB962C8B-B14F-4D97-AF65-F5344CB8AC3E}">
        <p14:creationId xmlns:p14="http://schemas.microsoft.com/office/powerpoint/2010/main" val="123328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a:t>
            </a:fld>
            <a:endParaRPr lang="fr-FR"/>
          </a:p>
        </p:txBody>
      </p:sp>
    </p:spTree>
    <p:extLst>
      <p:ext uri="{BB962C8B-B14F-4D97-AF65-F5344CB8AC3E}">
        <p14:creationId xmlns:p14="http://schemas.microsoft.com/office/powerpoint/2010/main" val="117055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20</a:t>
            </a:fld>
            <a:endParaRPr lang="fr-FR"/>
          </a:p>
        </p:txBody>
      </p:sp>
    </p:spTree>
    <p:extLst>
      <p:ext uri="{BB962C8B-B14F-4D97-AF65-F5344CB8AC3E}">
        <p14:creationId xmlns:p14="http://schemas.microsoft.com/office/powerpoint/2010/main" val="2865785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21</a:t>
            </a:fld>
            <a:endParaRPr lang="fr-FR"/>
          </a:p>
        </p:txBody>
      </p:sp>
    </p:spTree>
    <p:extLst>
      <p:ext uri="{BB962C8B-B14F-4D97-AF65-F5344CB8AC3E}">
        <p14:creationId xmlns:p14="http://schemas.microsoft.com/office/powerpoint/2010/main" val="31331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22</a:t>
            </a:fld>
            <a:endParaRPr lang="fr-FR"/>
          </a:p>
        </p:txBody>
      </p:sp>
    </p:spTree>
    <p:extLst>
      <p:ext uri="{BB962C8B-B14F-4D97-AF65-F5344CB8AC3E}">
        <p14:creationId xmlns:p14="http://schemas.microsoft.com/office/powerpoint/2010/main" val="315460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23</a:t>
            </a:fld>
            <a:endParaRPr lang="fr-FR"/>
          </a:p>
        </p:txBody>
      </p:sp>
    </p:spTree>
    <p:extLst>
      <p:ext uri="{BB962C8B-B14F-4D97-AF65-F5344CB8AC3E}">
        <p14:creationId xmlns:p14="http://schemas.microsoft.com/office/powerpoint/2010/main" val="4089771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24</a:t>
            </a:fld>
            <a:endParaRPr lang="fr-FR"/>
          </a:p>
        </p:txBody>
      </p:sp>
    </p:spTree>
    <p:extLst>
      <p:ext uri="{BB962C8B-B14F-4D97-AF65-F5344CB8AC3E}">
        <p14:creationId xmlns:p14="http://schemas.microsoft.com/office/powerpoint/2010/main" val="118767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25</a:t>
            </a:fld>
            <a:endParaRPr lang="fr-FR"/>
          </a:p>
        </p:txBody>
      </p:sp>
    </p:spTree>
    <p:extLst>
      <p:ext uri="{BB962C8B-B14F-4D97-AF65-F5344CB8AC3E}">
        <p14:creationId xmlns:p14="http://schemas.microsoft.com/office/powerpoint/2010/main" val="2304459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26</a:t>
            </a:fld>
            <a:endParaRPr lang="fr-FR"/>
          </a:p>
        </p:txBody>
      </p:sp>
    </p:spTree>
    <p:extLst>
      <p:ext uri="{BB962C8B-B14F-4D97-AF65-F5344CB8AC3E}">
        <p14:creationId xmlns:p14="http://schemas.microsoft.com/office/powerpoint/2010/main" val="926925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27</a:t>
            </a:fld>
            <a:endParaRPr lang="fr-FR"/>
          </a:p>
        </p:txBody>
      </p:sp>
    </p:spTree>
    <p:extLst>
      <p:ext uri="{BB962C8B-B14F-4D97-AF65-F5344CB8AC3E}">
        <p14:creationId xmlns:p14="http://schemas.microsoft.com/office/powerpoint/2010/main" val="546036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28</a:t>
            </a:fld>
            <a:endParaRPr lang="fr-FR"/>
          </a:p>
        </p:txBody>
      </p:sp>
    </p:spTree>
    <p:extLst>
      <p:ext uri="{BB962C8B-B14F-4D97-AF65-F5344CB8AC3E}">
        <p14:creationId xmlns:p14="http://schemas.microsoft.com/office/powerpoint/2010/main" val="3360301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29</a:t>
            </a:fld>
            <a:endParaRPr lang="fr-FR"/>
          </a:p>
        </p:txBody>
      </p:sp>
    </p:spTree>
    <p:extLst>
      <p:ext uri="{BB962C8B-B14F-4D97-AF65-F5344CB8AC3E}">
        <p14:creationId xmlns:p14="http://schemas.microsoft.com/office/powerpoint/2010/main" val="129482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3</a:t>
            </a:fld>
            <a:endParaRPr lang="fr-FR"/>
          </a:p>
        </p:txBody>
      </p:sp>
    </p:spTree>
    <p:extLst>
      <p:ext uri="{BB962C8B-B14F-4D97-AF65-F5344CB8AC3E}">
        <p14:creationId xmlns:p14="http://schemas.microsoft.com/office/powerpoint/2010/main" val="3872042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30</a:t>
            </a:fld>
            <a:endParaRPr lang="fr-FR"/>
          </a:p>
        </p:txBody>
      </p:sp>
    </p:spTree>
    <p:extLst>
      <p:ext uri="{BB962C8B-B14F-4D97-AF65-F5344CB8AC3E}">
        <p14:creationId xmlns:p14="http://schemas.microsoft.com/office/powerpoint/2010/main" val="3521809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31</a:t>
            </a:fld>
            <a:endParaRPr lang="fr-FR"/>
          </a:p>
        </p:txBody>
      </p:sp>
    </p:spTree>
    <p:extLst>
      <p:ext uri="{BB962C8B-B14F-4D97-AF65-F5344CB8AC3E}">
        <p14:creationId xmlns:p14="http://schemas.microsoft.com/office/powerpoint/2010/main" val="441303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32</a:t>
            </a:fld>
            <a:endParaRPr lang="fr-FR"/>
          </a:p>
        </p:txBody>
      </p:sp>
    </p:spTree>
    <p:extLst>
      <p:ext uri="{BB962C8B-B14F-4D97-AF65-F5344CB8AC3E}">
        <p14:creationId xmlns:p14="http://schemas.microsoft.com/office/powerpoint/2010/main" val="3644214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33</a:t>
            </a:fld>
            <a:endParaRPr lang="fr-FR"/>
          </a:p>
        </p:txBody>
      </p:sp>
    </p:spTree>
    <p:extLst>
      <p:ext uri="{BB962C8B-B14F-4D97-AF65-F5344CB8AC3E}">
        <p14:creationId xmlns:p14="http://schemas.microsoft.com/office/powerpoint/2010/main" val="2423657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34</a:t>
            </a:fld>
            <a:endParaRPr lang="fr-FR"/>
          </a:p>
        </p:txBody>
      </p:sp>
    </p:spTree>
    <p:extLst>
      <p:ext uri="{BB962C8B-B14F-4D97-AF65-F5344CB8AC3E}">
        <p14:creationId xmlns:p14="http://schemas.microsoft.com/office/powerpoint/2010/main" val="325356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Commentaires carte transports</a:t>
            </a:r>
          </a:p>
          <a:p>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13 % des ménages sans voiture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262 000 habitants bénéficient</a:t>
            </a:r>
            <a:r>
              <a:rPr lang="fr-FR" sz="1200" baseline="0" dirty="0" smtClean="0"/>
              <a:t> d’une </a:t>
            </a:r>
            <a:r>
              <a:rPr lang="fr-FR" sz="1200" dirty="0" smtClean="0"/>
              <a:t>desserte quotidienne dont 174</a:t>
            </a:r>
            <a:r>
              <a:rPr lang="fr-FR" sz="1200" baseline="0" dirty="0" smtClean="0"/>
              <a:t> 000 avec possibilité d’effectuer 2 A/R par jour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32 500 desservis uniquement en période scolaire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38 000 sans desserte régulière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Transports à la demande : 9 communes sur 10, dont91 communes sans desserte régulière (31 000 habitants)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6 800 habitants dans les 14 communes sans solution /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10 000 habitants à plus de 10 min d’un point de desserte permettant de rallier le pôle supérieur le plus proche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De 45 min à 3 h pour se rendre à Paris en train / qualité de desserte ferroviaire qui pose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De nouveaux services de mobilité qui se mettent en place</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35</a:t>
            </a:fld>
            <a:endParaRPr lang="fr-FR"/>
          </a:p>
        </p:txBody>
      </p:sp>
    </p:spTree>
    <p:extLst>
      <p:ext uri="{BB962C8B-B14F-4D97-AF65-F5344CB8AC3E}">
        <p14:creationId xmlns:p14="http://schemas.microsoft.com/office/powerpoint/2010/main" val="185980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4</a:t>
            </a:fld>
            <a:endParaRPr lang="fr-FR"/>
          </a:p>
        </p:txBody>
      </p:sp>
    </p:spTree>
    <p:extLst>
      <p:ext uri="{BB962C8B-B14F-4D97-AF65-F5344CB8AC3E}">
        <p14:creationId xmlns:p14="http://schemas.microsoft.com/office/powerpoint/2010/main" val="272798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5</a:t>
            </a:fld>
            <a:endParaRPr lang="fr-FR"/>
          </a:p>
        </p:txBody>
      </p:sp>
    </p:spTree>
    <p:extLst>
      <p:ext uri="{BB962C8B-B14F-4D97-AF65-F5344CB8AC3E}">
        <p14:creationId xmlns:p14="http://schemas.microsoft.com/office/powerpoint/2010/main" val="141304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6</a:t>
            </a:fld>
            <a:endParaRPr lang="fr-FR"/>
          </a:p>
        </p:txBody>
      </p:sp>
    </p:spTree>
    <p:extLst>
      <p:ext uri="{BB962C8B-B14F-4D97-AF65-F5344CB8AC3E}">
        <p14:creationId xmlns:p14="http://schemas.microsoft.com/office/powerpoint/2010/main" val="264259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dirty="0"/>
              <a:t>La mairie, un lieu auquel sont attachés les habitants</a:t>
            </a:r>
          </a:p>
          <a:p>
            <a:r>
              <a:rPr lang="fr-FR" sz="900" dirty="0"/>
              <a:t>Une amplitude horaire fortement corrélée à la taille de la commune : plus simple d’effectuer une démarche dans les communes les plus peuplées.</a:t>
            </a:r>
          </a:p>
          <a:p>
            <a:r>
              <a:rPr lang="fr-FR" sz="900" dirty="0"/>
              <a:t>Pour la majorité des Loir-et-</a:t>
            </a:r>
            <a:r>
              <a:rPr lang="fr-FR" sz="900" dirty="0" err="1"/>
              <a:t>chériens</a:t>
            </a:r>
            <a:r>
              <a:rPr lang="fr-FR" sz="900" dirty="0"/>
              <a:t>, accéder à la mairie ne pose guère de problème : pour 82 % d'entre eux celle-ci est ouverte plus de 16 heures par semaine et même </a:t>
            </a:r>
            <a:r>
              <a:rPr lang="fr-FR" sz="900" b="1" dirty="0"/>
              <a:t>plus de 24 heures pour 63 %.</a:t>
            </a:r>
            <a:endParaRPr lang="fr-FR" sz="900" dirty="0"/>
          </a:p>
          <a:p>
            <a:pPr defTabSz="882213">
              <a:defRPr/>
            </a:pPr>
            <a:r>
              <a:rPr lang="fr-FR" sz="900" dirty="0"/>
              <a:t>C'est plus difficile </a:t>
            </a:r>
            <a:r>
              <a:rPr lang="fr-FR" sz="900" b="1" dirty="0"/>
              <a:t>le samedi </a:t>
            </a:r>
            <a:r>
              <a:rPr lang="fr-FR" sz="900" dirty="0"/>
              <a:t>puisque </a:t>
            </a:r>
            <a:r>
              <a:rPr lang="fr-FR" sz="900" b="1" dirty="0"/>
              <a:t>36 % seulement des mairies</a:t>
            </a:r>
            <a:r>
              <a:rPr lang="fr-FR" sz="900" dirty="0"/>
              <a:t> sont ouvertes au public au moins une fois par mois Celles-ci regroupent néanmoins 55 % des habitants (plus de 180 000). </a:t>
            </a:r>
          </a:p>
          <a:p>
            <a:pPr defTabSz="882213">
              <a:defRPr/>
            </a:pPr>
            <a:r>
              <a:rPr lang="fr-FR" sz="900" dirty="0"/>
              <a:t>L'accès semble plus problématique pour les habitants des 79 communes (souvent de petite taille) ayant une plage hebdomadaire d'ouverture de </a:t>
            </a:r>
            <a:r>
              <a:rPr lang="fr-FR" sz="900" b="1" dirty="0"/>
              <a:t>moins de 8 heures</a:t>
            </a:r>
            <a:r>
              <a:rPr lang="fr-FR" sz="900" dirty="0"/>
              <a:t>. Elles représentent </a:t>
            </a:r>
            <a:r>
              <a:rPr lang="fr-FR" sz="900" b="1" dirty="0"/>
              <a:t>6 % des administrés </a:t>
            </a:r>
            <a:r>
              <a:rPr lang="fr-FR" sz="900" dirty="0"/>
              <a:t>du département (environ </a:t>
            </a:r>
            <a:r>
              <a:rPr lang="fr-FR" sz="900" b="1" dirty="0"/>
              <a:t>15 000 personnes</a:t>
            </a:r>
            <a:r>
              <a:rPr lang="fr-FR" sz="900" dirty="0"/>
              <a:t>).  </a:t>
            </a:r>
          </a:p>
          <a:p>
            <a:endParaRPr lang="fr-FR" sz="900" b="1" i="1" dirty="0"/>
          </a:p>
          <a:p>
            <a:pPr defTabSz="882213">
              <a:defRPr/>
            </a:pPr>
            <a:r>
              <a:rPr lang="fr-FR" sz="900" b="1" i="1" dirty="0"/>
              <a:t>De fortes inégalités territoriales. </a:t>
            </a:r>
            <a:r>
              <a:rPr lang="fr-FR" sz="900" dirty="0"/>
              <a:t>Dans la </a:t>
            </a:r>
            <a:r>
              <a:rPr lang="fr-FR" sz="900" b="1" dirty="0"/>
              <a:t>moitié nord</a:t>
            </a:r>
            <a:r>
              <a:rPr lang="fr-FR" sz="900" dirty="0"/>
              <a:t> où, en dehors d'une zone Vendôme-</a:t>
            </a:r>
            <a:r>
              <a:rPr lang="fr-FR" sz="900" dirty="0" err="1"/>
              <a:t>Montoire</a:t>
            </a:r>
            <a:r>
              <a:rPr lang="fr-FR" sz="900" dirty="0"/>
              <a:t>-Savigny-sur-Braye,  les</a:t>
            </a:r>
            <a:r>
              <a:rPr lang="fr-FR" sz="900" b="1" dirty="0"/>
              <a:t> temps d'accessibilité sont nettement plus restreints</a:t>
            </a:r>
            <a:r>
              <a:rPr lang="fr-FR" sz="900" dirty="0"/>
              <a:t> et l'</a:t>
            </a:r>
            <a:r>
              <a:rPr lang="fr-FR" sz="900" b="1" dirty="0"/>
              <a:t>ouverture le samedi plus rare.</a:t>
            </a:r>
            <a:r>
              <a:rPr lang="fr-FR" sz="900" dirty="0"/>
              <a:t> La carte est très explicite.</a:t>
            </a:r>
          </a:p>
          <a:p>
            <a:r>
              <a:rPr lang="fr-FR" b="1" i="1" dirty="0"/>
              <a:t> </a:t>
            </a:r>
            <a:endParaRPr lang="fr-FR" dirty="0"/>
          </a:p>
          <a:p>
            <a:endParaRPr lang="fr-FR" dirty="0"/>
          </a:p>
          <a:p>
            <a:r>
              <a:rPr lang="fr-FR" b="1" dirty="0"/>
              <a:t>Le développement du numérique n’a pas pallié les inégalités d’accès à la mairie ; il tend plutôt à les renforcer</a:t>
            </a:r>
          </a:p>
          <a:p>
            <a:pPr defTabSz="882213">
              <a:defRPr/>
            </a:pPr>
            <a:endParaRPr lang="fr-FR" sz="900" dirty="0"/>
          </a:p>
          <a:p>
            <a:pPr defTabSz="882213">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7</a:t>
            </a:fld>
            <a:endParaRPr lang="fr-FR"/>
          </a:p>
        </p:txBody>
      </p:sp>
    </p:spTree>
    <p:extLst>
      <p:ext uri="{BB962C8B-B14F-4D97-AF65-F5344CB8AC3E}">
        <p14:creationId xmlns:p14="http://schemas.microsoft.com/office/powerpoint/2010/main" val="19305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ctr"/>
            <a:r>
              <a:rPr lang="fr-FR" sz="900" b="1" i="1" dirty="0"/>
              <a:t>Des services sociaux départementaux au plus proche de la population</a:t>
            </a:r>
            <a:endParaRPr lang="fr-FR" sz="900" dirty="0"/>
          </a:p>
          <a:p>
            <a:pPr fontAlgn="ctr"/>
            <a:r>
              <a:rPr lang="fr-FR" sz="900" dirty="0"/>
              <a:t> </a:t>
            </a:r>
          </a:p>
          <a:p>
            <a:pPr fontAlgn="ctr"/>
            <a:r>
              <a:rPr lang="fr-FR" sz="900" dirty="0"/>
              <a:t>La Direction de la cohésion sociale du </a:t>
            </a:r>
            <a:r>
              <a:rPr lang="fr-FR" sz="900" b="1" dirty="0"/>
              <a:t>Conseil départemental</a:t>
            </a:r>
            <a:r>
              <a:rPr lang="fr-FR" sz="900" dirty="0"/>
              <a:t> s'appuie sur </a:t>
            </a:r>
            <a:r>
              <a:rPr lang="fr-FR" sz="900" b="1" dirty="0"/>
              <a:t>5 Maisons départementales de la cohésion sociale (MDCS)</a:t>
            </a:r>
            <a:r>
              <a:rPr lang="fr-FR" sz="900" dirty="0"/>
              <a:t> pour garantir un </a:t>
            </a:r>
            <a:r>
              <a:rPr lang="fr-FR" sz="900" b="1" dirty="0"/>
              <a:t>accueil de proximité</a:t>
            </a:r>
            <a:r>
              <a:rPr lang="fr-FR" sz="900" dirty="0"/>
              <a:t> dans tous les domaines : social, enfance et famille, insertion. </a:t>
            </a:r>
          </a:p>
          <a:p>
            <a:pPr fontAlgn="ctr"/>
            <a:r>
              <a:rPr lang="fr-FR" sz="900" dirty="0"/>
              <a:t>Le </a:t>
            </a:r>
            <a:r>
              <a:rPr lang="fr-FR" sz="900" b="1" dirty="0"/>
              <a:t>service social territorial</a:t>
            </a:r>
            <a:r>
              <a:rPr lang="fr-FR" sz="900" dirty="0"/>
              <a:t> oriente, évalue et accompagne les personnes en difficulté concernant l'accès au droit, le soutien à la parentalité, l'accompagnement des personnes en situation de vulnérabilité, etc. U</a:t>
            </a:r>
            <a:r>
              <a:rPr lang="fr-FR" sz="900" b="1" dirty="0"/>
              <a:t>ne cinquantaine de points de permanence sont répartis dans 43 communes</a:t>
            </a:r>
            <a:r>
              <a:rPr lang="fr-FR" sz="900" dirty="0"/>
              <a:t>. </a:t>
            </a:r>
          </a:p>
          <a:p>
            <a:pPr fontAlgn="ctr"/>
            <a:r>
              <a:rPr lang="fr-FR" sz="900" b="1" dirty="0"/>
              <a:t>Les modalités d'accueil diffèrent selon les MDCS</a:t>
            </a:r>
            <a:r>
              <a:rPr lang="fr-FR" sz="900" dirty="0"/>
              <a:t> </a:t>
            </a:r>
            <a:r>
              <a:rPr lang="fr-FR" sz="900" b="1" dirty="0"/>
              <a:t>et la taille de la commune</a:t>
            </a:r>
            <a:r>
              <a:rPr lang="fr-FR" sz="900" dirty="0"/>
              <a:t>. Dans les villes principales, les permanences peuvent être quotidiennes, </a:t>
            </a:r>
            <a:r>
              <a:rPr lang="fr-FR" sz="900" b="1" dirty="0"/>
              <a:t>parfois uniquement sur rendez-vous</a:t>
            </a:r>
            <a:r>
              <a:rPr lang="fr-FR" sz="900" dirty="0"/>
              <a:t>. </a:t>
            </a:r>
            <a:r>
              <a:rPr lang="fr-FR" sz="900" b="1" dirty="0"/>
              <a:t>L'ouverture au public est dans d'autre cas limitée à quelques heures </a:t>
            </a:r>
            <a:r>
              <a:rPr lang="fr-FR" sz="900" b="1" dirty="0" err="1"/>
              <a:t>hebdommadaires</a:t>
            </a:r>
            <a:r>
              <a:rPr lang="fr-FR" sz="900" b="1" dirty="0"/>
              <a:t>, </a:t>
            </a:r>
            <a:r>
              <a:rPr lang="fr-FR" sz="900" b="1" dirty="0" err="1"/>
              <a:t>bi-hebdommadaires</a:t>
            </a:r>
            <a:r>
              <a:rPr lang="fr-FR" sz="900" b="1" dirty="0"/>
              <a:t>, voire mensuelles.</a:t>
            </a:r>
            <a:endParaRPr lang="fr-FR" sz="900" dirty="0"/>
          </a:p>
          <a:p>
            <a:pPr fontAlgn="ctr"/>
            <a:r>
              <a:rPr lang="fr-FR" sz="900" dirty="0"/>
              <a:t> </a:t>
            </a:r>
          </a:p>
          <a:p>
            <a:pPr fontAlgn="ctr"/>
            <a:r>
              <a:rPr lang="fr-FR" sz="900" dirty="0"/>
              <a:t>Le </a:t>
            </a:r>
            <a:r>
              <a:rPr lang="fr-FR" sz="900" b="1" dirty="0"/>
              <a:t>service territorial d'insertion</a:t>
            </a:r>
            <a:r>
              <a:rPr lang="fr-FR" sz="900" dirty="0"/>
              <a:t> assure le suivi des bénéficiaires du RSA orientés vers un accompagnement social ou à vocation socio professionnelle. Chaque MDCS a en charge la mise en place d'un Plan local d'insertion (PLI). Ce service peut recevoir les usagers </a:t>
            </a:r>
            <a:r>
              <a:rPr lang="fr-FR" sz="900" b="1" dirty="0"/>
              <a:t>sur rendez-vous</a:t>
            </a:r>
            <a:r>
              <a:rPr lang="fr-FR" sz="900" dirty="0"/>
              <a:t> dans </a:t>
            </a:r>
            <a:r>
              <a:rPr lang="fr-FR" sz="900" b="1" dirty="0"/>
              <a:t>32 permanences</a:t>
            </a:r>
            <a:r>
              <a:rPr lang="fr-FR" sz="900" dirty="0"/>
              <a:t> (aucune sur le territoire de Blois-agglomération). </a:t>
            </a:r>
          </a:p>
          <a:p>
            <a:pPr fontAlgn="ctr"/>
            <a:r>
              <a:rPr lang="fr-FR" sz="900" dirty="0"/>
              <a:t>Les MDCS interviennent également concernant la </a:t>
            </a:r>
            <a:r>
              <a:rPr lang="fr-FR" sz="900" b="1" dirty="0"/>
              <a:t>prévention et la protection maternelle et infantile</a:t>
            </a:r>
            <a:r>
              <a:rPr lang="fr-FR" sz="900" dirty="0"/>
              <a:t>, tant au niveau médical (</a:t>
            </a:r>
            <a:r>
              <a:rPr lang="fr-FR" sz="900" b="1" dirty="0"/>
              <a:t>18 permanences proposant des consultations pour les enfants de moins de 6 ans</a:t>
            </a:r>
            <a:r>
              <a:rPr lang="fr-FR" sz="900" dirty="0"/>
              <a:t>) que social (</a:t>
            </a:r>
            <a:r>
              <a:rPr lang="fr-FR" sz="900" b="1" dirty="0"/>
              <a:t>16 points de rencontres avec une puéricultrice</a:t>
            </a:r>
            <a:r>
              <a:rPr lang="fr-FR" sz="900" dirty="0"/>
              <a:t>). Ce maillage territorial devrait encore se renforcer : </a:t>
            </a:r>
            <a:br>
              <a:rPr lang="fr-FR" sz="900" dirty="0"/>
            </a:br>
            <a:r>
              <a:rPr lang="fr-FR" sz="900" dirty="0"/>
              <a:t>2 projets de permanences de puéricultrice sur le territoire de la MDCS Nord Loire - Pays de Chambord. </a:t>
            </a:r>
          </a:p>
          <a:p>
            <a:pPr fontAlgn="ctr"/>
            <a:r>
              <a:rPr lang="fr-FR" sz="900" dirty="0"/>
              <a:t>Les sages-femmes proposent aussi des </a:t>
            </a:r>
            <a:r>
              <a:rPr lang="fr-FR" sz="900" b="1" dirty="0"/>
              <a:t>suivis pré et postnataux à domicile</a:t>
            </a:r>
            <a:r>
              <a:rPr lang="fr-FR" sz="900" dirty="0"/>
              <a:t> (551 en 2015).</a:t>
            </a:r>
          </a:p>
          <a:p>
            <a:pPr fontAlgn="ctr"/>
            <a:r>
              <a:rPr lang="fr-FR" sz="900" dirty="0"/>
              <a:t> </a:t>
            </a:r>
          </a:p>
          <a:p>
            <a:pPr fontAlgn="ctr"/>
            <a:r>
              <a:rPr lang="fr-FR" sz="900" dirty="0"/>
              <a:t>Afin d'améliorer la coordination de ses différents services avec ses partenaires, et de développer l’implication des habitants sur le territoire, la MDCS de Blois-Agglomération a élaboré un Projet social de territoire (PST). Sur les autres MDCS, les PST sont en cours de finalisation. </a:t>
            </a:r>
          </a:p>
          <a:p>
            <a:pPr fontAlgn="ctr"/>
            <a:r>
              <a:rPr lang="fr-FR" sz="900" dirty="0"/>
              <a:t> </a:t>
            </a:r>
          </a:p>
          <a:p>
            <a:pPr fontAlgn="ctr"/>
            <a:r>
              <a:rPr lang="fr-FR" sz="900" dirty="0"/>
              <a:t>La plate-forme </a:t>
            </a:r>
            <a:r>
              <a:rPr lang="fr-FR" sz="900" b="1" dirty="0"/>
              <a:t>Vivre Autonome 41</a:t>
            </a:r>
            <a:r>
              <a:rPr lang="fr-FR" sz="900" dirty="0"/>
              <a:t> a pour but d'informer et d'orienter les personnes âgées en perte d'autonomie et les personnes handicapées ainsi que de soutenir et coordonner les professionnels en contact avec ces populations. Elle a ouvert </a:t>
            </a:r>
            <a:r>
              <a:rPr lang="fr-FR" sz="900" b="1" dirty="0"/>
              <a:t>17 permanences</a:t>
            </a:r>
            <a:r>
              <a:rPr lang="fr-FR" sz="900" dirty="0"/>
              <a:t> dans le département courant 2014. Celles-ci, accessibles pour la plupart sans rendez-vous, sont assurées une demi-journée toutes les 3 ou 4 semaines.</a:t>
            </a:r>
          </a:p>
          <a:p>
            <a:pPr fontAlgn="ctr"/>
            <a:r>
              <a:rPr lang="fr-FR" sz="900" dirty="0"/>
              <a:t> </a:t>
            </a:r>
          </a:p>
          <a:p>
            <a:r>
              <a:rPr lang="fr-FR" sz="900" dirty="0"/>
              <a:t>Notons qu'</a:t>
            </a:r>
            <a:r>
              <a:rPr lang="fr-FR" sz="900" b="1" dirty="0"/>
              <a:t>aucun service</a:t>
            </a:r>
            <a:r>
              <a:rPr lang="fr-FR" sz="900" dirty="0"/>
              <a:t> ne propose un accueil du public </a:t>
            </a:r>
            <a:r>
              <a:rPr lang="fr-FR" sz="900" b="1" dirty="0"/>
              <a:t>dans le secteur de Mennetou-sur-Cher </a:t>
            </a:r>
            <a:r>
              <a:rPr lang="fr-FR" sz="900" dirty="0"/>
              <a:t>ou de nombreux indicateurs sociaux apparaissent plutôt défavorables.</a:t>
            </a:r>
          </a:p>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8</a:t>
            </a:fld>
            <a:endParaRPr lang="fr-FR"/>
          </a:p>
        </p:txBody>
      </p:sp>
    </p:spTree>
    <p:extLst>
      <p:ext uri="{BB962C8B-B14F-4D97-AF65-F5344CB8AC3E}">
        <p14:creationId xmlns:p14="http://schemas.microsoft.com/office/powerpoint/2010/main" val="20078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D243B0-2673-4001-B472-3E3B217F947D}" type="slidenum">
              <a:rPr lang="fr-FR" smtClean="0"/>
              <a:t>9</a:t>
            </a:fld>
            <a:endParaRPr lang="fr-FR"/>
          </a:p>
        </p:txBody>
      </p:sp>
    </p:spTree>
    <p:extLst>
      <p:ext uri="{BB962C8B-B14F-4D97-AF65-F5344CB8AC3E}">
        <p14:creationId xmlns:p14="http://schemas.microsoft.com/office/powerpoint/2010/main" val="7437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4A0D513-AA39-48F9-89D3-F039588C4EE7}" type="datetimeFigureOut">
              <a:rPr lang="fr-FR" smtClean="0"/>
              <a:t>01/09/2016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129120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A0D513-AA39-48F9-89D3-F039588C4EE7}" type="datetimeFigureOut">
              <a:rPr lang="fr-FR" smtClean="0"/>
              <a:t>01/09/2016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277695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A0D513-AA39-48F9-89D3-F039588C4EE7}" type="datetimeFigureOut">
              <a:rPr lang="fr-FR" smtClean="0"/>
              <a:t>01/09/2016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195263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A0D513-AA39-48F9-89D3-F039588C4EE7}" type="datetimeFigureOut">
              <a:rPr lang="fr-FR" smtClean="0"/>
              <a:t>01/09/2016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47587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4A0D513-AA39-48F9-89D3-F039588C4EE7}" type="datetimeFigureOut">
              <a:rPr lang="fr-FR" smtClean="0"/>
              <a:t>01/09/2016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85071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A0D513-AA39-48F9-89D3-F039588C4EE7}" type="datetimeFigureOut">
              <a:rPr lang="fr-FR" smtClean="0"/>
              <a:t>01/09/2016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344704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A0D513-AA39-48F9-89D3-F039588C4EE7}" type="datetimeFigureOut">
              <a:rPr lang="fr-FR" smtClean="0"/>
              <a:t>01/09/2016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13808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4A0D513-AA39-48F9-89D3-F039588C4EE7}" type="datetimeFigureOut">
              <a:rPr lang="fr-FR" smtClean="0"/>
              <a:t>01/09/2016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150940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A0D513-AA39-48F9-89D3-F039588C4EE7}" type="datetimeFigureOut">
              <a:rPr lang="fr-FR" smtClean="0"/>
              <a:t>01/09/2016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197045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A0D513-AA39-48F9-89D3-F039588C4EE7}" type="datetimeFigureOut">
              <a:rPr lang="fr-FR" smtClean="0"/>
              <a:t>01/09/2016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346878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A0D513-AA39-48F9-89D3-F039588C4EE7}" type="datetimeFigureOut">
              <a:rPr lang="fr-FR" smtClean="0"/>
              <a:t>01/09/2016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26A20A-75FD-439F-9817-D75185E01E02}" type="slidenum">
              <a:rPr lang="fr-FR" smtClean="0"/>
              <a:t>‹N°›</a:t>
            </a:fld>
            <a:endParaRPr lang="fr-FR"/>
          </a:p>
        </p:txBody>
      </p:sp>
    </p:spTree>
    <p:extLst>
      <p:ext uri="{BB962C8B-B14F-4D97-AF65-F5344CB8AC3E}">
        <p14:creationId xmlns:p14="http://schemas.microsoft.com/office/powerpoint/2010/main" val="277200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0D513-AA39-48F9-89D3-F039588C4EE7}" type="datetimeFigureOut">
              <a:rPr lang="fr-FR" smtClean="0"/>
              <a:t>01/09/2016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6A20A-75FD-439F-9817-D75185E01E02}" type="slidenum">
              <a:rPr lang="fr-FR" smtClean="0"/>
              <a:t>‹N°›</a:t>
            </a:fld>
            <a:endParaRPr lang="fr-FR"/>
          </a:p>
        </p:txBody>
      </p:sp>
    </p:spTree>
    <p:extLst>
      <p:ext uri="{BB962C8B-B14F-4D97-AF65-F5344CB8AC3E}">
        <p14:creationId xmlns:p14="http://schemas.microsoft.com/office/powerpoint/2010/main" val="24257320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emf"/><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chart" Target="../charts/char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506965"/>
            <a:ext cx="9144000" cy="3844070"/>
          </a:xfrm>
        </p:spPr>
        <p:txBody>
          <a:bodyPr>
            <a:normAutofit fontScale="90000"/>
          </a:bodyPr>
          <a:lstStyle/>
          <a:p>
            <a:r>
              <a:rPr lang="fr-FR" dirty="0" smtClean="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
            </a:r>
            <a:br>
              <a:rPr lang="fr-FR" dirty="0" smtClean="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br>
            <a:r>
              <a:rPr lang="fr-FR" dirty="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Schéma départemental d’amélioration </a:t>
            </a:r>
            <a:br>
              <a:rPr lang="fr-FR" dirty="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br>
            <a:r>
              <a:rPr lang="fr-FR" dirty="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de l’accessibilité </a:t>
            </a:r>
            <a:r>
              <a:rPr lang="fr-FR" dirty="0" smtClean="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
            </a:r>
            <a:br>
              <a:rPr lang="fr-FR" dirty="0" smtClean="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br>
            <a:r>
              <a:rPr lang="fr-FR" dirty="0" smtClean="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des </a:t>
            </a:r>
            <a:r>
              <a:rPr lang="fr-FR" dirty="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services au public</a:t>
            </a:r>
            <a:br>
              <a:rPr lang="fr-FR" dirty="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br>
            <a:endParaRPr lang="fr-FR" dirty="0">
              <a:ln w="0"/>
              <a:solidFill>
                <a:srgbClr val="015287"/>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endParaRPr>
          </a:p>
        </p:txBody>
      </p:sp>
      <p:sp>
        <p:nvSpPr>
          <p:cNvPr id="3"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4"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6382" y="253767"/>
            <a:ext cx="1028700" cy="1019175"/>
          </a:xfrm>
          <a:prstGeom prst="rect">
            <a:avLst/>
          </a:prstGeom>
        </p:spPr>
      </p:pic>
      <p:pic>
        <p:nvPicPr>
          <p:cNvPr id="7" name="Image 6"/>
          <p:cNvPicPr>
            <a:picLocks noChangeAspect="1"/>
          </p:cNvPicPr>
          <p:nvPr/>
        </p:nvPicPr>
        <p:blipFill rotWithShape="1">
          <a:blip r:embed="rId6"/>
          <a:srcRect r="2116"/>
          <a:stretch/>
        </p:blipFill>
        <p:spPr>
          <a:xfrm>
            <a:off x="9932670" y="4656963"/>
            <a:ext cx="2256282" cy="2219325"/>
          </a:xfrm>
          <a:prstGeom prst="rect">
            <a:avLst/>
          </a:prstGeom>
          <a:solidFill>
            <a:srgbClr val="015287"/>
          </a:solidFill>
        </p:spPr>
      </p:pic>
    </p:spTree>
    <p:extLst>
      <p:ext uri="{BB962C8B-B14F-4D97-AF65-F5344CB8AC3E}">
        <p14:creationId xmlns:p14="http://schemas.microsoft.com/office/powerpoint/2010/main" val="2673956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7526" y="485692"/>
            <a:ext cx="11229974" cy="523220"/>
          </a:xfrm>
          <a:prstGeom prst="rect">
            <a:avLst/>
          </a:prstGeom>
        </p:spPr>
        <p:txBody>
          <a:bodyPr wrap="square">
            <a:spAutoFit/>
          </a:bodyPr>
          <a:lstStyle/>
          <a:p>
            <a:pPr algn="ctr"/>
            <a:r>
              <a:rPr lang="fr-FR" sz="2800" b="1" dirty="0" smtClean="0">
                <a:solidFill>
                  <a:schemeClr val="accent1">
                    <a:lumMod val="40000"/>
                    <a:lumOff val="60000"/>
                  </a:schemeClr>
                </a:solidFill>
              </a:rPr>
              <a:t>2. Des </a:t>
            </a:r>
            <a:r>
              <a:rPr lang="fr-FR" sz="2800" b="1" dirty="0">
                <a:solidFill>
                  <a:schemeClr val="accent1">
                    <a:lumMod val="40000"/>
                    <a:lumOff val="60000"/>
                  </a:schemeClr>
                </a:solidFill>
              </a:rPr>
              <a:t>services évoluant vers une diminution des points de </a:t>
            </a:r>
            <a:r>
              <a:rPr lang="fr-FR" sz="2800" b="1" dirty="0" smtClean="0">
                <a:solidFill>
                  <a:schemeClr val="accent1">
                    <a:lumMod val="40000"/>
                    <a:lumOff val="60000"/>
                  </a:schemeClr>
                </a:solidFill>
              </a:rPr>
              <a:t>contacts</a:t>
            </a:r>
            <a:endParaRPr lang="fr-FR" sz="2800" b="1" dirty="0">
              <a:solidFill>
                <a:schemeClr val="accent1">
                  <a:lumMod val="40000"/>
                  <a:lumOff val="60000"/>
                </a:schemeClr>
              </a:solidFill>
            </a:endParaRPr>
          </a:p>
        </p:txBody>
      </p:sp>
      <p:sp>
        <p:nvSpPr>
          <p:cNvPr id="9" name="Rectangle 8"/>
          <p:cNvSpPr/>
          <p:nvPr/>
        </p:nvSpPr>
        <p:spPr>
          <a:xfrm>
            <a:off x="962026" y="1290069"/>
            <a:ext cx="11229974" cy="461665"/>
          </a:xfrm>
          <a:prstGeom prst="rect">
            <a:avLst/>
          </a:prstGeom>
        </p:spPr>
        <p:txBody>
          <a:bodyPr wrap="square">
            <a:spAutoFit/>
          </a:bodyPr>
          <a:lstStyle/>
          <a:p>
            <a:pPr marL="342900" indent="-342900">
              <a:buFont typeface="Arial" panose="020B0604020202020204" pitchFamily="34" charset="0"/>
              <a:buChar char="•"/>
            </a:pPr>
            <a:r>
              <a:rPr lang="fr-FR" sz="2400" b="1" dirty="0" smtClean="0">
                <a:solidFill>
                  <a:srgbClr val="015287"/>
                </a:solidFill>
              </a:rPr>
              <a:t>Mais </a:t>
            </a:r>
            <a:r>
              <a:rPr lang="fr-FR" sz="2400" b="1" dirty="0">
                <a:solidFill>
                  <a:srgbClr val="015287"/>
                </a:solidFill>
              </a:rPr>
              <a:t>une montée en puissance des services numériques</a:t>
            </a: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3" name="Image 12"/>
          <p:cNvPicPr>
            <a:picLocks noChangeAspect="1"/>
          </p:cNvPicPr>
          <p:nvPr/>
        </p:nvPicPr>
        <p:blipFill rotWithShape="1">
          <a:blip r:embed="rId4"/>
          <a:srcRect r="2116"/>
          <a:stretch/>
        </p:blipFill>
        <p:spPr>
          <a:xfrm>
            <a:off x="9932670" y="4656963"/>
            <a:ext cx="2256282" cy="2219325"/>
          </a:xfrm>
          <a:prstGeom prst="rect">
            <a:avLst/>
          </a:prstGeom>
        </p:spPr>
      </p:pic>
      <p:sp>
        <p:nvSpPr>
          <p:cNvPr id="14" name="Rectangle à coins arrondis 13"/>
          <p:cNvSpPr/>
          <p:nvPr/>
        </p:nvSpPr>
        <p:spPr>
          <a:xfrm>
            <a:off x="10744694" y="-52432"/>
            <a:ext cx="1588796"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15" name="Image 14"/>
          <p:cNvPicPr>
            <a:picLocks noChangeAspect="1"/>
          </p:cNvPicPr>
          <p:nvPr/>
        </p:nvPicPr>
        <p:blipFill rotWithShape="1">
          <a:blip r:embed="rId5" cstate="print">
            <a:extLst>
              <a:ext uri="{28A0092B-C50C-407E-A947-70E740481C1C}">
                <a14:useLocalDpi xmlns:a14="http://schemas.microsoft.com/office/drawing/2010/main" val="0"/>
              </a:ext>
            </a:extLst>
          </a:blip>
          <a:srcRect l="18844" t="2998" r="4173" b="3165"/>
          <a:stretch/>
        </p:blipFill>
        <p:spPr>
          <a:xfrm>
            <a:off x="9465507" y="4026691"/>
            <a:ext cx="710447" cy="612374"/>
          </a:xfrm>
          <a:prstGeom prst="rect">
            <a:avLst/>
          </a:prstGeom>
        </p:spPr>
      </p:pic>
      <p:sp>
        <p:nvSpPr>
          <p:cNvPr id="7" name="ZoneTexte 6"/>
          <p:cNvSpPr txBox="1"/>
          <p:nvPr/>
        </p:nvSpPr>
        <p:spPr>
          <a:xfrm>
            <a:off x="1294176" y="1787530"/>
            <a:ext cx="10091801" cy="4801314"/>
          </a:xfrm>
          <a:prstGeom prst="rect">
            <a:avLst/>
          </a:prstGeom>
          <a:noFill/>
        </p:spPr>
        <p:txBody>
          <a:bodyPr wrap="square" rtlCol="0">
            <a:spAutoFit/>
          </a:bodyPr>
          <a:lstStyle/>
          <a:p>
            <a:pPr lvl="1"/>
            <a:r>
              <a:rPr lang="fr-FR" dirty="0" smtClean="0">
                <a:solidFill>
                  <a:srgbClr val="015287"/>
                </a:solidFill>
                <a:sym typeface="Wingdings" panose="05000000000000000000" pitchFamily="2" charset="2"/>
              </a:rPr>
              <a:t>Des</a:t>
            </a:r>
            <a:r>
              <a:rPr lang="fr-FR" b="1" dirty="0" smtClean="0">
                <a:solidFill>
                  <a:srgbClr val="015287"/>
                </a:solidFill>
                <a:sym typeface="Wingdings" panose="05000000000000000000" pitchFamily="2" charset="2"/>
              </a:rPr>
              <a:t> sites Internet </a:t>
            </a:r>
            <a:r>
              <a:rPr lang="fr-FR" dirty="0" smtClean="0">
                <a:solidFill>
                  <a:srgbClr val="015287"/>
                </a:solidFill>
                <a:sym typeface="Wingdings" panose="05000000000000000000" pitchFamily="2" charset="2"/>
              </a:rPr>
              <a:t>devenus très informatifs / des systèmes de </a:t>
            </a:r>
            <a:r>
              <a:rPr lang="fr-FR" b="1" dirty="0" smtClean="0">
                <a:solidFill>
                  <a:srgbClr val="015287"/>
                </a:solidFill>
                <a:sym typeface="Wingdings" panose="05000000000000000000" pitchFamily="2" charset="2"/>
              </a:rPr>
              <a:t>messagerie</a:t>
            </a:r>
            <a:r>
              <a:rPr lang="fr-FR" dirty="0" smtClean="0">
                <a:solidFill>
                  <a:srgbClr val="015287"/>
                </a:solidFill>
                <a:sym typeface="Wingdings" panose="05000000000000000000" pitchFamily="2" charset="2"/>
              </a:rPr>
              <a:t> qui permettent le dialogue avec les administrés / les </a:t>
            </a:r>
            <a:r>
              <a:rPr lang="fr-FR" b="1" dirty="0" smtClean="0">
                <a:solidFill>
                  <a:srgbClr val="015287"/>
                </a:solidFill>
                <a:sym typeface="Wingdings" panose="05000000000000000000" pitchFamily="2" charset="2"/>
              </a:rPr>
              <a:t>réseaux sociaux</a:t>
            </a:r>
          </a:p>
          <a:p>
            <a:pPr lvl="1"/>
            <a:endParaRPr lang="fr-FR" dirty="0" smtClean="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De nombreuses </a:t>
            </a:r>
            <a:r>
              <a:rPr lang="fr-FR" b="1" dirty="0" smtClean="0">
                <a:solidFill>
                  <a:srgbClr val="015287"/>
                </a:solidFill>
                <a:sym typeface="Wingdings" panose="05000000000000000000" pitchFamily="2" charset="2"/>
              </a:rPr>
              <a:t>démarches désormais possibles en ligne </a:t>
            </a:r>
            <a:r>
              <a:rPr lang="fr-FR" dirty="0" smtClean="0">
                <a:solidFill>
                  <a:srgbClr val="015287"/>
                </a:solidFill>
                <a:sym typeface="Wingdings" panose="05000000000000000000" pitchFamily="2" charset="2"/>
              </a:rPr>
              <a:t>via les sites …</a:t>
            </a:r>
          </a:p>
          <a:p>
            <a:pPr marL="742950" lvl="1" indent="-285750">
              <a:buFontTx/>
              <a:buChar char="-"/>
            </a:pPr>
            <a:r>
              <a:rPr lang="fr-FR" dirty="0" smtClean="0">
                <a:solidFill>
                  <a:srgbClr val="015287"/>
                </a:solidFill>
                <a:sym typeface="Wingdings" panose="05000000000000000000" pitchFamily="2" charset="2"/>
              </a:rPr>
              <a:t>de l’Etat (dématérialisation de très nombreuses procédures, </a:t>
            </a:r>
            <a:r>
              <a:rPr lang="fr-FR" dirty="0" err="1" smtClean="0">
                <a:solidFill>
                  <a:srgbClr val="015287"/>
                </a:solidFill>
                <a:sym typeface="Wingdings" panose="05000000000000000000" pitchFamily="2" charset="2"/>
              </a:rPr>
              <a:t>téléclarations</a:t>
            </a:r>
            <a:r>
              <a:rPr lang="fr-FR" dirty="0" smtClean="0">
                <a:solidFill>
                  <a:srgbClr val="015287"/>
                </a:solidFill>
                <a:sym typeface="Wingdings" panose="05000000000000000000" pitchFamily="2" charset="2"/>
              </a:rPr>
              <a:t>, etc.)</a:t>
            </a:r>
          </a:p>
          <a:p>
            <a:pPr marL="742950" lvl="1" indent="-285750">
              <a:buFontTx/>
              <a:buChar char="-"/>
            </a:pPr>
            <a:r>
              <a:rPr lang="fr-FR" dirty="0" smtClean="0">
                <a:solidFill>
                  <a:srgbClr val="015287"/>
                </a:solidFill>
                <a:sym typeface="Wingdings" panose="05000000000000000000" pitchFamily="2" charset="2"/>
              </a:rPr>
              <a:t>du Conseil départemental</a:t>
            </a:r>
            <a:r>
              <a:rPr lang="fr-FR" dirty="0">
                <a:solidFill>
                  <a:srgbClr val="015287"/>
                </a:solidFill>
                <a:sym typeface="Wingdings" panose="05000000000000000000" pitchFamily="2" charset="2"/>
              </a:rPr>
              <a:t> </a:t>
            </a:r>
            <a:r>
              <a:rPr lang="fr-FR" dirty="0" smtClean="0">
                <a:solidFill>
                  <a:srgbClr val="015287"/>
                </a:solidFill>
                <a:sym typeface="Wingdings" panose="05000000000000000000" pitchFamily="2" charset="2"/>
              </a:rPr>
              <a:t>(</a:t>
            </a:r>
            <a:r>
              <a:rPr lang="fr-FR" dirty="0" err="1" smtClean="0">
                <a:solidFill>
                  <a:srgbClr val="015287"/>
                </a:solidFill>
                <a:sym typeface="Wingdings" panose="05000000000000000000" pitchFamily="2" charset="2"/>
              </a:rPr>
              <a:t>téléprocédures</a:t>
            </a:r>
            <a:r>
              <a:rPr lang="fr-FR" dirty="0" smtClean="0">
                <a:solidFill>
                  <a:srgbClr val="015287"/>
                </a:solidFill>
                <a:sym typeface="Wingdings" panose="05000000000000000000" pitchFamily="2" charset="2"/>
              </a:rPr>
              <a:t>)</a:t>
            </a:r>
          </a:p>
          <a:p>
            <a:pPr marL="742950" lvl="1" indent="-285750">
              <a:buFontTx/>
              <a:buChar char="-"/>
            </a:pPr>
            <a:r>
              <a:rPr lang="fr-FR" dirty="0">
                <a:solidFill>
                  <a:srgbClr val="015287"/>
                </a:solidFill>
                <a:sym typeface="Wingdings" panose="05000000000000000000" pitchFamily="2" charset="2"/>
              </a:rPr>
              <a:t>d</a:t>
            </a:r>
            <a:r>
              <a:rPr lang="fr-FR" dirty="0" smtClean="0">
                <a:solidFill>
                  <a:srgbClr val="015287"/>
                </a:solidFill>
                <a:sym typeface="Wingdings" panose="05000000000000000000" pitchFamily="2" charset="2"/>
              </a:rPr>
              <a:t>es communes et Communautés de communes ou d’agglomération</a:t>
            </a:r>
          </a:p>
          <a:p>
            <a:pPr marL="742950" lvl="1" indent="-285750">
              <a:buFontTx/>
              <a:buChar char="-"/>
            </a:pPr>
            <a:r>
              <a:rPr lang="fr-FR" dirty="0">
                <a:solidFill>
                  <a:srgbClr val="015287"/>
                </a:solidFill>
                <a:sym typeface="Wingdings" panose="05000000000000000000" pitchFamily="2" charset="2"/>
              </a:rPr>
              <a:t>d</a:t>
            </a:r>
            <a:r>
              <a:rPr lang="fr-FR" dirty="0" smtClean="0">
                <a:solidFill>
                  <a:srgbClr val="015287"/>
                </a:solidFill>
                <a:sym typeface="Wingdings" panose="05000000000000000000" pitchFamily="2" charset="2"/>
              </a:rPr>
              <a:t>es </a:t>
            </a:r>
            <a:r>
              <a:rPr lang="fr-FR" dirty="0">
                <a:solidFill>
                  <a:srgbClr val="015287"/>
                </a:solidFill>
                <a:sym typeface="Wingdings" panose="05000000000000000000" pitchFamily="2" charset="2"/>
              </a:rPr>
              <a:t>organismes </a:t>
            </a:r>
            <a:r>
              <a:rPr lang="fr-FR" dirty="0" smtClean="0">
                <a:solidFill>
                  <a:srgbClr val="015287"/>
                </a:solidFill>
                <a:sym typeface="Wingdings" panose="05000000000000000000" pitchFamily="2" charset="2"/>
              </a:rPr>
              <a:t>sociaux…</a:t>
            </a:r>
          </a:p>
          <a:p>
            <a:pPr marL="742950" lvl="1" indent="-285750">
              <a:buFontTx/>
              <a:buChar char="-"/>
            </a:pPr>
            <a:endParaRPr lang="fr-FR" dirty="0" smtClean="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Le </a:t>
            </a:r>
            <a:r>
              <a:rPr lang="fr-FR" b="1" dirty="0" smtClean="0">
                <a:solidFill>
                  <a:srgbClr val="015287"/>
                </a:solidFill>
                <a:sym typeface="Wingdings" panose="05000000000000000000" pitchFamily="2" charset="2"/>
              </a:rPr>
              <a:t>paiement des factures par Internet via le TIPI </a:t>
            </a:r>
            <a:r>
              <a:rPr lang="fr-FR" dirty="0" smtClean="0">
                <a:solidFill>
                  <a:srgbClr val="015287"/>
                </a:solidFill>
                <a:sym typeface="Wingdings" panose="05000000000000000000" pitchFamily="2" charset="2"/>
              </a:rPr>
              <a:t>se déploie progressivement</a:t>
            </a:r>
          </a:p>
          <a:p>
            <a:pPr lvl="1"/>
            <a:endParaRPr lang="fr-FR" dirty="0" smtClean="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Des </a:t>
            </a:r>
            <a:r>
              <a:rPr lang="fr-FR" dirty="0" smtClean="0">
                <a:solidFill>
                  <a:srgbClr val="015287"/>
                </a:solidFill>
                <a:sym typeface="Wingdings" panose="05000000000000000000" pitchFamily="2" charset="2"/>
              </a:rPr>
              <a:t>efforts importants en faveur de </a:t>
            </a:r>
            <a:r>
              <a:rPr lang="fr-FR" b="1" dirty="0" smtClean="0">
                <a:solidFill>
                  <a:srgbClr val="015287"/>
                </a:solidFill>
                <a:sym typeface="Wingdings" panose="05000000000000000000" pitchFamily="2" charset="2"/>
              </a:rPr>
              <a:t>l’accès à Internet </a:t>
            </a:r>
            <a:r>
              <a:rPr lang="fr-FR" dirty="0" smtClean="0">
                <a:solidFill>
                  <a:srgbClr val="015287"/>
                </a:solidFill>
                <a:sym typeface="Wingdings" panose="05000000000000000000" pitchFamily="2" charset="2"/>
              </a:rPr>
              <a:t>(bonne couverture </a:t>
            </a:r>
            <a:r>
              <a:rPr lang="fr-FR" dirty="0">
                <a:solidFill>
                  <a:srgbClr val="015287"/>
                </a:solidFill>
                <a:sym typeface="Wingdings" panose="05000000000000000000" pitchFamily="2" charset="2"/>
              </a:rPr>
              <a:t>du territoire par les </a:t>
            </a:r>
            <a:r>
              <a:rPr lang="fr-FR" dirty="0" smtClean="0">
                <a:solidFill>
                  <a:srgbClr val="015287"/>
                </a:solidFill>
                <a:sym typeface="Wingdings" panose="05000000000000000000" pitchFamily="2" charset="2"/>
              </a:rPr>
              <a:t>EPN mais manque parfois d’accompagnement des usagers)</a:t>
            </a:r>
          </a:p>
          <a:p>
            <a:pPr lvl="1"/>
            <a:endParaRPr lang="fr-FR" dirty="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Une volonté politique forte de déployer rapidement le </a:t>
            </a:r>
            <a:r>
              <a:rPr lang="fr-FR" b="1" dirty="0" smtClean="0">
                <a:solidFill>
                  <a:srgbClr val="015287"/>
                </a:solidFill>
                <a:sym typeface="Wingdings" panose="05000000000000000000" pitchFamily="2" charset="2"/>
              </a:rPr>
              <a:t>THD</a:t>
            </a:r>
            <a:endParaRPr lang="fr-FR" b="1" dirty="0" smtClean="0">
              <a:solidFill>
                <a:srgbClr val="015287"/>
              </a:solidFill>
            </a:endParaRPr>
          </a:p>
          <a:p>
            <a:pPr lvl="1"/>
            <a:endParaRPr lang="fr-FR" dirty="0">
              <a:solidFill>
                <a:srgbClr val="015287"/>
              </a:solidFill>
            </a:endParaRPr>
          </a:p>
          <a:p>
            <a:endParaRPr lang="fr-FR" dirty="0">
              <a:solidFill>
                <a:srgbClr val="015287"/>
              </a:solidFill>
            </a:endParaRPr>
          </a:p>
        </p:txBody>
      </p:sp>
    </p:spTree>
    <p:extLst>
      <p:ext uri="{BB962C8B-B14F-4D97-AF65-F5344CB8AC3E}">
        <p14:creationId xmlns:p14="http://schemas.microsoft.com/office/powerpoint/2010/main" val="327751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390999"/>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9" name="Rectangle 18"/>
          <p:cNvSpPr/>
          <p:nvPr/>
        </p:nvSpPr>
        <p:spPr>
          <a:xfrm>
            <a:off x="-1855095" y="149021"/>
            <a:ext cx="11229974" cy="369332"/>
          </a:xfrm>
          <a:prstGeom prst="rect">
            <a:avLst/>
          </a:prstGeom>
        </p:spPr>
        <p:txBody>
          <a:bodyPr vert="horz" lIns="91440" tIns="45720" rIns="91440" bIns="45720" rtlCol="0" anchor="ctr">
            <a:normAutofit fontScale="97500"/>
          </a:bodyPr>
          <a:lstStyle/>
          <a:p>
            <a:pPr algn="r">
              <a:lnSpc>
                <a:spcPct val="90000"/>
              </a:lnSpc>
              <a:spcBef>
                <a:spcPct val="0"/>
              </a:spcBef>
            </a:pPr>
            <a:r>
              <a:rPr lang="fr-FR" sz="2000" b="1" dirty="0">
                <a:latin typeface="+mj-lt"/>
                <a:ea typeface="+mj-ea"/>
                <a:cs typeface="+mj-cs"/>
              </a:rPr>
              <a:t>Les centres des finances publiques et les services de télépaiement </a:t>
            </a: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2669" t="2079" r="49961" b="54562"/>
          <a:stretch/>
        </p:blipFill>
        <p:spPr>
          <a:xfrm>
            <a:off x="1226931" y="1581306"/>
            <a:ext cx="3344984" cy="4329724"/>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18844" t="2998" r="4173" b="3165"/>
          <a:stretch/>
        </p:blipFill>
        <p:spPr>
          <a:xfrm>
            <a:off x="4088647" y="457181"/>
            <a:ext cx="6327292" cy="5453849"/>
          </a:xfrm>
          <a:prstGeom prst="rect">
            <a:avLst/>
          </a:prstGeom>
        </p:spPr>
      </p:pic>
      <p:sp>
        <p:nvSpPr>
          <p:cNvPr id="2" name="Rectangle 1"/>
          <p:cNvSpPr/>
          <p:nvPr/>
        </p:nvSpPr>
        <p:spPr>
          <a:xfrm>
            <a:off x="3425044" y="6354181"/>
            <a:ext cx="4007828" cy="261610"/>
          </a:xfrm>
          <a:prstGeom prst="rect">
            <a:avLst/>
          </a:prstGeom>
          <a:noFill/>
        </p:spPr>
        <p:txBody>
          <a:bodyPr wrap="none" rtlCol="0">
            <a:spAutoFit/>
          </a:bodyPr>
          <a:lstStyle/>
          <a:p>
            <a:r>
              <a:rPr lang="fr-FR" sz="1100" i="1" dirty="0"/>
              <a:t>D'après sources : </a:t>
            </a:r>
            <a:r>
              <a:rPr lang="fr-FR" sz="1100" i="1" dirty="0" err="1"/>
              <a:t>DGFiP</a:t>
            </a:r>
            <a:r>
              <a:rPr lang="fr-FR" sz="1100" i="1" dirty="0"/>
              <a:t> - fin juin 2016 et enquête communale 2016</a:t>
            </a: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3" name="Image 12"/>
          <p:cNvPicPr>
            <a:picLocks noChangeAspect="1"/>
          </p:cNvPicPr>
          <p:nvPr/>
        </p:nvPicPr>
        <p:blipFill rotWithShape="1">
          <a:blip r:embed="rId6"/>
          <a:srcRect r="2116"/>
          <a:stretch/>
        </p:blipFill>
        <p:spPr>
          <a:xfrm>
            <a:off x="9932670" y="4656963"/>
            <a:ext cx="2256282" cy="2219325"/>
          </a:xfrm>
          <a:prstGeom prst="rect">
            <a:avLst/>
          </a:prstGeom>
        </p:spPr>
      </p:pic>
      <p:sp>
        <p:nvSpPr>
          <p:cNvPr id="14" name="Rectangle à coins arrondis 13"/>
          <p:cNvSpPr/>
          <p:nvPr/>
        </p:nvSpPr>
        <p:spPr>
          <a:xfrm>
            <a:off x="10744694" y="-52432"/>
            <a:ext cx="1588796"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spTree>
    <p:extLst>
      <p:ext uri="{BB962C8B-B14F-4D97-AF65-F5344CB8AC3E}">
        <p14:creationId xmlns:p14="http://schemas.microsoft.com/office/powerpoint/2010/main" val="56261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7526" y="485692"/>
            <a:ext cx="11229974" cy="523220"/>
          </a:xfrm>
          <a:prstGeom prst="rect">
            <a:avLst/>
          </a:prstGeom>
        </p:spPr>
        <p:txBody>
          <a:bodyPr wrap="square">
            <a:spAutoFit/>
          </a:bodyPr>
          <a:lstStyle/>
          <a:p>
            <a:pPr algn="ctr"/>
            <a:r>
              <a:rPr lang="fr-FR" sz="2800" b="1" dirty="0" smtClean="0">
                <a:solidFill>
                  <a:schemeClr val="accent1">
                    <a:lumMod val="40000"/>
                    <a:lumOff val="60000"/>
                  </a:schemeClr>
                </a:solidFill>
              </a:rPr>
              <a:t>2. Des </a:t>
            </a:r>
            <a:r>
              <a:rPr lang="fr-FR" sz="2800" b="1" dirty="0">
                <a:solidFill>
                  <a:schemeClr val="accent1">
                    <a:lumMod val="40000"/>
                    <a:lumOff val="60000"/>
                  </a:schemeClr>
                </a:solidFill>
              </a:rPr>
              <a:t>services évoluant vers une diminution des points de </a:t>
            </a:r>
            <a:r>
              <a:rPr lang="fr-FR" sz="2800" b="1" dirty="0" smtClean="0">
                <a:solidFill>
                  <a:schemeClr val="accent1">
                    <a:lumMod val="40000"/>
                    <a:lumOff val="60000"/>
                  </a:schemeClr>
                </a:solidFill>
              </a:rPr>
              <a:t>contacts</a:t>
            </a:r>
            <a:endParaRPr lang="fr-FR" sz="2800" b="1" dirty="0">
              <a:solidFill>
                <a:schemeClr val="accent1">
                  <a:lumMod val="40000"/>
                  <a:lumOff val="60000"/>
                </a:schemeClr>
              </a:solidFill>
            </a:endParaRPr>
          </a:p>
        </p:txBody>
      </p:sp>
      <p:sp>
        <p:nvSpPr>
          <p:cNvPr id="9" name="Rectangle 8"/>
          <p:cNvSpPr/>
          <p:nvPr/>
        </p:nvSpPr>
        <p:spPr>
          <a:xfrm>
            <a:off x="962026" y="1290069"/>
            <a:ext cx="11229974" cy="461665"/>
          </a:xfrm>
          <a:prstGeom prst="rect">
            <a:avLst/>
          </a:prstGeom>
        </p:spPr>
        <p:txBody>
          <a:bodyPr wrap="square">
            <a:spAutoFit/>
          </a:bodyPr>
          <a:lstStyle/>
          <a:p>
            <a:pPr marL="342900" indent="-342900">
              <a:buFont typeface="Arial" panose="020B0604020202020204" pitchFamily="34" charset="0"/>
              <a:buChar char="•"/>
            </a:pPr>
            <a:r>
              <a:rPr lang="fr-FR" sz="2400" b="1" dirty="0" smtClean="0">
                <a:solidFill>
                  <a:srgbClr val="015287"/>
                </a:solidFill>
              </a:rPr>
              <a:t>Mais </a:t>
            </a:r>
            <a:r>
              <a:rPr lang="fr-FR" sz="2400" b="1" dirty="0">
                <a:solidFill>
                  <a:srgbClr val="015287"/>
                </a:solidFill>
              </a:rPr>
              <a:t>une montée en puissance des services numériques</a:t>
            </a: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3" name="Image 12"/>
          <p:cNvPicPr>
            <a:picLocks noChangeAspect="1"/>
          </p:cNvPicPr>
          <p:nvPr/>
        </p:nvPicPr>
        <p:blipFill rotWithShape="1">
          <a:blip r:embed="rId4"/>
          <a:srcRect r="2116"/>
          <a:stretch/>
        </p:blipFill>
        <p:spPr>
          <a:xfrm>
            <a:off x="9932670" y="4656963"/>
            <a:ext cx="2256282" cy="2219325"/>
          </a:xfrm>
          <a:prstGeom prst="rect">
            <a:avLst/>
          </a:prstGeom>
        </p:spPr>
      </p:pic>
      <p:sp>
        <p:nvSpPr>
          <p:cNvPr id="14" name="Rectangle à coins arrondis 13"/>
          <p:cNvSpPr/>
          <p:nvPr/>
        </p:nvSpPr>
        <p:spPr>
          <a:xfrm>
            <a:off x="10744694" y="-52432"/>
            <a:ext cx="1588796"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15" name="Image 14"/>
          <p:cNvPicPr>
            <a:picLocks noChangeAspect="1"/>
          </p:cNvPicPr>
          <p:nvPr/>
        </p:nvPicPr>
        <p:blipFill rotWithShape="1">
          <a:blip r:embed="rId5" cstate="print">
            <a:extLst>
              <a:ext uri="{28A0092B-C50C-407E-A947-70E740481C1C}">
                <a14:useLocalDpi xmlns:a14="http://schemas.microsoft.com/office/drawing/2010/main" val="0"/>
              </a:ext>
            </a:extLst>
          </a:blip>
          <a:srcRect l="18844" t="2998" r="4173" b="3165"/>
          <a:stretch/>
        </p:blipFill>
        <p:spPr>
          <a:xfrm>
            <a:off x="9465507" y="4026691"/>
            <a:ext cx="710447" cy="612374"/>
          </a:xfrm>
          <a:prstGeom prst="rect">
            <a:avLst/>
          </a:prstGeom>
        </p:spPr>
      </p:pic>
      <p:sp>
        <p:nvSpPr>
          <p:cNvPr id="7" name="ZoneTexte 6"/>
          <p:cNvSpPr txBox="1"/>
          <p:nvPr/>
        </p:nvSpPr>
        <p:spPr>
          <a:xfrm>
            <a:off x="1294176" y="1787530"/>
            <a:ext cx="10091801" cy="4801314"/>
          </a:xfrm>
          <a:prstGeom prst="rect">
            <a:avLst/>
          </a:prstGeom>
          <a:noFill/>
        </p:spPr>
        <p:txBody>
          <a:bodyPr wrap="square" rtlCol="0">
            <a:spAutoFit/>
          </a:bodyPr>
          <a:lstStyle/>
          <a:p>
            <a:pPr lvl="1"/>
            <a:r>
              <a:rPr lang="fr-FR" dirty="0" smtClean="0">
                <a:solidFill>
                  <a:srgbClr val="015287"/>
                </a:solidFill>
                <a:sym typeface="Wingdings" panose="05000000000000000000" pitchFamily="2" charset="2"/>
              </a:rPr>
              <a:t>Des</a:t>
            </a:r>
            <a:r>
              <a:rPr lang="fr-FR" b="1" dirty="0" smtClean="0">
                <a:solidFill>
                  <a:srgbClr val="015287"/>
                </a:solidFill>
                <a:sym typeface="Wingdings" panose="05000000000000000000" pitchFamily="2" charset="2"/>
              </a:rPr>
              <a:t> sites Internet </a:t>
            </a:r>
            <a:r>
              <a:rPr lang="fr-FR" dirty="0" smtClean="0">
                <a:solidFill>
                  <a:srgbClr val="015287"/>
                </a:solidFill>
                <a:sym typeface="Wingdings" panose="05000000000000000000" pitchFamily="2" charset="2"/>
              </a:rPr>
              <a:t>devenus très informatifs / des systèmes de </a:t>
            </a:r>
            <a:r>
              <a:rPr lang="fr-FR" b="1" dirty="0" smtClean="0">
                <a:solidFill>
                  <a:srgbClr val="015287"/>
                </a:solidFill>
                <a:sym typeface="Wingdings" panose="05000000000000000000" pitchFamily="2" charset="2"/>
              </a:rPr>
              <a:t>messagerie</a:t>
            </a:r>
            <a:r>
              <a:rPr lang="fr-FR" dirty="0" smtClean="0">
                <a:solidFill>
                  <a:srgbClr val="015287"/>
                </a:solidFill>
                <a:sym typeface="Wingdings" panose="05000000000000000000" pitchFamily="2" charset="2"/>
              </a:rPr>
              <a:t> qui permettent le dialogue avec les administrés / les </a:t>
            </a:r>
            <a:r>
              <a:rPr lang="fr-FR" b="1" dirty="0" smtClean="0">
                <a:solidFill>
                  <a:srgbClr val="015287"/>
                </a:solidFill>
                <a:sym typeface="Wingdings" panose="05000000000000000000" pitchFamily="2" charset="2"/>
              </a:rPr>
              <a:t>réseaux sociaux</a:t>
            </a:r>
          </a:p>
          <a:p>
            <a:pPr lvl="1"/>
            <a:endParaRPr lang="fr-FR" dirty="0" smtClean="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De nombreuses </a:t>
            </a:r>
            <a:r>
              <a:rPr lang="fr-FR" b="1" dirty="0" smtClean="0">
                <a:solidFill>
                  <a:srgbClr val="015287"/>
                </a:solidFill>
                <a:sym typeface="Wingdings" panose="05000000000000000000" pitchFamily="2" charset="2"/>
              </a:rPr>
              <a:t>démarches désormais possibles en ligne </a:t>
            </a:r>
            <a:r>
              <a:rPr lang="fr-FR" dirty="0" smtClean="0">
                <a:solidFill>
                  <a:srgbClr val="015287"/>
                </a:solidFill>
                <a:sym typeface="Wingdings" panose="05000000000000000000" pitchFamily="2" charset="2"/>
              </a:rPr>
              <a:t>via les sites …</a:t>
            </a:r>
          </a:p>
          <a:p>
            <a:pPr marL="742950" lvl="1" indent="-285750">
              <a:buFontTx/>
              <a:buChar char="-"/>
            </a:pPr>
            <a:r>
              <a:rPr lang="fr-FR" dirty="0" smtClean="0">
                <a:solidFill>
                  <a:srgbClr val="015287"/>
                </a:solidFill>
                <a:sym typeface="Wingdings" panose="05000000000000000000" pitchFamily="2" charset="2"/>
              </a:rPr>
              <a:t>de l’Etat (dématérialisation de très nombreuses procédures, </a:t>
            </a:r>
            <a:r>
              <a:rPr lang="fr-FR" dirty="0" err="1" smtClean="0">
                <a:solidFill>
                  <a:srgbClr val="015287"/>
                </a:solidFill>
                <a:sym typeface="Wingdings" panose="05000000000000000000" pitchFamily="2" charset="2"/>
              </a:rPr>
              <a:t>téléclarations</a:t>
            </a:r>
            <a:r>
              <a:rPr lang="fr-FR" dirty="0" smtClean="0">
                <a:solidFill>
                  <a:srgbClr val="015287"/>
                </a:solidFill>
                <a:sym typeface="Wingdings" panose="05000000000000000000" pitchFamily="2" charset="2"/>
              </a:rPr>
              <a:t>, etc.)</a:t>
            </a:r>
          </a:p>
          <a:p>
            <a:pPr marL="742950" lvl="1" indent="-285750">
              <a:buFontTx/>
              <a:buChar char="-"/>
            </a:pPr>
            <a:r>
              <a:rPr lang="fr-FR" dirty="0" smtClean="0">
                <a:solidFill>
                  <a:srgbClr val="015287"/>
                </a:solidFill>
                <a:sym typeface="Wingdings" panose="05000000000000000000" pitchFamily="2" charset="2"/>
              </a:rPr>
              <a:t>du Conseil départemental</a:t>
            </a:r>
            <a:r>
              <a:rPr lang="fr-FR" dirty="0">
                <a:solidFill>
                  <a:srgbClr val="015287"/>
                </a:solidFill>
                <a:sym typeface="Wingdings" panose="05000000000000000000" pitchFamily="2" charset="2"/>
              </a:rPr>
              <a:t> </a:t>
            </a:r>
            <a:r>
              <a:rPr lang="fr-FR" dirty="0" smtClean="0">
                <a:solidFill>
                  <a:srgbClr val="015287"/>
                </a:solidFill>
                <a:sym typeface="Wingdings" panose="05000000000000000000" pitchFamily="2" charset="2"/>
              </a:rPr>
              <a:t>(</a:t>
            </a:r>
            <a:r>
              <a:rPr lang="fr-FR" dirty="0" err="1" smtClean="0">
                <a:solidFill>
                  <a:srgbClr val="015287"/>
                </a:solidFill>
                <a:sym typeface="Wingdings" panose="05000000000000000000" pitchFamily="2" charset="2"/>
              </a:rPr>
              <a:t>téléprocédures</a:t>
            </a:r>
            <a:r>
              <a:rPr lang="fr-FR" dirty="0" smtClean="0">
                <a:solidFill>
                  <a:srgbClr val="015287"/>
                </a:solidFill>
                <a:sym typeface="Wingdings" panose="05000000000000000000" pitchFamily="2" charset="2"/>
              </a:rPr>
              <a:t>)</a:t>
            </a:r>
          </a:p>
          <a:p>
            <a:pPr marL="742950" lvl="1" indent="-285750">
              <a:buFontTx/>
              <a:buChar char="-"/>
            </a:pPr>
            <a:r>
              <a:rPr lang="fr-FR" dirty="0">
                <a:solidFill>
                  <a:srgbClr val="015287"/>
                </a:solidFill>
                <a:sym typeface="Wingdings" panose="05000000000000000000" pitchFamily="2" charset="2"/>
              </a:rPr>
              <a:t>d</a:t>
            </a:r>
            <a:r>
              <a:rPr lang="fr-FR" dirty="0" smtClean="0">
                <a:solidFill>
                  <a:srgbClr val="015287"/>
                </a:solidFill>
                <a:sym typeface="Wingdings" panose="05000000000000000000" pitchFamily="2" charset="2"/>
              </a:rPr>
              <a:t>es communes et Communautés de communes ou d’agglomération</a:t>
            </a:r>
          </a:p>
          <a:p>
            <a:pPr marL="742950" lvl="1" indent="-285750">
              <a:buFontTx/>
              <a:buChar char="-"/>
            </a:pPr>
            <a:r>
              <a:rPr lang="fr-FR" dirty="0">
                <a:solidFill>
                  <a:srgbClr val="015287"/>
                </a:solidFill>
                <a:sym typeface="Wingdings" panose="05000000000000000000" pitchFamily="2" charset="2"/>
              </a:rPr>
              <a:t>d</a:t>
            </a:r>
            <a:r>
              <a:rPr lang="fr-FR" dirty="0" smtClean="0">
                <a:solidFill>
                  <a:srgbClr val="015287"/>
                </a:solidFill>
                <a:sym typeface="Wingdings" panose="05000000000000000000" pitchFamily="2" charset="2"/>
              </a:rPr>
              <a:t>es </a:t>
            </a:r>
            <a:r>
              <a:rPr lang="fr-FR" dirty="0">
                <a:solidFill>
                  <a:srgbClr val="015287"/>
                </a:solidFill>
                <a:sym typeface="Wingdings" panose="05000000000000000000" pitchFamily="2" charset="2"/>
              </a:rPr>
              <a:t>organismes </a:t>
            </a:r>
            <a:r>
              <a:rPr lang="fr-FR" dirty="0" smtClean="0">
                <a:solidFill>
                  <a:srgbClr val="015287"/>
                </a:solidFill>
                <a:sym typeface="Wingdings" panose="05000000000000000000" pitchFamily="2" charset="2"/>
              </a:rPr>
              <a:t>sociaux…</a:t>
            </a:r>
          </a:p>
          <a:p>
            <a:pPr marL="742950" lvl="1" indent="-285750">
              <a:buFontTx/>
              <a:buChar char="-"/>
            </a:pPr>
            <a:endParaRPr lang="fr-FR" dirty="0" smtClean="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Le </a:t>
            </a:r>
            <a:r>
              <a:rPr lang="fr-FR" b="1" dirty="0" smtClean="0">
                <a:solidFill>
                  <a:srgbClr val="015287"/>
                </a:solidFill>
                <a:sym typeface="Wingdings" panose="05000000000000000000" pitchFamily="2" charset="2"/>
              </a:rPr>
              <a:t>paiement des factures par Internet via le TIPI </a:t>
            </a:r>
            <a:r>
              <a:rPr lang="fr-FR" dirty="0" smtClean="0">
                <a:solidFill>
                  <a:srgbClr val="015287"/>
                </a:solidFill>
                <a:sym typeface="Wingdings" panose="05000000000000000000" pitchFamily="2" charset="2"/>
              </a:rPr>
              <a:t>se déploie progressivement</a:t>
            </a:r>
          </a:p>
          <a:p>
            <a:pPr lvl="1"/>
            <a:endParaRPr lang="fr-FR" dirty="0" smtClean="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Des </a:t>
            </a:r>
            <a:r>
              <a:rPr lang="fr-FR" dirty="0" smtClean="0">
                <a:solidFill>
                  <a:srgbClr val="015287"/>
                </a:solidFill>
                <a:sym typeface="Wingdings" panose="05000000000000000000" pitchFamily="2" charset="2"/>
              </a:rPr>
              <a:t>efforts importants en faveur de </a:t>
            </a:r>
            <a:r>
              <a:rPr lang="fr-FR" b="1" dirty="0" smtClean="0">
                <a:solidFill>
                  <a:srgbClr val="015287"/>
                </a:solidFill>
                <a:sym typeface="Wingdings" panose="05000000000000000000" pitchFamily="2" charset="2"/>
              </a:rPr>
              <a:t>l’accès à Internet </a:t>
            </a:r>
            <a:r>
              <a:rPr lang="fr-FR" dirty="0" smtClean="0">
                <a:solidFill>
                  <a:srgbClr val="015287"/>
                </a:solidFill>
                <a:sym typeface="Wingdings" panose="05000000000000000000" pitchFamily="2" charset="2"/>
              </a:rPr>
              <a:t>(bonne couverture </a:t>
            </a:r>
            <a:r>
              <a:rPr lang="fr-FR" dirty="0">
                <a:solidFill>
                  <a:srgbClr val="015287"/>
                </a:solidFill>
                <a:sym typeface="Wingdings" panose="05000000000000000000" pitchFamily="2" charset="2"/>
              </a:rPr>
              <a:t>du territoire par les </a:t>
            </a:r>
            <a:r>
              <a:rPr lang="fr-FR" dirty="0" smtClean="0">
                <a:solidFill>
                  <a:srgbClr val="015287"/>
                </a:solidFill>
                <a:sym typeface="Wingdings" panose="05000000000000000000" pitchFamily="2" charset="2"/>
              </a:rPr>
              <a:t>EPN mais manque parfois d’accompagnement des usagers)</a:t>
            </a:r>
          </a:p>
          <a:p>
            <a:pPr lvl="1"/>
            <a:endParaRPr lang="fr-FR" dirty="0">
              <a:solidFill>
                <a:srgbClr val="015287"/>
              </a:solidFill>
              <a:sym typeface="Wingdings" panose="05000000000000000000" pitchFamily="2" charset="2"/>
            </a:endParaRPr>
          </a:p>
          <a:p>
            <a:pPr lvl="1"/>
            <a:r>
              <a:rPr lang="fr-FR" dirty="0" smtClean="0">
                <a:solidFill>
                  <a:srgbClr val="015287"/>
                </a:solidFill>
                <a:sym typeface="Wingdings" panose="05000000000000000000" pitchFamily="2" charset="2"/>
              </a:rPr>
              <a:t>Une volonté politique forte de déployer rapidement le </a:t>
            </a:r>
            <a:r>
              <a:rPr lang="fr-FR" b="1" dirty="0" smtClean="0">
                <a:solidFill>
                  <a:srgbClr val="015287"/>
                </a:solidFill>
                <a:sym typeface="Wingdings" panose="05000000000000000000" pitchFamily="2" charset="2"/>
              </a:rPr>
              <a:t>THD</a:t>
            </a:r>
            <a:endParaRPr lang="fr-FR" b="1" dirty="0" smtClean="0">
              <a:solidFill>
                <a:srgbClr val="015287"/>
              </a:solidFill>
            </a:endParaRPr>
          </a:p>
          <a:p>
            <a:pPr lvl="1"/>
            <a:endParaRPr lang="fr-FR" dirty="0">
              <a:solidFill>
                <a:srgbClr val="015287"/>
              </a:solidFill>
            </a:endParaRPr>
          </a:p>
          <a:p>
            <a:endParaRPr lang="fr-FR" dirty="0">
              <a:solidFill>
                <a:srgbClr val="015287"/>
              </a:solidFill>
            </a:endParaRPr>
          </a:p>
        </p:txBody>
      </p:sp>
    </p:spTree>
    <p:extLst>
      <p:ext uri="{BB962C8B-B14F-4D97-AF65-F5344CB8AC3E}">
        <p14:creationId xmlns:p14="http://schemas.microsoft.com/office/powerpoint/2010/main" val="314566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045606" y="1140990"/>
            <a:ext cx="9435080" cy="4124206"/>
          </a:xfrm>
          <a:prstGeom prst="rect">
            <a:avLst/>
          </a:prstGeom>
          <a:noFill/>
        </p:spPr>
        <p:txBody>
          <a:bodyPr wrap="square" rtlCol="0">
            <a:spAutoFit/>
          </a:bodyPr>
          <a:lstStyle/>
          <a:p>
            <a:endParaRPr lang="fr-FR" dirty="0" smtClean="0">
              <a:solidFill>
                <a:srgbClr val="015287"/>
              </a:solidFill>
            </a:endParaRPr>
          </a:p>
          <a:p>
            <a:r>
              <a:rPr lang="fr-FR" sz="2000" b="1" dirty="0">
                <a:solidFill>
                  <a:srgbClr val="015287"/>
                </a:solidFill>
              </a:rPr>
              <a:t> </a:t>
            </a:r>
            <a:r>
              <a:rPr lang="fr-FR" sz="2000" b="1" dirty="0" smtClean="0">
                <a:solidFill>
                  <a:srgbClr val="015287"/>
                </a:solidFill>
              </a:rPr>
              <a:t>       L’exemple de la Poste</a:t>
            </a:r>
          </a:p>
          <a:p>
            <a:pPr lvl="1"/>
            <a:endParaRPr lang="fr-FR" sz="2400" b="1" dirty="0">
              <a:solidFill>
                <a:srgbClr val="015287"/>
              </a:solidFill>
            </a:endParaRPr>
          </a:p>
          <a:p>
            <a:pPr lvl="1"/>
            <a:r>
              <a:rPr lang="fr-FR" sz="2000" b="1" dirty="0" smtClean="0">
                <a:solidFill>
                  <a:srgbClr val="015287"/>
                </a:solidFill>
              </a:rPr>
              <a:t>Des démarches désormais possibles en plusieurs lieux </a:t>
            </a:r>
            <a:r>
              <a:rPr lang="fr-FR" dirty="0" smtClean="0">
                <a:solidFill>
                  <a:srgbClr val="015287"/>
                </a:solidFill>
              </a:rPr>
              <a:t>(exemples de l’accueil fiscal de proximité, des formalités pour l’obtention d’un passeport possibles dans d’autres départements)</a:t>
            </a:r>
          </a:p>
          <a:p>
            <a:pPr lvl="1"/>
            <a:endParaRPr lang="fr-FR" dirty="0">
              <a:solidFill>
                <a:srgbClr val="015287"/>
              </a:solidFill>
            </a:endParaRPr>
          </a:p>
          <a:p>
            <a:pPr lvl="1"/>
            <a:r>
              <a:rPr lang="fr-FR" dirty="0" smtClean="0">
                <a:solidFill>
                  <a:srgbClr val="015287"/>
                </a:solidFill>
              </a:rPr>
              <a:t>Des services qui prennent des </a:t>
            </a:r>
            <a:r>
              <a:rPr lang="fr-FR" b="1" dirty="0" smtClean="0">
                <a:solidFill>
                  <a:srgbClr val="015287"/>
                </a:solidFill>
              </a:rPr>
              <a:t>formes nouvelles. </a:t>
            </a:r>
            <a:r>
              <a:rPr lang="fr-FR" dirty="0" smtClean="0">
                <a:solidFill>
                  <a:srgbClr val="015287"/>
                </a:solidFill>
              </a:rPr>
              <a:t>Exemple des </a:t>
            </a:r>
            <a:r>
              <a:rPr lang="fr-FR" b="1" dirty="0" smtClean="0">
                <a:solidFill>
                  <a:srgbClr val="015287"/>
                </a:solidFill>
              </a:rPr>
              <a:t>points d’accès au droit ou de la maison de la justice et du droit</a:t>
            </a:r>
          </a:p>
          <a:p>
            <a:pPr lvl="1"/>
            <a:endParaRPr lang="fr-FR" b="1" dirty="0">
              <a:solidFill>
                <a:srgbClr val="015287"/>
              </a:solidFill>
            </a:endParaRPr>
          </a:p>
          <a:p>
            <a:pPr lvl="1"/>
            <a:r>
              <a:rPr lang="fr-FR" b="1" dirty="0" smtClean="0">
                <a:solidFill>
                  <a:srgbClr val="015287"/>
                </a:solidFill>
              </a:rPr>
              <a:t>La mise en place des MSAP</a:t>
            </a:r>
          </a:p>
          <a:p>
            <a:pPr lvl="1"/>
            <a:endParaRPr lang="fr-FR" dirty="0" smtClean="0">
              <a:solidFill>
                <a:srgbClr val="015287"/>
              </a:solidFill>
            </a:endParaRPr>
          </a:p>
          <a:p>
            <a:pPr lvl="1"/>
            <a:endParaRPr lang="fr-FR" dirty="0">
              <a:solidFill>
                <a:srgbClr val="015287"/>
              </a:solidFill>
            </a:endParaRPr>
          </a:p>
          <a:p>
            <a:endParaRPr lang="fr-FR" dirty="0">
              <a:solidFill>
                <a:srgbClr val="015287"/>
              </a:solidFill>
            </a:endParaRPr>
          </a:p>
        </p:txBody>
      </p:sp>
      <p:sp>
        <p:nvSpPr>
          <p:cNvPr id="10" name="Rectangle 9"/>
          <p:cNvSpPr/>
          <p:nvPr/>
        </p:nvSpPr>
        <p:spPr>
          <a:xfrm>
            <a:off x="-654163" y="723572"/>
            <a:ext cx="11229974" cy="461665"/>
          </a:xfrm>
          <a:prstGeom prst="rect">
            <a:avLst/>
          </a:prstGeom>
        </p:spPr>
        <p:txBody>
          <a:bodyPr wrap="square">
            <a:spAutoFit/>
          </a:bodyPr>
          <a:lstStyle/>
          <a:p>
            <a:pPr marL="342900" indent="-342900" algn="ctr">
              <a:buFont typeface="Arial" panose="020B0604020202020204" pitchFamily="34" charset="0"/>
              <a:buChar char="•"/>
            </a:pPr>
            <a:r>
              <a:rPr lang="fr-FR" sz="2400" b="1" dirty="0" smtClean="0">
                <a:solidFill>
                  <a:srgbClr val="015287"/>
                </a:solidFill>
              </a:rPr>
              <a:t>Une réorganisation </a:t>
            </a:r>
            <a:r>
              <a:rPr lang="fr-FR" sz="2400" b="1" dirty="0">
                <a:solidFill>
                  <a:srgbClr val="015287"/>
                </a:solidFill>
              </a:rPr>
              <a:t>territoriale </a:t>
            </a:r>
            <a:r>
              <a:rPr lang="fr-FR" sz="2400" b="1" dirty="0" smtClean="0">
                <a:solidFill>
                  <a:srgbClr val="015287"/>
                </a:solidFill>
              </a:rPr>
              <a:t>des services publics</a:t>
            </a:r>
            <a:endParaRPr lang="fr-FR" sz="2400" b="1" dirty="0">
              <a:solidFill>
                <a:srgbClr val="015287"/>
              </a:solidFill>
            </a:endParaRPr>
          </a:p>
        </p:txBody>
      </p:sp>
      <p:sp>
        <p:nvSpPr>
          <p:cNvPr id="12" name="Rectangle 11"/>
          <p:cNvSpPr/>
          <p:nvPr/>
        </p:nvSpPr>
        <p:spPr>
          <a:xfrm>
            <a:off x="215648" y="147451"/>
            <a:ext cx="11229974" cy="523220"/>
          </a:xfrm>
          <a:prstGeom prst="rect">
            <a:avLst/>
          </a:prstGeom>
        </p:spPr>
        <p:txBody>
          <a:bodyPr wrap="square">
            <a:spAutoFit/>
          </a:bodyPr>
          <a:lstStyle/>
          <a:p>
            <a:pPr algn="ctr"/>
            <a:r>
              <a:rPr lang="fr-FR" sz="2800" b="1" dirty="0" smtClean="0">
                <a:solidFill>
                  <a:schemeClr val="accent1">
                    <a:lumMod val="40000"/>
                    <a:lumOff val="60000"/>
                  </a:schemeClr>
                </a:solidFill>
              </a:rPr>
              <a:t>2. Des </a:t>
            </a:r>
            <a:r>
              <a:rPr lang="fr-FR" sz="2800" b="1" dirty="0">
                <a:solidFill>
                  <a:schemeClr val="accent1">
                    <a:lumMod val="40000"/>
                    <a:lumOff val="60000"/>
                  </a:schemeClr>
                </a:solidFill>
              </a:rPr>
              <a:t>services évoluant vers une diminution des points de </a:t>
            </a:r>
            <a:r>
              <a:rPr lang="fr-FR" sz="2800" b="1" dirty="0" smtClean="0">
                <a:solidFill>
                  <a:schemeClr val="accent1">
                    <a:lumMod val="40000"/>
                    <a:lumOff val="60000"/>
                  </a:schemeClr>
                </a:solidFill>
              </a:rPr>
              <a:t>contacts</a:t>
            </a:r>
            <a:endParaRPr lang="fr-FR" sz="2800" b="1" dirty="0">
              <a:solidFill>
                <a:schemeClr val="accent1">
                  <a:lumMod val="40000"/>
                  <a:lumOff val="60000"/>
                </a:schemeClr>
              </a:solidFill>
            </a:endParaRPr>
          </a:p>
        </p:txBody>
      </p:sp>
      <p:sp>
        <p:nvSpPr>
          <p:cNvPr id="8"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3"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5" name="Image 14"/>
          <p:cNvPicPr>
            <a:picLocks noChangeAspect="1"/>
          </p:cNvPicPr>
          <p:nvPr/>
        </p:nvPicPr>
        <p:blipFill rotWithShape="1">
          <a:blip r:embed="rId4"/>
          <a:srcRect r="2116"/>
          <a:stretch/>
        </p:blipFill>
        <p:spPr>
          <a:xfrm>
            <a:off x="9932670" y="4656963"/>
            <a:ext cx="2256282" cy="2219325"/>
          </a:xfrm>
          <a:prstGeom prst="rect">
            <a:avLst/>
          </a:prstGeom>
        </p:spPr>
      </p:pic>
      <p:sp>
        <p:nvSpPr>
          <p:cNvPr id="16" name="Rectangle à coins arrondis 15"/>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17" name="Image 16"/>
          <p:cNvPicPr>
            <a:picLocks noChangeAspect="1"/>
          </p:cNvPicPr>
          <p:nvPr/>
        </p:nvPicPr>
        <p:blipFill rotWithShape="1">
          <a:blip r:embed="rId5"/>
          <a:srcRect l="520" t="8231" r="4614" b="2236"/>
          <a:stretch/>
        </p:blipFill>
        <p:spPr>
          <a:xfrm>
            <a:off x="1028453" y="1313983"/>
            <a:ext cx="1262735" cy="893154"/>
          </a:xfrm>
          <a:prstGeom prst="rect">
            <a:avLst/>
          </a:prstGeom>
        </p:spPr>
      </p:pic>
      <p:pic>
        <p:nvPicPr>
          <p:cNvPr id="18" name="Espace réservé du contenu 3"/>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t="5620" b="5774"/>
          <a:stretch/>
        </p:blipFill>
        <p:spPr>
          <a:xfrm>
            <a:off x="958775" y="3761293"/>
            <a:ext cx="1236266" cy="774481"/>
          </a:xfrm>
        </p:spPr>
      </p:pic>
    </p:spTree>
    <p:extLst>
      <p:ext uri="{BB962C8B-B14F-4D97-AF65-F5344CB8AC3E}">
        <p14:creationId xmlns:p14="http://schemas.microsoft.com/office/powerpoint/2010/main" val="209701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520" t="8231" r="4614" b="2236"/>
          <a:stretch/>
        </p:blipFill>
        <p:spPr>
          <a:xfrm>
            <a:off x="2018367" y="1430471"/>
            <a:ext cx="7437064" cy="5260362"/>
          </a:xfrm>
          <a:prstGeom prst="rect">
            <a:avLst/>
          </a:prstGeom>
          <a:noFill/>
        </p:spPr>
      </p:pic>
      <p:sp>
        <p:nvSpPr>
          <p:cNvPr id="9" name="Titre 1"/>
          <p:cNvSpPr>
            <a:spLocks noGrp="1"/>
          </p:cNvSpPr>
          <p:nvPr>
            <p:ph type="title"/>
          </p:nvPr>
        </p:nvSpPr>
        <p:spPr>
          <a:xfrm>
            <a:off x="8031236" y="1147212"/>
            <a:ext cx="3330590" cy="561150"/>
          </a:xfrm>
        </p:spPr>
        <p:txBody>
          <a:bodyPr>
            <a:normAutofit fontScale="90000"/>
          </a:bodyPr>
          <a:lstStyle/>
          <a:p>
            <a:r>
              <a:rPr lang="fr-FR" sz="1800" b="1" dirty="0" smtClean="0"/>
              <a:t>Temps d’accès aux bureaux de poste</a:t>
            </a:r>
            <a:br>
              <a:rPr lang="fr-FR" sz="1800" b="1" dirty="0" smtClean="0"/>
            </a:br>
            <a:r>
              <a:rPr lang="fr-FR" sz="1800" b="1" dirty="0" smtClean="0"/>
              <a:t> et agences postales</a:t>
            </a:r>
            <a:endParaRPr lang="fr-FR" sz="1800" b="1" dirty="0"/>
          </a:p>
        </p:txBody>
      </p:sp>
      <p:sp>
        <p:nvSpPr>
          <p:cNvPr id="10" name="Rectangle 9"/>
          <p:cNvSpPr/>
          <p:nvPr/>
        </p:nvSpPr>
        <p:spPr>
          <a:xfrm>
            <a:off x="-772001" y="661864"/>
            <a:ext cx="11229974" cy="461665"/>
          </a:xfrm>
          <a:prstGeom prst="rect">
            <a:avLst/>
          </a:prstGeom>
        </p:spPr>
        <p:txBody>
          <a:bodyPr wrap="square">
            <a:spAutoFit/>
          </a:bodyPr>
          <a:lstStyle/>
          <a:p>
            <a:pPr marL="342900" indent="-342900" algn="ctr">
              <a:buFont typeface="Arial" panose="020B0604020202020204" pitchFamily="34" charset="0"/>
              <a:buChar char="•"/>
            </a:pPr>
            <a:r>
              <a:rPr lang="fr-FR" sz="2400" b="1" dirty="0" smtClean="0">
                <a:solidFill>
                  <a:srgbClr val="015287"/>
                </a:solidFill>
              </a:rPr>
              <a:t>Une réorganisation </a:t>
            </a:r>
            <a:r>
              <a:rPr lang="fr-FR" sz="2400" b="1" dirty="0">
                <a:solidFill>
                  <a:srgbClr val="015287"/>
                </a:solidFill>
              </a:rPr>
              <a:t>territoriale </a:t>
            </a:r>
            <a:r>
              <a:rPr lang="fr-FR" sz="2400" b="1" dirty="0" smtClean="0">
                <a:solidFill>
                  <a:srgbClr val="015287"/>
                </a:solidFill>
              </a:rPr>
              <a:t>des services publics</a:t>
            </a:r>
            <a:endParaRPr lang="fr-FR" sz="2400" b="1" dirty="0">
              <a:solidFill>
                <a:srgbClr val="015287"/>
              </a:solidFill>
            </a:endParaRPr>
          </a:p>
        </p:txBody>
      </p:sp>
      <p:sp>
        <p:nvSpPr>
          <p:cNvPr id="13" name="ZoneTexte 12"/>
          <p:cNvSpPr txBox="1"/>
          <p:nvPr/>
        </p:nvSpPr>
        <p:spPr>
          <a:xfrm>
            <a:off x="1245156" y="956908"/>
            <a:ext cx="3652327" cy="677108"/>
          </a:xfrm>
          <a:prstGeom prst="rect">
            <a:avLst/>
          </a:prstGeom>
          <a:noFill/>
        </p:spPr>
        <p:txBody>
          <a:bodyPr wrap="square" rtlCol="0">
            <a:spAutoFit/>
          </a:bodyPr>
          <a:lstStyle/>
          <a:p>
            <a:endParaRPr lang="fr-FR" dirty="0" smtClean="0">
              <a:solidFill>
                <a:srgbClr val="015287"/>
              </a:solidFill>
            </a:endParaRPr>
          </a:p>
          <a:p>
            <a:r>
              <a:rPr lang="fr-FR" sz="2000" b="1" dirty="0">
                <a:solidFill>
                  <a:srgbClr val="015287"/>
                </a:solidFill>
              </a:rPr>
              <a:t> </a:t>
            </a:r>
            <a:r>
              <a:rPr lang="fr-FR" sz="2000" b="1" dirty="0" smtClean="0">
                <a:solidFill>
                  <a:srgbClr val="015287"/>
                </a:solidFill>
              </a:rPr>
              <a:t>       L’exemple de la Poste</a:t>
            </a:r>
            <a:endParaRPr lang="fr-FR" dirty="0">
              <a:solidFill>
                <a:srgbClr val="015287"/>
              </a:solidFill>
            </a:endParaRPr>
          </a:p>
        </p:txBody>
      </p:sp>
      <p:sp>
        <p:nvSpPr>
          <p:cNvPr id="2" name="Rectangle 1"/>
          <p:cNvSpPr/>
          <p:nvPr/>
        </p:nvSpPr>
        <p:spPr>
          <a:xfrm>
            <a:off x="5578533" y="6573344"/>
            <a:ext cx="3977371" cy="261610"/>
          </a:xfrm>
          <a:prstGeom prst="rect">
            <a:avLst/>
          </a:prstGeom>
          <a:noFill/>
        </p:spPr>
        <p:txBody>
          <a:bodyPr wrap="none" rtlCol="0">
            <a:spAutoFit/>
          </a:bodyPr>
          <a:lstStyle/>
          <a:p>
            <a:r>
              <a:rPr lang="fr-FR" sz="1100" i="1" dirty="0"/>
              <a:t>Observatoire d'après source : Site Internet de La Poste- Juillet 2016</a:t>
            </a:r>
          </a:p>
        </p:txBody>
      </p:sp>
      <p:sp>
        <p:nvSpPr>
          <p:cNvPr id="11"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2"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6" name="Image 15"/>
          <p:cNvPicPr>
            <a:picLocks noChangeAspect="1"/>
          </p:cNvPicPr>
          <p:nvPr/>
        </p:nvPicPr>
        <p:blipFill rotWithShape="1">
          <a:blip r:embed="rId5"/>
          <a:srcRect r="2116"/>
          <a:stretch/>
        </p:blipFill>
        <p:spPr>
          <a:xfrm>
            <a:off x="9932670" y="4656963"/>
            <a:ext cx="2256282" cy="2219325"/>
          </a:xfrm>
          <a:prstGeom prst="rect">
            <a:avLst/>
          </a:prstGeom>
        </p:spPr>
      </p:pic>
      <p:sp>
        <p:nvSpPr>
          <p:cNvPr id="17" name="Rectangle à coins arrondis 16"/>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sp>
        <p:nvSpPr>
          <p:cNvPr id="14" name="Rectangle 13"/>
          <p:cNvSpPr/>
          <p:nvPr/>
        </p:nvSpPr>
        <p:spPr>
          <a:xfrm>
            <a:off x="764891" y="31807"/>
            <a:ext cx="10126895" cy="523220"/>
          </a:xfrm>
          <a:prstGeom prst="rect">
            <a:avLst/>
          </a:prstGeom>
        </p:spPr>
        <p:txBody>
          <a:bodyPr wrap="square">
            <a:spAutoFit/>
          </a:bodyPr>
          <a:lstStyle/>
          <a:p>
            <a:pPr algn="ctr"/>
            <a:r>
              <a:rPr lang="fr-FR" sz="2800" b="1" dirty="0" smtClean="0">
                <a:solidFill>
                  <a:schemeClr val="accent1">
                    <a:lumMod val="40000"/>
                    <a:lumOff val="60000"/>
                  </a:schemeClr>
                </a:solidFill>
              </a:rPr>
              <a:t>2. Des </a:t>
            </a:r>
            <a:r>
              <a:rPr lang="fr-FR" sz="2800" b="1" dirty="0">
                <a:solidFill>
                  <a:schemeClr val="accent1">
                    <a:lumMod val="40000"/>
                    <a:lumOff val="60000"/>
                  </a:schemeClr>
                </a:solidFill>
              </a:rPr>
              <a:t>services évoluant vers une diminution des points de </a:t>
            </a:r>
            <a:r>
              <a:rPr lang="fr-FR" sz="2800" b="1" dirty="0" smtClean="0">
                <a:solidFill>
                  <a:schemeClr val="accent1">
                    <a:lumMod val="40000"/>
                    <a:lumOff val="60000"/>
                  </a:schemeClr>
                </a:solidFill>
              </a:rPr>
              <a:t>contacts</a:t>
            </a:r>
            <a:endParaRPr lang="fr-FR" sz="2800" b="1" dirty="0">
              <a:solidFill>
                <a:schemeClr val="accent1">
                  <a:lumMod val="40000"/>
                  <a:lumOff val="60000"/>
                </a:schemeClr>
              </a:solidFill>
            </a:endParaRPr>
          </a:p>
        </p:txBody>
      </p:sp>
    </p:spTree>
    <p:extLst>
      <p:ext uri="{BB962C8B-B14F-4D97-AF65-F5344CB8AC3E}">
        <p14:creationId xmlns:p14="http://schemas.microsoft.com/office/powerpoint/2010/main" val="4176977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045606" y="1140990"/>
            <a:ext cx="9435080" cy="3570208"/>
          </a:xfrm>
          <a:prstGeom prst="rect">
            <a:avLst/>
          </a:prstGeom>
          <a:noFill/>
        </p:spPr>
        <p:txBody>
          <a:bodyPr wrap="square" rtlCol="0">
            <a:spAutoFit/>
          </a:bodyPr>
          <a:lstStyle/>
          <a:p>
            <a:endParaRPr lang="fr-FR" dirty="0" smtClean="0">
              <a:solidFill>
                <a:srgbClr val="015287"/>
              </a:solidFill>
            </a:endParaRPr>
          </a:p>
          <a:p>
            <a:r>
              <a:rPr lang="fr-FR" sz="2000" b="1" dirty="0">
                <a:solidFill>
                  <a:srgbClr val="015287"/>
                </a:solidFill>
              </a:rPr>
              <a:t> </a:t>
            </a:r>
            <a:r>
              <a:rPr lang="fr-FR" sz="2000" b="1" dirty="0" smtClean="0">
                <a:solidFill>
                  <a:srgbClr val="015287"/>
                </a:solidFill>
              </a:rPr>
              <a:t>       L’exemple de la Poste</a:t>
            </a:r>
          </a:p>
          <a:p>
            <a:pPr lvl="1"/>
            <a:endParaRPr lang="fr-FR" sz="2400" b="1" dirty="0">
              <a:solidFill>
                <a:srgbClr val="015287"/>
              </a:solidFill>
            </a:endParaRPr>
          </a:p>
          <a:p>
            <a:pPr lvl="1"/>
            <a:r>
              <a:rPr lang="fr-FR" sz="2000" b="1" dirty="0" smtClean="0">
                <a:solidFill>
                  <a:srgbClr val="015287"/>
                </a:solidFill>
              </a:rPr>
              <a:t>Des démarches désormais possibles en plusieurs lieux </a:t>
            </a:r>
            <a:r>
              <a:rPr lang="fr-FR" dirty="0" smtClean="0">
                <a:solidFill>
                  <a:srgbClr val="015287"/>
                </a:solidFill>
              </a:rPr>
              <a:t>(exemples de l’accueil fiscal de proximité, des </a:t>
            </a:r>
            <a:r>
              <a:rPr lang="fr-FR" dirty="0" smtClean="0">
                <a:solidFill>
                  <a:srgbClr val="015287"/>
                </a:solidFill>
              </a:rPr>
              <a:t>démarches possibles dans d’autres préfectures, etc.)</a:t>
            </a:r>
            <a:endParaRPr lang="fr-FR" dirty="0" smtClean="0">
              <a:solidFill>
                <a:srgbClr val="015287"/>
              </a:solidFill>
            </a:endParaRPr>
          </a:p>
          <a:p>
            <a:pPr lvl="1"/>
            <a:endParaRPr lang="fr-FR" dirty="0">
              <a:solidFill>
                <a:srgbClr val="015287"/>
              </a:solidFill>
            </a:endParaRPr>
          </a:p>
          <a:p>
            <a:pPr lvl="1"/>
            <a:r>
              <a:rPr lang="fr-FR" dirty="0" smtClean="0">
                <a:solidFill>
                  <a:srgbClr val="015287"/>
                </a:solidFill>
              </a:rPr>
              <a:t>Des services qui prennent des </a:t>
            </a:r>
            <a:r>
              <a:rPr lang="fr-FR" b="1" dirty="0" smtClean="0">
                <a:solidFill>
                  <a:srgbClr val="015287"/>
                </a:solidFill>
              </a:rPr>
              <a:t>formes nouvelles. </a:t>
            </a:r>
            <a:r>
              <a:rPr lang="fr-FR" dirty="0" smtClean="0">
                <a:solidFill>
                  <a:srgbClr val="015287"/>
                </a:solidFill>
              </a:rPr>
              <a:t>Exemple des </a:t>
            </a:r>
            <a:r>
              <a:rPr lang="fr-FR" b="1" dirty="0" smtClean="0">
                <a:solidFill>
                  <a:srgbClr val="015287"/>
                </a:solidFill>
              </a:rPr>
              <a:t>points d’accès au droit ou de la maison de la justice et du droit</a:t>
            </a:r>
          </a:p>
          <a:p>
            <a:pPr lvl="1"/>
            <a:endParaRPr lang="fr-FR" b="1" dirty="0">
              <a:solidFill>
                <a:srgbClr val="015287"/>
              </a:solidFill>
            </a:endParaRPr>
          </a:p>
          <a:p>
            <a:pPr lvl="1"/>
            <a:r>
              <a:rPr lang="fr-FR" b="1" dirty="0" smtClean="0">
                <a:solidFill>
                  <a:srgbClr val="015287"/>
                </a:solidFill>
              </a:rPr>
              <a:t>La mise en place des </a:t>
            </a:r>
            <a:r>
              <a:rPr lang="fr-FR" b="1" dirty="0">
                <a:solidFill>
                  <a:srgbClr val="015287"/>
                </a:solidFill>
              </a:rPr>
              <a:t>Maisons de services au public (MSAP) </a:t>
            </a:r>
            <a:endParaRPr lang="fr-FR" dirty="0" smtClean="0">
              <a:solidFill>
                <a:srgbClr val="015287"/>
              </a:solidFill>
            </a:endParaRPr>
          </a:p>
          <a:p>
            <a:pPr lvl="1"/>
            <a:endParaRPr lang="fr-FR" dirty="0">
              <a:solidFill>
                <a:srgbClr val="015287"/>
              </a:solidFill>
            </a:endParaRPr>
          </a:p>
          <a:p>
            <a:endParaRPr lang="fr-FR" dirty="0">
              <a:solidFill>
                <a:srgbClr val="015287"/>
              </a:solidFill>
            </a:endParaRPr>
          </a:p>
        </p:txBody>
      </p:sp>
      <p:sp>
        <p:nvSpPr>
          <p:cNvPr id="10" name="Rectangle 9"/>
          <p:cNvSpPr/>
          <p:nvPr/>
        </p:nvSpPr>
        <p:spPr>
          <a:xfrm>
            <a:off x="-654163" y="723572"/>
            <a:ext cx="11229974" cy="461665"/>
          </a:xfrm>
          <a:prstGeom prst="rect">
            <a:avLst/>
          </a:prstGeom>
        </p:spPr>
        <p:txBody>
          <a:bodyPr wrap="square">
            <a:spAutoFit/>
          </a:bodyPr>
          <a:lstStyle/>
          <a:p>
            <a:pPr marL="342900" indent="-342900" algn="ctr">
              <a:buFont typeface="Arial" panose="020B0604020202020204" pitchFamily="34" charset="0"/>
              <a:buChar char="•"/>
            </a:pPr>
            <a:r>
              <a:rPr lang="fr-FR" sz="2400" b="1" dirty="0" smtClean="0">
                <a:solidFill>
                  <a:srgbClr val="015287"/>
                </a:solidFill>
              </a:rPr>
              <a:t>Une réorganisation </a:t>
            </a:r>
            <a:r>
              <a:rPr lang="fr-FR" sz="2400" b="1" dirty="0">
                <a:solidFill>
                  <a:srgbClr val="015287"/>
                </a:solidFill>
              </a:rPr>
              <a:t>territoriale </a:t>
            </a:r>
            <a:r>
              <a:rPr lang="fr-FR" sz="2400" b="1" dirty="0" smtClean="0">
                <a:solidFill>
                  <a:srgbClr val="015287"/>
                </a:solidFill>
              </a:rPr>
              <a:t>des services publics</a:t>
            </a:r>
            <a:endParaRPr lang="fr-FR" sz="2400" b="1" dirty="0">
              <a:solidFill>
                <a:srgbClr val="015287"/>
              </a:solidFill>
            </a:endParaRPr>
          </a:p>
        </p:txBody>
      </p:sp>
      <p:sp>
        <p:nvSpPr>
          <p:cNvPr id="12" name="Rectangle 11"/>
          <p:cNvSpPr/>
          <p:nvPr/>
        </p:nvSpPr>
        <p:spPr>
          <a:xfrm>
            <a:off x="215648" y="147451"/>
            <a:ext cx="11229974" cy="523220"/>
          </a:xfrm>
          <a:prstGeom prst="rect">
            <a:avLst/>
          </a:prstGeom>
        </p:spPr>
        <p:txBody>
          <a:bodyPr wrap="square">
            <a:spAutoFit/>
          </a:bodyPr>
          <a:lstStyle/>
          <a:p>
            <a:pPr algn="ctr"/>
            <a:r>
              <a:rPr lang="fr-FR" sz="2800" b="1" dirty="0" smtClean="0">
                <a:solidFill>
                  <a:schemeClr val="accent1">
                    <a:lumMod val="40000"/>
                    <a:lumOff val="60000"/>
                  </a:schemeClr>
                </a:solidFill>
              </a:rPr>
              <a:t>2. Des </a:t>
            </a:r>
            <a:r>
              <a:rPr lang="fr-FR" sz="2800" b="1" dirty="0">
                <a:solidFill>
                  <a:schemeClr val="accent1">
                    <a:lumMod val="40000"/>
                    <a:lumOff val="60000"/>
                  </a:schemeClr>
                </a:solidFill>
              </a:rPr>
              <a:t>services évoluant vers une diminution des points de </a:t>
            </a:r>
            <a:r>
              <a:rPr lang="fr-FR" sz="2800" b="1" dirty="0" smtClean="0">
                <a:solidFill>
                  <a:schemeClr val="accent1">
                    <a:lumMod val="40000"/>
                    <a:lumOff val="60000"/>
                  </a:schemeClr>
                </a:solidFill>
              </a:rPr>
              <a:t>contacts</a:t>
            </a:r>
            <a:endParaRPr lang="fr-FR" sz="2800" b="1" dirty="0">
              <a:solidFill>
                <a:schemeClr val="accent1">
                  <a:lumMod val="40000"/>
                  <a:lumOff val="60000"/>
                </a:schemeClr>
              </a:solidFill>
            </a:endParaRPr>
          </a:p>
        </p:txBody>
      </p:sp>
      <p:sp>
        <p:nvSpPr>
          <p:cNvPr id="8"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3"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5" name="Image 14"/>
          <p:cNvPicPr>
            <a:picLocks noChangeAspect="1"/>
          </p:cNvPicPr>
          <p:nvPr/>
        </p:nvPicPr>
        <p:blipFill rotWithShape="1">
          <a:blip r:embed="rId4"/>
          <a:srcRect r="2116"/>
          <a:stretch/>
        </p:blipFill>
        <p:spPr>
          <a:xfrm>
            <a:off x="9932670" y="4656963"/>
            <a:ext cx="2256282" cy="2219325"/>
          </a:xfrm>
          <a:prstGeom prst="rect">
            <a:avLst/>
          </a:prstGeom>
        </p:spPr>
      </p:pic>
      <p:sp>
        <p:nvSpPr>
          <p:cNvPr id="16" name="Rectangle à coins arrondis 15"/>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17" name="Image 16"/>
          <p:cNvPicPr>
            <a:picLocks noChangeAspect="1"/>
          </p:cNvPicPr>
          <p:nvPr/>
        </p:nvPicPr>
        <p:blipFill rotWithShape="1">
          <a:blip r:embed="rId5"/>
          <a:srcRect l="520" t="8231" r="4614" b="2236"/>
          <a:stretch/>
        </p:blipFill>
        <p:spPr>
          <a:xfrm>
            <a:off x="1028453" y="1313983"/>
            <a:ext cx="1262735" cy="893154"/>
          </a:xfrm>
          <a:prstGeom prst="rect">
            <a:avLst/>
          </a:prstGeom>
        </p:spPr>
      </p:pic>
      <p:pic>
        <p:nvPicPr>
          <p:cNvPr id="18" name="Espace réservé du contenu 3"/>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t="5620" b="5774"/>
          <a:stretch/>
        </p:blipFill>
        <p:spPr>
          <a:xfrm>
            <a:off x="958775" y="3761293"/>
            <a:ext cx="1236266" cy="774481"/>
          </a:xfrm>
        </p:spPr>
      </p:pic>
    </p:spTree>
    <p:extLst>
      <p:ext uri="{BB962C8B-B14F-4D97-AF65-F5344CB8AC3E}">
        <p14:creationId xmlns:p14="http://schemas.microsoft.com/office/powerpoint/2010/main" val="1854388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rcRect t="5620" b="5774"/>
          <a:stretch/>
        </p:blipFill>
        <p:spPr>
          <a:xfrm>
            <a:off x="1691210" y="1066800"/>
            <a:ext cx="8696857" cy="5448300"/>
          </a:xfrm>
        </p:spPr>
      </p:pic>
      <p:sp>
        <p:nvSpPr>
          <p:cNvPr id="2" name="Titre 1"/>
          <p:cNvSpPr>
            <a:spLocks noGrp="1"/>
          </p:cNvSpPr>
          <p:nvPr>
            <p:ph type="title"/>
          </p:nvPr>
        </p:nvSpPr>
        <p:spPr>
          <a:xfrm>
            <a:off x="7811319" y="721176"/>
            <a:ext cx="10585174" cy="1325563"/>
          </a:xfrm>
        </p:spPr>
        <p:txBody>
          <a:bodyPr>
            <a:normAutofit/>
          </a:bodyPr>
          <a:lstStyle/>
          <a:p>
            <a:r>
              <a:rPr lang="fr-FR" sz="1800" b="1" dirty="0" smtClean="0"/>
              <a:t>Temps d’accès aux MSAP</a:t>
            </a:r>
            <a:endParaRPr lang="fr-FR" sz="1800" b="1" dirty="0"/>
          </a:p>
        </p:txBody>
      </p:sp>
      <p:sp>
        <p:nvSpPr>
          <p:cNvPr id="6" name="ZoneTexte 5"/>
          <p:cNvSpPr txBox="1"/>
          <p:nvPr/>
        </p:nvSpPr>
        <p:spPr>
          <a:xfrm>
            <a:off x="1956109" y="516975"/>
            <a:ext cx="10091801" cy="830997"/>
          </a:xfrm>
          <a:prstGeom prst="rect">
            <a:avLst/>
          </a:prstGeom>
          <a:noFill/>
        </p:spPr>
        <p:txBody>
          <a:bodyPr wrap="square" rtlCol="0">
            <a:spAutoFit/>
          </a:bodyPr>
          <a:lstStyle/>
          <a:p>
            <a:r>
              <a:rPr lang="fr-FR" sz="2400" b="1" dirty="0" smtClean="0">
                <a:solidFill>
                  <a:srgbClr val="015287"/>
                </a:solidFill>
              </a:rPr>
              <a:t>La mise en place des Maisons de services au public (MSAP) </a:t>
            </a:r>
            <a:endParaRPr lang="fr-FR" sz="2400" b="1" dirty="0">
              <a:solidFill>
                <a:srgbClr val="015287"/>
              </a:solidFill>
            </a:endParaRPr>
          </a:p>
          <a:p>
            <a:r>
              <a:rPr lang="fr-FR" sz="2400" b="1" dirty="0">
                <a:solidFill>
                  <a:srgbClr val="015287"/>
                </a:solidFill>
              </a:rPr>
              <a:t>	</a:t>
            </a:r>
            <a:endParaRPr lang="fr-FR" sz="2400" dirty="0">
              <a:solidFill>
                <a:srgbClr val="015287"/>
              </a:solidFill>
            </a:endParaRPr>
          </a:p>
        </p:txBody>
      </p:sp>
      <p:sp>
        <p:nvSpPr>
          <p:cNvPr id="8" name="Rectangle 7"/>
          <p:cNvSpPr/>
          <p:nvPr/>
        </p:nvSpPr>
        <p:spPr>
          <a:xfrm>
            <a:off x="-988388" y="-42231"/>
            <a:ext cx="11229974" cy="954107"/>
          </a:xfrm>
          <a:prstGeom prst="rect">
            <a:avLst/>
          </a:prstGeom>
        </p:spPr>
        <p:txBody>
          <a:bodyPr wrap="square">
            <a:spAutoFit/>
          </a:bodyPr>
          <a:lstStyle/>
          <a:p>
            <a:pPr algn="ctr"/>
            <a:r>
              <a:rPr lang="fr-FR" sz="2800" b="1" dirty="0" smtClean="0">
                <a:solidFill>
                  <a:srgbClr val="015287"/>
                </a:solidFill>
              </a:rPr>
              <a:t>3. </a:t>
            </a:r>
            <a:r>
              <a:rPr lang="fr-FR" sz="2800" b="1" dirty="0">
                <a:solidFill>
                  <a:srgbClr val="015287"/>
                </a:solidFill>
              </a:rPr>
              <a:t>La structuration du territoire, actuelle et à venir</a:t>
            </a:r>
          </a:p>
          <a:p>
            <a:pPr algn="ctr"/>
            <a:endParaRPr lang="fr-FR" sz="2800" b="1" dirty="0">
              <a:solidFill>
                <a:srgbClr val="015287"/>
              </a:solidFill>
            </a:endParaRPr>
          </a:p>
        </p:txBody>
      </p:sp>
      <p:sp>
        <p:nvSpPr>
          <p:cNvPr id="3" name="Rectangle 2"/>
          <p:cNvSpPr/>
          <p:nvPr/>
        </p:nvSpPr>
        <p:spPr>
          <a:xfrm>
            <a:off x="4365124" y="6350914"/>
            <a:ext cx="4390946" cy="430887"/>
          </a:xfrm>
          <a:prstGeom prst="rect">
            <a:avLst/>
          </a:prstGeom>
          <a:noFill/>
        </p:spPr>
        <p:txBody>
          <a:bodyPr wrap="none" rtlCol="0">
            <a:spAutoFit/>
          </a:bodyPr>
          <a:lstStyle/>
          <a:p>
            <a:r>
              <a:rPr lang="fr-FR" sz="1100" i="1" dirty="0"/>
              <a:t>D'après sources : Enquête communale/EPCI Accessibilité, Juin-Juillet 2016,</a:t>
            </a:r>
          </a:p>
          <a:p>
            <a:r>
              <a:rPr lang="fr-FR" sz="1100" i="1" dirty="0"/>
              <a:t>Préfecture de Loir-et-Cher, Mai 2016</a:t>
            </a:r>
          </a:p>
        </p:txBody>
      </p:sp>
      <p:sp>
        <p:nvSpPr>
          <p:cNvPr id="9"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2" name="Image 11"/>
          <p:cNvPicPr>
            <a:picLocks noChangeAspect="1"/>
          </p:cNvPicPr>
          <p:nvPr/>
        </p:nvPicPr>
        <p:blipFill rotWithShape="1">
          <a:blip r:embed="rId5"/>
          <a:srcRect r="2116"/>
          <a:stretch/>
        </p:blipFill>
        <p:spPr>
          <a:xfrm>
            <a:off x="9932670" y="4656963"/>
            <a:ext cx="2256282" cy="2219325"/>
          </a:xfrm>
          <a:prstGeom prst="rect">
            <a:avLst/>
          </a:prstGeom>
        </p:spPr>
      </p:pic>
      <p:sp>
        <p:nvSpPr>
          <p:cNvPr id="13" name="Rectangle à coins arrondis 12"/>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5" name="Image 4"/>
          <p:cNvPicPr>
            <a:picLocks noChangeAspect="1"/>
          </p:cNvPicPr>
          <p:nvPr/>
        </p:nvPicPr>
        <p:blipFill rotWithShape="1">
          <a:blip r:embed="rId6"/>
          <a:srcRect l="28716" t="11300" r="5222" b="82411"/>
          <a:stretch/>
        </p:blipFill>
        <p:spPr>
          <a:xfrm>
            <a:off x="7405501" y="2653461"/>
            <a:ext cx="4774132" cy="309942"/>
          </a:xfrm>
          <a:prstGeom prst="rect">
            <a:avLst/>
          </a:prstGeom>
        </p:spPr>
      </p:pic>
      <p:sp>
        <p:nvSpPr>
          <p:cNvPr id="14" name="Rectangle 13"/>
          <p:cNvSpPr/>
          <p:nvPr/>
        </p:nvSpPr>
        <p:spPr>
          <a:xfrm>
            <a:off x="8069662" y="1965585"/>
            <a:ext cx="3846414" cy="553998"/>
          </a:xfrm>
          <a:prstGeom prst="rect">
            <a:avLst/>
          </a:prstGeom>
        </p:spPr>
        <p:txBody>
          <a:bodyPr wrap="square">
            <a:spAutoFit/>
          </a:bodyPr>
          <a:lstStyle/>
          <a:p>
            <a:pPr algn="ctr"/>
            <a:r>
              <a:rPr lang="fr-FR" sz="1000" b="1" dirty="0">
                <a:solidFill>
                  <a:srgbClr val="015287"/>
                </a:solidFill>
                <a:latin typeface="Arial-BoldMT"/>
              </a:rPr>
              <a:t>Répartition de la population selon le temps d'accès </a:t>
            </a:r>
            <a:r>
              <a:rPr lang="fr-FR" sz="1000" b="1" dirty="0" smtClean="0">
                <a:solidFill>
                  <a:srgbClr val="015287"/>
                </a:solidFill>
                <a:latin typeface="Arial-BoldMT"/>
              </a:rPr>
              <a:t/>
            </a:r>
            <a:br>
              <a:rPr lang="fr-FR" sz="1000" b="1" dirty="0" smtClean="0">
                <a:solidFill>
                  <a:srgbClr val="015287"/>
                </a:solidFill>
                <a:latin typeface="Arial-BoldMT"/>
              </a:rPr>
            </a:br>
            <a:r>
              <a:rPr lang="fr-FR" sz="1000" b="1" dirty="0" smtClean="0">
                <a:solidFill>
                  <a:srgbClr val="015287"/>
                </a:solidFill>
                <a:latin typeface="Arial-BoldMT"/>
              </a:rPr>
              <a:t>à </a:t>
            </a:r>
            <a:r>
              <a:rPr lang="fr-FR" sz="1000" b="1" dirty="0">
                <a:solidFill>
                  <a:srgbClr val="015287"/>
                </a:solidFill>
                <a:latin typeface="Arial-BoldMT"/>
              </a:rPr>
              <a:t>la MSAP la plus proche (en %)</a:t>
            </a:r>
          </a:p>
          <a:p>
            <a:pPr algn="ctr"/>
            <a:r>
              <a:rPr lang="fr-FR" sz="1000" i="1" dirty="0">
                <a:solidFill>
                  <a:srgbClr val="015287"/>
                </a:solidFill>
                <a:latin typeface="Arial-ItalicMT"/>
              </a:rPr>
              <a:t>(MSAP labellisées ou en cours de labellisation</a:t>
            </a:r>
            <a:endParaRPr lang="fr-FR" sz="1000" dirty="0">
              <a:solidFill>
                <a:srgbClr val="015287"/>
              </a:solidFill>
            </a:endParaRPr>
          </a:p>
        </p:txBody>
      </p:sp>
    </p:spTree>
    <p:extLst>
      <p:ext uri="{BB962C8B-B14F-4D97-AF65-F5344CB8AC3E}">
        <p14:creationId xmlns:p14="http://schemas.microsoft.com/office/powerpoint/2010/main" val="3303756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4560725" y="1280400"/>
            <a:ext cx="6483544" cy="5347647"/>
          </a:xfrm>
          <a:prstGeom prst="rect">
            <a:avLst/>
          </a:prstGeom>
        </p:spPr>
      </p:pic>
      <p:pic>
        <p:nvPicPr>
          <p:cNvPr id="13" name="Image 12"/>
          <p:cNvPicPr>
            <a:picLocks noChangeAspect="1"/>
          </p:cNvPicPr>
          <p:nvPr/>
        </p:nvPicPr>
        <p:blipFill>
          <a:blip r:embed="rId4"/>
          <a:stretch>
            <a:fillRect/>
          </a:stretch>
        </p:blipFill>
        <p:spPr>
          <a:xfrm>
            <a:off x="1470872" y="1370130"/>
            <a:ext cx="8869759" cy="5234626"/>
          </a:xfrm>
          <a:prstGeom prst="rect">
            <a:avLst/>
          </a:prstGeom>
        </p:spPr>
      </p:pic>
      <p:pic>
        <p:nvPicPr>
          <p:cNvPr id="14" name="Image 13"/>
          <p:cNvPicPr>
            <a:picLocks noChangeAspect="1"/>
          </p:cNvPicPr>
          <p:nvPr/>
        </p:nvPicPr>
        <p:blipFill>
          <a:blip r:embed="rId5"/>
          <a:stretch>
            <a:fillRect/>
          </a:stretch>
        </p:blipFill>
        <p:spPr>
          <a:xfrm>
            <a:off x="1383999" y="3510730"/>
            <a:ext cx="3585270" cy="2085975"/>
          </a:xfrm>
          <a:prstGeom prst="rect">
            <a:avLst/>
          </a:prstGeom>
        </p:spPr>
      </p:pic>
      <p:pic>
        <p:nvPicPr>
          <p:cNvPr id="15" name="Image 14"/>
          <p:cNvPicPr>
            <a:picLocks noChangeAspect="1"/>
          </p:cNvPicPr>
          <p:nvPr/>
        </p:nvPicPr>
        <p:blipFill>
          <a:blip r:embed="rId6"/>
          <a:stretch>
            <a:fillRect/>
          </a:stretch>
        </p:blipFill>
        <p:spPr>
          <a:xfrm>
            <a:off x="1432404" y="1282383"/>
            <a:ext cx="9631385" cy="5345664"/>
          </a:xfrm>
          <a:prstGeom prst="rect">
            <a:avLst/>
          </a:prstGeom>
          <a:solidFill>
            <a:schemeClr val="bg1"/>
          </a:solidFill>
        </p:spPr>
      </p:pic>
      <p:sp>
        <p:nvSpPr>
          <p:cNvPr id="17" name="Rectangle 16"/>
          <p:cNvSpPr/>
          <p:nvPr/>
        </p:nvSpPr>
        <p:spPr>
          <a:xfrm>
            <a:off x="-988388" y="-42231"/>
            <a:ext cx="11229974" cy="954107"/>
          </a:xfrm>
          <a:prstGeom prst="rect">
            <a:avLst/>
          </a:prstGeom>
        </p:spPr>
        <p:txBody>
          <a:bodyPr wrap="square">
            <a:spAutoFit/>
          </a:bodyPr>
          <a:lstStyle/>
          <a:p>
            <a:pPr algn="ctr"/>
            <a:r>
              <a:rPr lang="fr-FR" sz="2800" b="1" dirty="0">
                <a:solidFill>
                  <a:schemeClr val="accent1">
                    <a:lumMod val="40000"/>
                    <a:lumOff val="60000"/>
                  </a:schemeClr>
                </a:solidFill>
              </a:rPr>
              <a:t>3. La structuration du territoire, actuelle et à venir</a:t>
            </a:r>
          </a:p>
          <a:p>
            <a:pPr algn="ctr"/>
            <a:endParaRPr lang="fr-FR" sz="2800" b="1" dirty="0">
              <a:solidFill>
                <a:schemeClr val="accent1">
                  <a:lumMod val="40000"/>
                  <a:lumOff val="60000"/>
                </a:schemeClr>
              </a:solidFill>
            </a:endParaRPr>
          </a:p>
        </p:txBody>
      </p:sp>
      <p:sp>
        <p:nvSpPr>
          <p:cNvPr id="18" name="Rectangle 17"/>
          <p:cNvSpPr/>
          <p:nvPr/>
        </p:nvSpPr>
        <p:spPr>
          <a:xfrm>
            <a:off x="303214" y="541427"/>
            <a:ext cx="1122997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Carte de synthèse : services généraux</a:t>
            </a:r>
            <a:endParaRPr lang="fr-FR" sz="2800" dirty="0">
              <a:solidFill>
                <a:srgbClr val="015287"/>
              </a:solidFill>
            </a:endParaRPr>
          </a:p>
        </p:txBody>
      </p:sp>
      <p:sp>
        <p:nvSpPr>
          <p:cNvPr id="19" name="Rectangle à coins arrondis 18"/>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20" name="Image 19"/>
          <p:cNvPicPr>
            <a:picLocks noChangeAspect="1"/>
          </p:cNvPicPr>
          <p:nvPr/>
        </p:nvPicPr>
        <p:blipFill rotWithShape="1">
          <a:blip r:embed="rId7"/>
          <a:srcRect r="2116"/>
          <a:stretch/>
        </p:blipFill>
        <p:spPr>
          <a:xfrm>
            <a:off x="10903676" y="5590778"/>
            <a:ext cx="1288324" cy="1267222"/>
          </a:xfrm>
          <a:prstGeom prst="rect">
            <a:avLst/>
          </a:prstGeom>
        </p:spPr>
      </p:pic>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5521" y="6414480"/>
            <a:ext cx="388155" cy="403682"/>
          </a:xfrm>
          <a:prstGeom prst="rect">
            <a:avLst/>
          </a:prstGeom>
        </p:spPr>
      </p:pic>
      <p:sp>
        <p:nvSpPr>
          <p:cNvPr id="22"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a:picLocks noChangeAspect="1"/>
          </p:cNvPicPr>
          <p:nvPr/>
        </p:nvPicPr>
        <p:blipFill>
          <a:blip r:embed="rId9"/>
          <a:stretch>
            <a:fillRect/>
          </a:stretch>
        </p:blipFill>
        <p:spPr>
          <a:xfrm>
            <a:off x="1383999" y="900725"/>
            <a:ext cx="10551681" cy="5964301"/>
          </a:xfrm>
          <a:prstGeom prst="rect">
            <a:avLst/>
          </a:prstGeom>
        </p:spPr>
      </p:pic>
    </p:spTree>
    <p:extLst>
      <p:ext uri="{BB962C8B-B14F-4D97-AF65-F5344CB8AC3E}">
        <p14:creationId xmlns:p14="http://schemas.microsoft.com/office/powerpoint/2010/main" val="24365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2765" y="111116"/>
            <a:ext cx="11229974" cy="707886"/>
          </a:xfrm>
          <a:prstGeom prst="rect">
            <a:avLst/>
          </a:prstGeom>
        </p:spPr>
        <p:txBody>
          <a:bodyPr wrap="square">
            <a:spAutoFit/>
          </a:bodyPr>
          <a:lstStyle/>
          <a:p>
            <a:pPr algn="ctr"/>
            <a:r>
              <a:rPr lang="fr-FR" sz="4000" b="1" dirty="0" smtClean="0">
                <a:ln w="0"/>
                <a:solidFill>
                  <a:srgbClr val="015287"/>
                </a:solidFill>
                <a:effectLst>
                  <a:outerShdw blurRad="38100" dist="19050" dir="2700000" algn="tl" rotWithShape="0">
                    <a:schemeClr val="dk1">
                      <a:alpha val="40000"/>
                    </a:schemeClr>
                  </a:outerShdw>
                </a:effectLst>
              </a:rPr>
              <a:t>Les services par grands domaines</a:t>
            </a:r>
            <a:endParaRPr lang="fr-FR" sz="2800" b="1" dirty="0">
              <a:solidFill>
                <a:srgbClr val="015287"/>
              </a:solidFill>
            </a:endParaRPr>
          </a:p>
        </p:txBody>
      </p:sp>
      <p:sp>
        <p:nvSpPr>
          <p:cNvPr id="6" name="ZoneTexte 5"/>
          <p:cNvSpPr txBox="1"/>
          <p:nvPr/>
        </p:nvSpPr>
        <p:spPr>
          <a:xfrm>
            <a:off x="1820288" y="2294214"/>
            <a:ext cx="7340073" cy="4031873"/>
          </a:xfrm>
          <a:prstGeom prst="rect">
            <a:avLst/>
          </a:prstGeom>
          <a:noFill/>
        </p:spPr>
        <p:txBody>
          <a:bodyPr wrap="square" rtlCol="0">
            <a:spAutoFit/>
          </a:bodyPr>
          <a:lstStyle/>
          <a:p>
            <a:r>
              <a:rPr lang="fr-FR" sz="3200" b="1" dirty="0" smtClean="0">
                <a:solidFill>
                  <a:srgbClr val="015287"/>
                </a:solidFill>
              </a:rPr>
              <a:t>Equipements </a:t>
            </a:r>
            <a:r>
              <a:rPr lang="fr-FR" sz="3200" b="1" dirty="0" smtClean="0">
                <a:solidFill>
                  <a:srgbClr val="015287"/>
                </a:solidFill>
              </a:rPr>
              <a:t>sportifs</a:t>
            </a:r>
          </a:p>
          <a:p>
            <a:r>
              <a:rPr lang="fr-FR" sz="3200" b="1" dirty="0" smtClean="0">
                <a:solidFill>
                  <a:srgbClr val="015287"/>
                </a:solidFill>
              </a:rPr>
              <a:t>Equipements </a:t>
            </a:r>
            <a:r>
              <a:rPr lang="fr-FR" sz="3200" b="1" dirty="0" smtClean="0">
                <a:solidFill>
                  <a:srgbClr val="015287"/>
                </a:solidFill>
              </a:rPr>
              <a:t>culturels</a:t>
            </a:r>
          </a:p>
          <a:p>
            <a:r>
              <a:rPr lang="fr-FR" sz="3200" b="1" dirty="0" smtClean="0">
                <a:solidFill>
                  <a:srgbClr val="015287"/>
                </a:solidFill>
              </a:rPr>
              <a:t>Commerces de proximité</a:t>
            </a:r>
            <a:endParaRPr lang="fr-FR" sz="3200" b="1" dirty="0" smtClean="0">
              <a:solidFill>
                <a:srgbClr val="015287"/>
              </a:solidFill>
            </a:endParaRPr>
          </a:p>
          <a:p>
            <a:r>
              <a:rPr lang="fr-FR" sz="3200" b="1" dirty="0" smtClean="0">
                <a:solidFill>
                  <a:srgbClr val="015287"/>
                </a:solidFill>
              </a:rPr>
              <a:t>Santé </a:t>
            </a:r>
            <a:r>
              <a:rPr lang="fr-FR" sz="3200" b="1" dirty="0" smtClean="0">
                <a:solidFill>
                  <a:srgbClr val="015287"/>
                </a:solidFill>
              </a:rPr>
              <a:t>- Accès </a:t>
            </a:r>
            <a:r>
              <a:rPr lang="fr-FR" sz="3200" b="1" dirty="0" smtClean="0">
                <a:solidFill>
                  <a:srgbClr val="015287"/>
                </a:solidFill>
              </a:rPr>
              <a:t>aux soins</a:t>
            </a:r>
          </a:p>
          <a:p>
            <a:r>
              <a:rPr lang="fr-FR" sz="3200" b="1" dirty="0" smtClean="0">
                <a:solidFill>
                  <a:srgbClr val="015287"/>
                </a:solidFill>
              </a:rPr>
              <a:t>Mobilité - </a:t>
            </a:r>
            <a:r>
              <a:rPr lang="fr-FR" sz="3200" b="1" dirty="0" smtClean="0">
                <a:solidFill>
                  <a:srgbClr val="015287"/>
                </a:solidFill>
              </a:rPr>
              <a:t>transports</a:t>
            </a:r>
          </a:p>
          <a:p>
            <a:endParaRPr lang="fr-FR" sz="3200" b="1" dirty="0" smtClean="0">
              <a:solidFill>
                <a:srgbClr val="015287"/>
              </a:solidFill>
            </a:endParaRPr>
          </a:p>
          <a:p>
            <a:pPr lvl="2"/>
            <a:endParaRPr lang="fr-FR" sz="3200" dirty="0" smtClean="0">
              <a:solidFill>
                <a:srgbClr val="015287"/>
              </a:solidFill>
            </a:endParaRPr>
          </a:p>
          <a:p>
            <a:endParaRPr lang="fr-FR" sz="3200" dirty="0">
              <a:solidFill>
                <a:srgbClr val="015287"/>
              </a:solidFill>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Image 15"/>
          <p:cNvPicPr>
            <a:picLocks noChangeAspect="1"/>
          </p:cNvPicPr>
          <p:nvPr/>
        </p:nvPicPr>
        <p:blipFill rotWithShape="1">
          <a:blip r:embed="rId3"/>
          <a:srcRect r="2116"/>
          <a:stretch/>
        </p:blipFill>
        <p:spPr>
          <a:xfrm>
            <a:off x="9932670" y="4656963"/>
            <a:ext cx="2256282" cy="2219325"/>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6" y="6037898"/>
            <a:ext cx="753532" cy="783674"/>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853" y="184122"/>
            <a:ext cx="1028700" cy="1019175"/>
          </a:xfrm>
          <a:prstGeom prst="rect">
            <a:avLst/>
          </a:prstGeom>
        </p:spPr>
      </p:pic>
    </p:spTree>
    <p:extLst>
      <p:ext uri="{BB962C8B-B14F-4D97-AF65-F5344CB8AC3E}">
        <p14:creationId xmlns:p14="http://schemas.microsoft.com/office/powerpoint/2010/main" val="509971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4" name="Image 13"/>
          <p:cNvPicPr>
            <a:picLocks noChangeAspect="1"/>
          </p:cNvPicPr>
          <p:nvPr/>
        </p:nvPicPr>
        <p:blipFill rotWithShape="1">
          <a:blip r:embed="rId4"/>
          <a:srcRect r="2116"/>
          <a:stretch/>
        </p:blipFill>
        <p:spPr>
          <a:xfrm>
            <a:off x="9932670" y="4656963"/>
            <a:ext cx="2256282" cy="2219325"/>
          </a:xfrm>
          <a:prstGeom prst="rect">
            <a:avLst/>
          </a:prstGeom>
        </p:spPr>
      </p:pic>
      <p:sp>
        <p:nvSpPr>
          <p:cNvPr id="15" name="Rectangle 14"/>
          <p:cNvSpPr/>
          <p:nvPr/>
        </p:nvSpPr>
        <p:spPr>
          <a:xfrm>
            <a:off x="121647" y="272637"/>
            <a:ext cx="11229974" cy="523220"/>
          </a:xfrm>
          <a:prstGeom prst="rect">
            <a:avLst/>
          </a:prstGeom>
        </p:spPr>
        <p:txBody>
          <a:bodyPr wrap="square">
            <a:spAutoFit/>
          </a:bodyPr>
          <a:lstStyle/>
          <a:p>
            <a:pPr algn="ctr"/>
            <a:r>
              <a:rPr lang="fr-FR" sz="2800" b="1" dirty="0" smtClean="0">
                <a:ln w="0"/>
                <a:solidFill>
                  <a:srgbClr val="015287"/>
                </a:solidFill>
                <a:effectLst>
                  <a:outerShdw blurRad="38100" dist="19050" dir="2700000" algn="tl" rotWithShape="0">
                    <a:schemeClr val="dk1">
                      <a:alpha val="40000"/>
                    </a:schemeClr>
                  </a:outerShdw>
                </a:effectLst>
              </a:rPr>
              <a:t>Un bon niveau d’équipements sportifs</a:t>
            </a:r>
            <a:endParaRPr lang="fr-FR" sz="2800" b="1" dirty="0">
              <a:solidFill>
                <a:srgbClr val="015287"/>
              </a:solidFill>
            </a:endParaRPr>
          </a:p>
        </p:txBody>
      </p:sp>
      <p:sp>
        <p:nvSpPr>
          <p:cNvPr id="16" name="ZoneTexte 15"/>
          <p:cNvSpPr txBox="1"/>
          <p:nvPr/>
        </p:nvSpPr>
        <p:spPr>
          <a:xfrm>
            <a:off x="507429" y="903051"/>
            <a:ext cx="11158498" cy="5847755"/>
          </a:xfrm>
          <a:prstGeom prst="rect">
            <a:avLst/>
          </a:prstGeom>
          <a:noFill/>
        </p:spPr>
        <p:txBody>
          <a:bodyPr wrap="square" rtlCol="0">
            <a:spAutoFit/>
          </a:bodyPr>
          <a:lstStyle/>
          <a:p>
            <a:pPr lvl="2"/>
            <a:r>
              <a:rPr lang="fr-FR" sz="2000" dirty="0" smtClean="0">
                <a:solidFill>
                  <a:srgbClr val="015287"/>
                </a:solidFill>
              </a:rPr>
              <a:t>Un </a:t>
            </a:r>
            <a:r>
              <a:rPr lang="fr-FR" sz="2000" b="1" dirty="0" smtClean="0">
                <a:solidFill>
                  <a:srgbClr val="015287"/>
                </a:solidFill>
              </a:rPr>
              <a:t>niveau d’équipements sportifs </a:t>
            </a:r>
            <a:r>
              <a:rPr lang="fr-FR" sz="2000" dirty="0" smtClean="0">
                <a:solidFill>
                  <a:srgbClr val="015287"/>
                </a:solidFill>
              </a:rPr>
              <a:t>plutôt</a:t>
            </a:r>
            <a:r>
              <a:rPr lang="fr-FR" sz="2000" b="1" dirty="0" smtClean="0">
                <a:solidFill>
                  <a:srgbClr val="015287"/>
                </a:solidFill>
              </a:rPr>
              <a:t> élevé</a:t>
            </a:r>
            <a:r>
              <a:rPr lang="fr-FR" sz="2000" dirty="0" smtClean="0">
                <a:solidFill>
                  <a:srgbClr val="015287"/>
                </a:solidFill>
              </a:rPr>
              <a:t>, qui place le Loir-et-Cher au 44</a:t>
            </a:r>
            <a:r>
              <a:rPr lang="fr-FR" sz="2000" baseline="30000" dirty="0" smtClean="0">
                <a:solidFill>
                  <a:srgbClr val="015287"/>
                </a:solidFill>
              </a:rPr>
              <a:t>ème</a:t>
            </a:r>
            <a:r>
              <a:rPr lang="fr-FR" sz="2000" dirty="0" smtClean="0">
                <a:solidFill>
                  <a:srgbClr val="015287"/>
                </a:solidFill>
              </a:rPr>
              <a:t> rang des départements métropolitains. Les communautés de communes les moins bien pourvues ont un niveau d’équipement proche de la moyenne nationale</a:t>
            </a:r>
          </a:p>
          <a:p>
            <a:pPr lvl="2"/>
            <a:endParaRPr lang="fr-FR" sz="2000" dirty="0" smtClean="0">
              <a:solidFill>
                <a:srgbClr val="015287"/>
              </a:solidFill>
            </a:endParaRPr>
          </a:p>
          <a:p>
            <a:pPr lvl="2"/>
            <a:r>
              <a:rPr lang="fr-FR" sz="2000" b="1" dirty="0" smtClean="0">
                <a:solidFill>
                  <a:srgbClr val="015287"/>
                </a:solidFill>
              </a:rPr>
              <a:t>Le Loir-et-Cher se distingue</a:t>
            </a:r>
            <a:r>
              <a:rPr lang="fr-FR" sz="2000" dirty="0" smtClean="0">
                <a:solidFill>
                  <a:srgbClr val="015287"/>
                </a:solidFill>
              </a:rPr>
              <a:t> par une forte présence des courts de tennis, terrains de grands jeux, plateaux EPS, équipements équestres et bassins de natation</a:t>
            </a:r>
          </a:p>
          <a:p>
            <a:pPr lvl="2"/>
            <a:endParaRPr lang="fr-FR" sz="2000" dirty="0">
              <a:solidFill>
                <a:srgbClr val="015287"/>
              </a:solidFill>
            </a:endParaRPr>
          </a:p>
          <a:p>
            <a:pPr lvl="2"/>
            <a:r>
              <a:rPr lang="fr-FR" sz="2000" dirty="0" smtClean="0">
                <a:solidFill>
                  <a:srgbClr val="015287"/>
                </a:solidFill>
              </a:rPr>
              <a:t>80 communes sans aucun équipement (18 000 habitants)</a:t>
            </a:r>
            <a:endParaRPr lang="fr-FR" sz="2000" dirty="0">
              <a:solidFill>
                <a:srgbClr val="015287"/>
              </a:solidFill>
            </a:endParaRPr>
          </a:p>
          <a:p>
            <a:pPr lvl="2"/>
            <a:r>
              <a:rPr lang="fr-FR" sz="2000" b="1" dirty="0" smtClean="0">
                <a:solidFill>
                  <a:srgbClr val="015287"/>
                </a:solidFill>
              </a:rPr>
              <a:t>76 communes </a:t>
            </a:r>
            <a:r>
              <a:rPr lang="fr-FR" sz="2000" dirty="0" smtClean="0">
                <a:solidFill>
                  <a:srgbClr val="015287"/>
                </a:solidFill>
              </a:rPr>
              <a:t>considérées comme </a:t>
            </a:r>
            <a:r>
              <a:rPr lang="fr-FR" sz="2000" b="1" dirty="0" smtClean="0">
                <a:solidFill>
                  <a:srgbClr val="015287"/>
                </a:solidFill>
              </a:rPr>
              <a:t>pôle d’équipement sportif de proximité</a:t>
            </a:r>
            <a:endParaRPr lang="fr-FR" sz="2000" b="1" dirty="0">
              <a:solidFill>
                <a:srgbClr val="015287"/>
              </a:solidFill>
            </a:endParaRPr>
          </a:p>
          <a:p>
            <a:pPr lvl="2"/>
            <a:endParaRPr lang="fr-FR" sz="2000" dirty="0" smtClean="0">
              <a:solidFill>
                <a:srgbClr val="015287"/>
              </a:solidFill>
            </a:endParaRPr>
          </a:p>
          <a:p>
            <a:pPr lvl="2"/>
            <a:r>
              <a:rPr lang="fr-FR" sz="2000" b="1" dirty="0" smtClean="0">
                <a:solidFill>
                  <a:srgbClr val="015287"/>
                </a:solidFill>
              </a:rPr>
              <a:t>Les ¾ des habitants à moins de 5 min en voiture d’un de ces pôles </a:t>
            </a:r>
          </a:p>
          <a:p>
            <a:pPr lvl="2"/>
            <a:r>
              <a:rPr lang="fr-FR" sz="2000" b="1" dirty="0" smtClean="0">
                <a:solidFill>
                  <a:srgbClr val="015287"/>
                </a:solidFill>
              </a:rPr>
              <a:t>2 % à plus de 10 min (8 200 habitants)</a:t>
            </a:r>
          </a:p>
          <a:p>
            <a:pPr lvl="2"/>
            <a:endParaRPr lang="fr-FR" sz="2000" dirty="0">
              <a:solidFill>
                <a:srgbClr val="015287"/>
              </a:solidFill>
            </a:endParaRPr>
          </a:p>
          <a:p>
            <a:pPr lvl="2"/>
            <a:r>
              <a:rPr lang="fr-FR" sz="2000" dirty="0" smtClean="0">
                <a:solidFill>
                  <a:srgbClr val="015287"/>
                </a:solidFill>
              </a:rPr>
              <a:t>16 000 habitants à plus de 20 min d’une piscine couverte</a:t>
            </a:r>
            <a:endParaRPr lang="fr-FR" sz="2000" dirty="0">
              <a:solidFill>
                <a:srgbClr val="015287"/>
              </a:solidFill>
            </a:endParaRPr>
          </a:p>
          <a:p>
            <a:pPr lvl="2"/>
            <a:endParaRPr lang="fr-FR" sz="2000" dirty="0" smtClean="0">
              <a:solidFill>
                <a:srgbClr val="015287"/>
              </a:solidFill>
            </a:endParaRPr>
          </a:p>
          <a:p>
            <a:pPr lvl="2"/>
            <a:r>
              <a:rPr lang="fr-FR" sz="2000" b="1" dirty="0" smtClean="0">
                <a:solidFill>
                  <a:srgbClr val="015287"/>
                </a:solidFill>
              </a:rPr>
              <a:t>Des projets très nombreux, </a:t>
            </a:r>
            <a:r>
              <a:rPr lang="fr-FR" sz="2000" dirty="0" smtClean="0">
                <a:solidFill>
                  <a:srgbClr val="015287"/>
                </a:solidFill>
              </a:rPr>
              <a:t>concernant souvent des secteurs déjà bien équipés</a:t>
            </a:r>
          </a:p>
          <a:p>
            <a:endParaRPr lang="fr-FR" dirty="0" smtClean="0">
              <a:solidFill>
                <a:srgbClr val="015287"/>
              </a:solidFill>
            </a:endParaRPr>
          </a:p>
          <a:p>
            <a:endParaRPr lang="fr-FR" b="1" dirty="0">
              <a:solidFill>
                <a:srgbClr val="015287"/>
              </a:solidFill>
            </a:endParaRPr>
          </a:p>
          <a:p>
            <a:endParaRPr lang="fr-FR" dirty="0">
              <a:solidFill>
                <a:srgbClr val="015287"/>
              </a:solidFill>
            </a:endParaRPr>
          </a:p>
        </p:txBody>
      </p:sp>
      <p:sp>
        <p:nvSpPr>
          <p:cNvPr id="17" name="Rectangle à coins arrondis 16"/>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Equipements</a:t>
            </a:r>
          </a:p>
          <a:p>
            <a:pPr algn="ctr"/>
            <a:r>
              <a:rPr lang="fr-FR" dirty="0" smtClean="0"/>
              <a:t>sportifs</a:t>
            </a:r>
            <a:endParaRPr lang="fr-FR" dirty="0"/>
          </a:p>
        </p:txBody>
      </p:sp>
    </p:spTree>
    <p:extLst>
      <p:ext uri="{BB962C8B-B14F-4D97-AF65-F5344CB8AC3E}">
        <p14:creationId xmlns:p14="http://schemas.microsoft.com/office/powerpoint/2010/main" val="2784146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390999"/>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2" name="Rectangle 11"/>
          <p:cNvSpPr/>
          <p:nvPr/>
        </p:nvSpPr>
        <p:spPr>
          <a:xfrm>
            <a:off x="45999" y="111116"/>
            <a:ext cx="11229974" cy="523220"/>
          </a:xfrm>
          <a:prstGeom prst="rect">
            <a:avLst/>
          </a:prstGeom>
        </p:spPr>
        <p:txBody>
          <a:bodyPr wrap="square">
            <a:spAutoFit/>
          </a:bodyPr>
          <a:lstStyle/>
          <a:p>
            <a:pPr algn="ctr"/>
            <a:r>
              <a:rPr lang="fr-FR" sz="2800" b="1" dirty="0" smtClean="0">
                <a:ln w="0"/>
                <a:solidFill>
                  <a:srgbClr val="015287"/>
                </a:solidFill>
                <a:effectLst>
                  <a:outerShdw blurRad="38100" dist="19050" dir="2700000" algn="tl" rotWithShape="0">
                    <a:schemeClr val="dk1">
                      <a:alpha val="40000"/>
                    </a:schemeClr>
                  </a:outerShdw>
                </a:effectLst>
              </a:rPr>
              <a:t>Le diagnostic : quelle méthodologie ?</a:t>
            </a:r>
            <a:endParaRPr lang="fr-FR" sz="2800" b="1" dirty="0">
              <a:solidFill>
                <a:srgbClr val="015287"/>
              </a:solidFill>
            </a:endParaRPr>
          </a:p>
        </p:txBody>
      </p:sp>
      <p:pic>
        <p:nvPicPr>
          <p:cNvPr id="11" name="Image 10"/>
          <p:cNvPicPr>
            <a:picLocks noChangeAspect="1"/>
          </p:cNvPicPr>
          <p:nvPr/>
        </p:nvPicPr>
        <p:blipFill rotWithShape="1">
          <a:blip r:embed="rId3"/>
          <a:srcRect r="2116"/>
          <a:stretch/>
        </p:blipFill>
        <p:spPr>
          <a:xfrm>
            <a:off x="9932670" y="4656963"/>
            <a:ext cx="2256282" cy="2219325"/>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6" y="6037898"/>
            <a:ext cx="753532" cy="783674"/>
          </a:xfrm>
          <a:prstGeom prst="rect">
            <a:avLst/>
          </a:prstGeom>
        </p:spPr>
      </p:pic>
      <p:sp>
        <p:nvSpPr>
          <p:cNvPr id="14"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5"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à coins arrondis 15"/>
          <p:cNvSpPr/>
          <p:nvPr/>
        </p:nvSpPr>
        <p:spPr>
          <a:xfrm>
            <a:off x="10218455" y="-56512"/>
            <a:ext cx="2115035" cy="52730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Méthodologie</a:t>
            </a:r>
            <a:endParaRPr lang="fr-FR" dirty="0"/>
          </a:p>
        </p:txBody>
      </p:sp>
      <p:pic>
        <p:nvPicPr>
          <p:cNvPr id="10" name="Espace réservé du contenu 5"/>
          <p:cNvPicPr>
            <a:picLocks noChangeAspect="1"/>
          </p:cNvPicPr>
          <p:nvPr/>
        </p:nvPicPr>
        <p:blipFill rotWithShape="1">
          <a:blip r:embed="rId5" cstate="print">
            <a:extLst>
              <a:ext uri="{28A0092B-C50C-407E-A947-70E740481C1C}">
                <a14:useLocalDpi xmlns:a14="http://schemas.microsoft.com/office/drawing/2010/main" val="0"/>
              </a:ext>
            </a:extLst>
          </a:blip>
          <a:srcRect l="11349"/>
          <a:stretch/>
        </p:blipFill>
        <p:spPr>
          <a:xfrm>
            <a:off x="7386664" y="4281982"/>
            <a:ext cx="776948" cy="619748"/>
          </a:xfrm>
          <a:prstGeom prst="rect">
            <a:avLst/>
          </a:prstGeom>
        </p:spPr>
      </p:pic>
      <p:sp>
        <p:nvSpPr>
          <p:cNvPr id="6" name="ZoneTexte 5"/>
          <p:cNvSpPr txBox="1"/>
          <p:nvPr/>
        </p:nvSpPr>
        <p:spPr>
          <a:xfrm>
            <a:off x="900113" y="612758"/>
            <a:ext cx="11563159" cy="5816977"/>
          </a:xfrm>
          <a:prstGeom prst="rect">
            <a:avLst/>
          </a:prstGeom>
          <a:noFill/>
        </p:spPr>
        <p:txBody>
          <a:bodyPr wrap="square" rtlCol="0">
            <a:spAutoFit/>
          </a:bodyPr>
          <a:lstStyle/>
          <a:p>
            <a:pPr marL="285750" indent="-285750">
              <a:buFont typeface="Arial" panose="020B0604020202020204" pitchFamily="34" charset="0"/>
              <a:buChar char="•"/>
            </a:pPr>
            <a:r>
              <a:rPr lang="fr-FR" sz="2400" b="1" dirty="0" smtClean="0">
                <a:solidFill>
                  <a:srgbClr val="015287"/>
                </a:solidFill>
              </a:rPr>
              <a:t>Objectif   </a:t>
            </a:r>
          </a:p>
          <a:p>
            <a:pPr lvl="2"/>
            <a:r>
              <a:rPr lang="fr-FR" dirty="0" smtClean="0">
                <a:solidFill>
                  <a:srgbClr val="015287"/>
                </a:solidFill>
              </a:rPr>
              <a:t>Obtenir une </a:t>
            </a:r>
            <a:r>
              <a:rPr lang="fr-FR" b="1" dirty="0" smtClean="0">
                <a:solidFill>
                  <a:srgbClr val="015287"/>
                </a:solidFill>
              </a:rPr>
              <a:t>vision la plus exhaustive possible</a:t>
            </a:r>
            <a:r>
              <a:rPr lang="fr-FR" dirty="0" smtClean="0">
                <a:solidFill>
                  <a:srgbClr val="015287"/>
                </a:solidFill>
              </a:rPr>
              <a:t> </a:t>
            </a:r>
            <a:r>
              <a:rPr lang="fr-FR" dirty="0">
                <a:solidFill>
                  <a:srgbClr val="015287"/>
                </a:solidFill>
              </a:rPr>
              <a:t>de la desserte de la population en </a:t>
            </a:r>
            <a:r>
              <a:rPr lang="fr-FR" dirty="0" smtClean="0">
                <a:solidFill>
                  <a:srgbClr val="015287"/>
                </a:solidFill>
              </a:rPr>
              <a:t>matière </a:t>
            </a:r>
            <a:r>
              <a:rPr lang="fr-FR" dirty="0">
                <a:solidFill>
                  <a:srgbClr val="015287"/>
                </a:solidFill>
              </a:rPr>
              <a:t>de services</a:t>
            </a:r>
          </a:p>
          <a:p>
            <a:r>
              <a:rPr lang="fr-FR" b="1" dirty="0">
                <a:solidFill>
                  <a:srgbClr val="015287"/>
                </a:solidFill>
              </a:rPr>
              <a:t>	</a:t>
            </a:r>
            <a:r>
              <a:rPr lang="fr-FR" dirty="0">
                <a:solidFill>
                  <a:srgbClr val="015287"/>
                </a:solidFill>
              </a:rPr>
              <a:t>Identifier les </a:t>
            </a:r>
            <a:r>
              <a:rPr lang="fr-FR" b="1" dirty="0">
                <a:solidFill>
                  <a:srgbClr val="015287"/>
                </a:solidFill>
              </a:rPr>
              <a:t>territoires présentant des </a:t>
            </a:r>
            <a:r>
              <a:rPr lang="fr-FR" b="1" dirty="0" smtClean="0">
                <a:solidFill>
                  <a:srgbClr val="015287"/>
                </a:solidFill>
              </a:rPr>
              <a:t>fragilités</a:t>
            </a:r>
            <a:r>
              <a:rPr lang="fr-FR" dirty="0" smtClean="0">
                <a:solidFill>
                  <a:srgbClr val="015287"/>
                </a:solidFill>
              </a:rPr>
              <a:t> </a:t>
            </a:r>
          </a:p>
          <a:p>
            <a:endParaRPr lang="fr-FR" dirty="0" smtClean="0">
              <a:solidFill>
                <a:srgbClr val="015287"/>
              </a:solidFill>
            </a:endParaRPr>
          </a:p>
          <a:p>
            <a:pPr marL="285750" indent="-285750">
              <a:buFont typeface="Arial" panose="020B0604020202020204" pitchFamily="34" charset="0"/>
              <a:buChar char="•"/>
            </a:pPr>
            <a:r>
              <a:rPr lang="fr-FR" sz="2400" b="1" dirty="0" smtClean="0">
                <a:solidFill>
                  <a:srgbClr val="015287"/>
                </a:solidFill>
              </a:rPr>
              <a:t>Champ de l’étude</a:t>
            </a:r>
            <a:endParaRPr lang="fr-FR" sz="2400" b="1" dirty="0">
              <a:solidFill>
                <a:srgbClr val="015287"/>
              </a:solidFill>
            </a:endParaRPr>
          </a:p>
          <a:p>
            <a:pPr lvl="1"/>
            <a:r>
              <a:rPr lang="fr-FR" dirty="0" smtClean="0">
                <a:solidFill>
                  <a:srgbClr val="015287"/>
                </a:solidFill>
                <a:sym typeface="Wingdings" panose="05000000000000000000" pitchFamily="2" charset="2"/>
              </a:rPr>
              <a:t>	La </a:t>
            </a:r>
            <a:r>
              <a:rPr lang="fr-FR" b="1" dirty="0" smtClean="0">
                <a:solidFill>
                  <a:srgbClr val="015287"/>
                </a:solidFill>
                <a:sym typeface="Wingdings" panose="05000000000000000000" pitchFamily="2" charset="2"/>
              </a:rPr>
              <a:t>plupart des services</a:t>
            </a:r>
            <a:r>
              <a:rPr lang="fr-FR" dirty="0" smtClean="0">
                <a:solidFill>
                  <a:srgbClr val="015287"/>
                </a:solidFill>
                <a:sym typeface="Wingdings" panose="05000000000000000000" pitchFamily="2" charset="2"/>
              </a:rPr>
              <a:t> (services généraux, domaines sportifs et culturels, commerces, santé, transports)</a:t>
            </a:r>
          </a:p>
          <a:p>
            <a:pPr lvl="1"/>
            <a:r>
              <a:rPr lang="fr-FR" dirty="0">
                <a:solidFill>
                  <a:srgbClr val="015287"/>
                </a:solidFill>
                <a:sym typeface="Wingdings" panose="05000000000000000000" pitchFamily="2" charset="2"/>
              </a:rPr>
              <a:t>	</a:t>
            </a:r>
            <a:r>
              <a:rPr lang="fr-FR" dirty="0" smtClean="0">
                <a:solidFill>
                  <a:srgbClr val="015287"/>
                </a:solidFill>
                <a:sym typeface="Wingdings" panose="05000000000000000000" pitchFamily="2" charset="2"/>
              </a:rPr>
              <a:t>A l’exception de quelques uns faisant l’objet d’un schéma départemental récent (THD, sécurité Incendie, 	 	   etc.), ou traités dans un autre cadre (Education nationale)</a:t>
            </a:r>
            <a:r>
              <a:rPr lang="fr-FR" dirty="0">
                <a:solidFill>
                  <a:srgbClr val="015287"/>
                </a:solidFill>
                <a:sym typeface="Wingdings" panose="05000000000000000000" pitchFamily="2" charset="2"/>
              </a:rPr>
              <a:t>	</a:t>
            </a:r>
            <a:endParaRPr lang="fr-FR" dirty="0" smtClean="0">
              <a:solidFill>
                <a:srgbClr val="015287"/>
              </a:solidFill>
              <a:sym typeface="Wingdings" panose="05000000000000000000" pitchFamily="2" charset="2"/>
            </a:endParaRPr>
          </a:p>
          <a:p>
            <a:pPr lvl="1"/>
            <a:endParaRPr lang="fr-FR" dirty="0" smtClean="0">
              <a:solidFill>
                <a:srgbClr val="015287"/>
              </a:solidFill>
            </a:endParaRPr>
          </a:p>
          <a:p>
            <a:pPr marL="285750" indent="-285750">
              <a:buFont typeface="Arial" panose="020B0604020202020204" pitchFamily="34" charset="0"/>
              <a:buChar char="•"/>
            </a:pPr>
            <a:r>
              <a:rPr lang="fr-FR" sz="2400" b="1" dirty="0" smtClean="0">
                <a:solidFill>
                  <a:srgbClr val="015287"/>
                </a:solidFill>
              </a:rPr>
              <a:t>Une vaste opération de collecte </a:t>
            </a:r>
            <a:r>
              <a:rPr lang="fr-FR" sz="2400" b="1" dirty="0">
                <a:solidFill>
                  <a:srgbClr val="015287"/>
                </a:solidFill>
              </a:rPr>
              <a:t>des </a:t>
            </a:r>
            <a:r>
              <a:rPr lang="fr-FR" sz="2400" b="1" dirty="0" smtClean="0">
                <a:solidFill>
                  <a:srgbClr val="015287"/>
                </a:solidFill>
              </a:rPr>
              <a:t>données</a:t>
            </a:r>
          </a:p>
          <a:p>
            <a:pPr lvl="2"/>
            <a:r>
              <a:rPr lang="fr-FR" dirty="0" smtClean="0">
                <a:solidFill>
                  <a:srgbClr val="015287"/>
                </a:solidFill>
              </a:rPr>
              <a:t>Mobilisation des données de l’Observatoire / vastes collectes complémentaires / Informations qualitatives Volonté de constituer une banque de données, valorisable par ailleurs (WebSIG)</a:t>
            </a:r>
          </a:p>
          <a:p>
            <a:pPr lvl="2"/>
            <a:endParaRPr lang="fr-FR" dirty="0" smtClean="0">
              <a:solidFill>
                <a:srgbClr val="015287"/>
              </a:solidFill>
            </a:endParaRPr>
          </a:p>
          <a:p>
            <a:pPr marL="285750" indent="-285750">
              <a:buFont typeface="Arial" panose="020B0604020202020204" pitchFamily="34" charset="0"/>
              <a:buChar char="•"/>
            </a:pPr>
            <a:r>
              <a:rPr lang="fr-FR" sz="2400" b="1" dirty="0">
                <a:solidFill>
                  <a:srgbClr val="015287"/>
                </a:solidFill>
              </a:rPr>
              <a:t>Une Enquête auprès des communes </a:t>
            </a:r>
            <a:r>
              <a:rPr lang="fr-FR" sz="2400" b="1" dirty="0" smtClean="0">
                <a:solidFill>
                  <a:srgbClr val="015287"/>
                </a:solidFill>
              </a:rPr>
              <a:t>et </a:t>
            </a:r>
            <a:r>
              <a:rPr lang="fr-FR" sz="2400" b="1" dirty="0">
                <a:solidFill>
                  <a:srgbClr val="015287"/>
                </a:solidFill>
              </a:rPr>
              <a:t>des </a:t>
            </a:r>
            <a:r>
              <a:rPr lang="fr-FR" sz="2400" b="1" dirty="0" smtClean="0">
                <a:solidFill>
                  <a:srgbClr val="015287"/>
                </a:solidFill>
              </a:rPr>
              <a:t>EPCI</a:t>
            </a:r>
            <a:endParaRPr lang="fr-FR" sz="2400" b="1" dirty="0">
              <a:solidFill>
                <a:srgbClr val="015287"/>
              </a:solidFill>
            </a:endParaRPr>
          </a:p>
          <a:p>
            <a:r>
              <a:rPr lang="fr-FR" dirty="0">
                <a:solidFill>
                  <a:srgbClr val="015287"/>
                </a:solidFill>
              </a:rPr>
              <a:t> 	</a:t>
            </a:r>
            <a:r>
              <a:rPr lang="fr-FR" dirty="0" smtClean="0">
                <a:solidFill>
                  <a:srgbClr val="015287"/>
                </a:solidFill>
              </a:rPr>
              <a:t>Des </a:t>
            </a:r>
            <a:r>
              <a:rPr lang="fr-FR" b="1" dirty="0">
                <a:solidFill>
                  <a:srgbClr val="015287"/>
                </a:solidFill>
              </a:rPr>
              <a:t>taux de retours </a:t>
            </a:r>
            <a:r>
              <a:rPr lang="fr-FR" dirty="0">
                <a:solidFill>
                  <a:srgbClr val="015287"/>
                </a:solidFill>
              </a:rPr>
              <a:t>exceptionnels :  </a:t>
            </a:r>
            <a:r>
              <a:rPr lang="fr-FR" b="1" dirty="0">
                <a:solidFill>
                  <a:srgbClr val="015287"/>
                </a:solidFill>
              </a:rPr>
              <a:t>97 % des communes</a:t>
            </a:r>
            <a:r>
              <a:rPr lang="fr-FR" dirty="0">
                <a:solidFill>
                  <a:srgbClr val="015287"/>
                </a:solidFill>
              </a:rPr>
              <a:t>, couvrant </a:t>
            </a:r>
            <a:r>
              <a:rPr lang="fr-FR" b="1" dirty="0">
                <a:solidFill>
                  <a:srgbClr val="015287"/>
                </a:solidFill>
              </a:rPr>
              <a:t>99 % de la </a:t>
            </a:r>
            <a:r>
              <a:rPr lang="fr-FR" b="1" dirty="0" smtClean="0">
                <a:solidFill>
                  <a:srgbClr val="015287"/>
                </a:solidFill>
              </a:rPr>
              <a:t>population </a:t>
            </a:r>
          </a:p>
          <a:p>
            <a:endParaRPr lang="fr-FR" b="1" dirty="0" smtClean="0">
              <a:solidFill>
                <a:srgbClr val="015287"/>
              </a:solidFill>
            </a:endParaRPr>
          </a:p>
          <a:p>
            <a:pPr marL="285750" indent="-285750">
              <a:buFont typeface="Arial" panose="020B0604020202020204" pitchFamily="34" charset="0"/>
              <a:buChar char="•"/>
            </a:pPr>
            <a:r>
              <a:rPr lang="fr-FR" sz="2400" b="1" dirty="0">
                <a:solidFill>
                  <a:srgbClr val="015287"/>
                </a:solidFill>
              </a:rPr>
              <a:t>Le traitement de la donnée</a:t>
            </a:r>
          </a:p>
          <a:p>
            <a:r>
              <a:rPr lang="fr-FR" dirty="0">
                <a:solidFill>
                  <a:srgbClr val="015287"/>
                </a:solidFill>
              </a:rPr>
              <a:t>	Géolocalisation </a:t>
            </a:r>
            <a:r>
              <a:rPr lang="fr-FR" dirty="0" smtClean="0">
                <a:solidFill>
                  <a:srgbClr val="015287"/>
                </a:solidFill>
              </a:rPr>
              <a:t>systématique / Notion </a:t>
            </a:r>
            <a:r>
              <a:rPr lang="fr-FR" dirty="0">
                <a:solidFill>
                  <a:srgbClr val="015287"/>
                </a:solidFill>
              </a:rPr>
              <a:t>de pôles </a:t>
            </a:r>
            <a:r>
              <a:rPr lang="fr-FR" dirty="0" smtClean="0">
                <a:solidFill>
                  <a:srgbClr val="015287"/>
                </a:solidFill>
              </a:rPr>
              <a:t>/ Isochrones / populations couvertes</a:t>
            </a:r>
            <a:endParaRPr lang="fr-FR" b="1" dirty="0">
              <a:solidFill>
                <a:srgbClr val="015287"/>
              </a:solidFill>
            </a:endParaRPr>
          </a:p>
          <a:p>
            <a:endParaRPr lang="fr-FR" dirty="0">
              <a:solidFill>
                <a:srgbClr val="015287"/>
              </a:solidFill>
            </a:endParaRPr>
          </a:p>
        </p:txBody>
      </p:sp>
    </p:spTree>
    <p:extLst>
      <p:ext uri="{BB962C8B-B14F-4D97-AF65-F5344CB8AC3E}">
        <p14:creationId xmlns:p14="http://schemas.microsoft.com/office/powerpoint/2010/main" val="1245398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4" name="Image 13"/>
          <p:cNvPicPr>
            <a:picLocks noChangeAspect="1"/>
          </p:cNvPicPr>
          <p:nvPr/>
        </p:nvPicPr>
        <p:blipFill rotWithShape="1">
          <a:blip r:embed="rId4"/>
          <a:srcRect r="2116"/>
          <a:stretch/>
        </p:blipFill>
        <p:spPr>
          <a:xfrm>
            <a:off x="9932670" y="4656963"/>
            <a:ext cx="2256282" cy="2219325"/>
          </a:xfrm>
          <a:prstGeom prst="rect">
            <a:avLst/>
          </a:prstGeom>
        </p:spPr>
      </p:pic>
      <p:sp>
        <p:nvSpPr>
          <p:cNvPr id="18" name="Rectangle 17"/>
          <p:cNvSpPr/>
          <p:nvPr/>
        </p:nvSpPr>
        <p:spPr>
          <a:xfrm>
            <a:off x="356537" y="164469"/>
            <a:ext cx="1122997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Carte de synthèse : équipements sportifs</a:t>
            </a:r>
            <a:endParaRPr lang="fr-FR" sz="2800" dirty="0">
              <a:solidFill>
                <a:srgbClr val="015287"/>
              </a:solidFill>
            </a:endParaRPr>
          </a:p>
        </p:txBody>
      </p:sp>
      <p:pic>
        <p:nvPicPr>
          <p:cNvPr id="3" name="Image 2"/>
          <p:cNvPicPr>
            <a:picLocks noChangeAspect="1"/>
          </p:cNvPicPr>
          <p:nvPr/>
        </p:nvPicPr>
        <p:blipFill>
          <a:blip r:embed="rId5"/>
          <a:stretch>
            <a:fillRect/>
          </a:stretch>
        </p:blipFill>
        <p:spPr>
          <a:xfrm>
            <a:off x="1347243" y="984826"/>
            <a:ext cx="7548563" cy="5706743"/>
          </a:xfrm>
          <a:prstGeom prst="rect">
            <a:avLst/>
          </a:prstGeom>
        </p:spPr>
      </p:pic>
      <p:sp>
        <p:nvSpPr>
          <p:cNvPr id="4" name="Rectangle 3"/>
          <p:cNvSpPr/>
          <p:nvPr/>
        </p:nvSpPr>
        <p:spPr>
          <a:xfrm>
            <a:off x="3028950" y="6610350"/>
            <a:ext cx="4286250" cy="81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400800" y="984826"/>
            <a:ext cx="1838227" cy="344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Equipements</a:t>
            </a:r>
          </a:p>
          <a:p>
            <a:pPr algn="ctr"/>
            <a:r>
              <a:rPr lang="fr-FR" dirty="0" smtClean="0"/>
              <a:t>sportifs</a:t>
            </a:r>
            <a:endParaRPr lang="fr-FR" dirty="0"/>
          </a:p>
        </p:txBody>
      </p:sp>
    </p:spTree>
    <p:extLst>
      <p:ext uri="{BB962C8B-B14F-4D97-AF65-F5344CB8AC3E}">
        <p14:creationId xmlns:p14="http://schemas.microsoft.com/office/powerpoint/2010/main" val="2860773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4" name="Image 13"/>
          <p:cNvPicPr>
            <a:picLocks noChangeAspect="1"/>
          </p:cNvPicPr>
          <p:nvPr/>
        </p:nvPicPr>
        <p:blipFill rotWithShape="1">
          <a:blip r:embed="rId4"/>
          <a:srcRect r="2116"/>
          <a:stretch/>
        </p:blipFill>
        <p:spPr>
          <a:xfrm>
            <a:off x="9932670" y="4656963"/>
            <a:ext cx="2256282" cy="2219325"/>
          </a:xfrm>
          <a:prstGeom prst="rect">
            <a:avLst/>
          </a:prstGeom>
        </p:spPr>
      </p:pic>
      <p:sp>
        <p:nvSpPr>
          <p:cNvPr id="18" name="Rectangle 17"/>
          <p:cNvSpPr/>
          <p:nvPr/>
        </p:nvSpPr>
        <p:spPr>
          <a:xfrm>
            <a:off x="356537" y="164469"/>
            <a:ext cx="1122997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Carte de synthèse : équipements sportifs</a:t>
            </a:r>
            <a:endParaRPr lang="fr-FR" sz="2800" dirty="0">
              <a:solidFill>
                <a:srgbClr val="015287"/>
              </a:solidFill>
            </a:endParaRPr>
          </a:p>
        </p:txBody>
      </p:sp>
      <p:pic>
        <p:nvPicPr>
          <p:cNvPr id="3" name="Image 2"/>
          <p:cNvPicPr>
            <a:picLocks noChangeAspect="1"/>
          </p:cNvPicPr>
          <p:nvPr/>
        </p:nvPicPr>
        <p:blipFill>
          <a:blip r:embed="rId5"/>
          <a:stretch>
            <a:fillRect/>
          </a:stretch>
        </p:blipFill>
        <p:spPr>
          <a:xfrm>
            <a:off x="1347243" y="984826"/>
            <a:ext cx="7548563" cy="5706743"/>
          </a:xfrm>
          <a:prstGeom prst="rect">
            <a:avLst/>
          </a:prstGeom>
        </p:spPr>
      </p:pic>
      <p:sp>
        <p:nvSpPr>
          <p:cNvPr id="4" name="Rectangle 3"/>
          <p:cNvSpPr/>
          <p:nvPr/>
        </p:nvSpPr>
        <p:spPr>
          <a:xfrm>
            <a:off x="3028950" y="6610350"/>
            <a:ext cx="4286250" cy="81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rot="890773">
            <a:off x="5153397" y="2085758"/>
            <a:ext cx="1296051" cy="1804779"/>
          </a:xfrm>
          <a:prstGeom prst="ellipse">
            <a:avLst/>
          </a:prstGeom>
          <a:solidFill>
            <a:srgbClr val="015287">
              <a:alpha val="13000"/>
            </a:srgbClr>
          </a:solidFill>
          <a:ln w="38100">
            <a:solidFill>
              <a:srgbClr val="015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236919" y="1767537"/>
            <a:ext cx="1948818" cy="646331"/>
          </a:xfrm>
          <a:prstGeom prst="rect">
            <a:avLst/>
          </a:prstGeom>
          <a:noFill/>
        </p:spPr>
        <p:txBody>
          <a:bodyPr wrap="square" rtlCol="0">
            <a:spAutoFit/>
          </a:bodyPr>
          <a:lstStyle/>
          <a:p>
            <a:r>
              <a:rPr lang="fr-FR" sz="1200" dirty="0" smtClean="0">
                <a:solidFill>
                  <a:srgbClr val="015287"/>
                </a:solidFill>
              </a:rPr>
              <a:t>Forte proportion d’enfants ou de jeunes à + de 10 min d’un pôle sportif</a:t>
            </a:r>
            <a:endParaRPr lang="fr-FR" sz="1200" dirty="0">
              <a:solidFill>
                <a:srgbClr val="015287"/>
              </a:solidFill>
            </a:endParaRPr>
          </a:p>
        </p:txBody>
      </p:sp>
      <p:sp>
        <p:nvSpPr>
          <p:cNvPr id="19" name="Ellipse 18"/>
          <p:cNvSpPr/>
          <p:nvPr/>
        </p:nvSpPr>
        <p:spPr>
          <a:xfrm rot="5400000">
            <a:off x="8587508" y="1787056"/>
            <a:ext cx="436840" cy="608309"/>
          </a:xfrm>
          <a:prstGeom prst="ellipse">
            <a:avLst/>
          </a:prstGeom>
          <a:solidFill>
            <a:srgbClr val="015287">
              <a:alpha val="13000"/>
            </a:srgbClr>
          </a:solidFill>
          <a:ln w="38100">
            <a:solidFill>
              <a:srgbClr val="015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6400800" y="984826"/>
            <a:ext cx="1838227" cy="344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Equipements</a:t>
            </a:r>
          </a:p>
          <a:p>
            <a:pPr algn="ctr"/>
            <a:r>
              <a:rPr lang="fr-FR" dirty="0" smtClean="0"/>
              <a:t>sportifs</a:t>
            </a:r>
            <a:endParaRPr lang="fr-FR" dirty="0"/>
          </a:p>
        </p:txBody>
      </p:sp>
    </p:spTree>
    <p:extLst>
      <p:ext uri="{BB962C8B-B14F-4D97-AF65-F5344CB8AC3E}">
        <p14:creationId xmlns:p14="http://schemas.microsoft.com/office/powerpoint/2010/main" val="3066765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4" name="Image 13"/>
          <p:cNvPicPr>
            <a:picLocks noChangeAspect="1"/>
          </p:cNvPicPr>
          <p:nvPr/>
        </p:nvPicPr>
        <p:blipFill rotWithShape="1">
          <a:blip r:embed="rId4"/>
          <a:srcRect r="2116"/>
          <a:stretch/>
        </p:blipFill>
        <p:spPr>
          <a:xfrm>
            <a:off x="9932670" y="4656963"/>
            <a:ext cx="2256282" cy="2219325"/>
          </a:xfrm>
          <a:prstGeom prst="rect">
            <a:avLst/>
          </a:prstGeom>
        </p:spPr>
      </p:pic>
      <p:sp>
        <p:nvSpPr>
          <p:cNvPr id="4" name="Rectangle 3"/>
          <p:cNvSpPr/>
          <p:nvPr/>
        </p:nvSpPr>
        <p:spPr>
          <a:xfrm>
            <a:off x="3028950" y="6610350"/>
            <a:ext cx="4286250" cy="81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5999" y="111116"/>
            <a:ext cx="11229974" cy="523220"/>
          </a:xfrm>
          <a:prstGeom prst="rect">
            <a:avLst/>
          </a:prstGeom>
        </p:spPr>
        <p:txBody>
          <a:bodyPr wrap="square">
            <a:spAutoFit/>
          </a:bodyPr>
          <a:lstStyle/>
          <a:p>
            <a:pPr algn="ctr"/>
            <a:r>
              <a:rPr lang="fr-FR" sz="2800" b="1" dirty="0" smtClean="0">
                <a:ln w="0"/>
                <a:solidFill>
                  <a:srgbClr val="015287"/>
                </a:solidFill>
                <a:effectLst>
                  <a:outerShdw blurRad="38100" dist="19050" dir="2700000" algn="tl" rotWithShape="0">
                    <a:schemeClr val="dk1">
                      <a:alpha val="40000"/>
                    </a:schemeClr>
                  </a:outerShdw>
                </a:effectLst>
              </a:rPr>
              <a:t>Une offre culturelle plutôt contrastée</a:t>
            </a:r>
            <a:endParaRPr lang="fr-FR" sz="2800" b="1" dirty="0">
              <a:solidFill>
                <a:srgbClr val="015287"/>
              </a:solidFill>
            </a:endParaRPr>
          </a:p>
        </p:txBody>
      </p:sp>
      <p:sp>
        <p:nvSpPr>
          <p:cNvPr id="21" name="ZoneTexte 20"/>
          <p:cNvSpPr txBox="1"/>
          <p:nvPr/>
        </p:nvSpPr>
        <p:spPr>
          <a:xfrm>
            <a:off x="646233" y="452656"/>
            <a:ext cx="11158498" cy="6771084"/>
          </a:xfrm>
          <a:prstGeom prst="rect">
            <a:avLst/>
          </a:prstGeom>
          <a:noFill/>
        </p:spPr>
        <p:txBody>
          <a:bodyPr wrap="square" rtlCol="0">
            <a:spAutoFit/>
          </a:bodyPr>
          <a:lstStyle/>
          <a:p>
            <a:pPr lvl="2"/>
            <a:endParaRPr lang="fr-FR" sz="2000" dirty="0" smtClean="0">
              <a:solidFill>
                <a:srgbClr val="015287"/>
              </a:solidFill>
            </a:endParaRPr>
          </a:p>
          <a:p>
            <a:pPr lvl="2"/>
            <a:r>
              <a:rPr lang="fr-FR" sz="2000" b="1" dirty="0" smtClean="0">
                <a:solidFill>
                  <a:srgbClr val="015287"/>
                </a:solidFill>
              </a:rPr>
              <a:t>L’offre culturelle des communes rurales</a:t>
            </a:r>
            <a:r>
              <a:rPr lang="fr-FR" sz="2000" dirty="0" smtClean="0">
                <a:solidFill>
                  <a:srgbClr val="015287"/>
                </a:solidFill>
              </a:rPr>
              <a:t> pas toujours bien connue</a:t>
            </a:r>
          </a:p>
          <a:p>
            <a:pPr lvl="2"/>
            <a:endParaRPr lang="fr-FR" sz="2000" dirty="0">
              <a:solidFill>
                <a:srgbClr val="015287"/>
              </a:solidFill>
            </a:endParaRPr>
          </a:p>
          <a:p>
            <a:pPr lvl="2"/>
            <a:r>
              <a:rPr lang="fr-FR" sz="2000" dirty="0" smtClean="0">
                <a:solidFill>
                  <a:srgbClr val="015287"/>
                </a:solidFill>
              </a:rPr>
              <a:t>180 communes sans </a:t>
            </a:r>
            <a:r>
              <a:rPr lang="fr-FR" sz="2000" b="1" dirty="0" smtClean="0">
                <a:solidFill>
                  <a:srgbClr val="015287"/>
                </a:solidFill>
              </a:rPr>
              <a:t>enseignement artistique</a:t>
            </a:r>
          </a:p>
          <a:p>
            <a:pPr lvl="2"/>
            <a:r>
              <a:rPr lang="fr-FR" sz="2000" dirty="0" smtClean="0">
                <a:solidFill>
                  <a:srgbClr val="015287"/>
                </a:solidFill>
              </a:rPr>
              <a:t>L’enseignement musical possible dans 69 communes</a:t>
            </a:r>
          </a:p>
          <a:p>
            <a:pPr lvl="2"/>
            <a:r>
              <a:rPr lang="fr-FR" sz="2000" dirty="0" smtClean="0">
                <a:solidFill>
                  <a:srgbClr val="015287"/>
                </a:solidFill>
              </a:rPr>
              <a:t>La pratique de la danse : peu de possibilités dans la moitié nord du département</a:t>
            </a:r>
          </a:p>
          <a:p>
            <a:pPr lvl="2"/>
            <a:endParaRPr lang="fr-FR" sz="2000" dirty="0" smtClean="0">
              <a:solidFill>
                <a:srgbClr val="015287"/>
              </a:solidFill>
            </a:endParaRPr>
          </a:p>
          <a:p>
            <a:pPr lvl="2"/>
            <a:r>
              <a:rPr lang="fr-FR" sz="2000" dirty="0" smtClean="0">
                <a:solidFill>
                  <a:srgbClr val="015287"/>
                </a:solidFill>
              </a:rPr>
              <a:t>Un réseau de </a:t>
            </a:r>
            <a:r>
              <a:rPr lang="fr-FR" sz="2000" b="1" dirty="0" smtClean="0">
                <a:solidFill>
                  <a:srgbClr val="015287"/>
                </a:solidFill>
              </a:rPr>
              <a:t>lecture publique</a:t>
            </a:r>
            <a:r>
              <a:rPr lang="fr-FR" sz="2000" dirty="0" smtClean="0">
                <a:solidFill>
                  <a:srgbClr val="015287"/>
                </a:solidFill>
              </a:rPr>
              <a:t> </a:t>
            </a:r>
            <a:r>
              <a:rPr lang="fr-FR" sz="2000" dirty="0" smtClean="0">
                <a:solidFill>
                  <a:srgbClr val="015287"/>
                </a:solidFill>
              </a:rPr>
              <a:t>plutôt </a:t>
            </a:r>
            <a:r>
              <a:rPr lang="fr-FR" sz="2000" dirty="0" smtClean="0">
                <a:solidFill>
                  <a:srgbClr val="015287"/>
                </a:solidFill>
              </a:rPr>
              <a:t>bien développé. </a:t>
            </a:r>
          </a:p>
          <a:p>
            <a:pPr lvl="2"/>
            <a:r>
              <a:rPr lang="fr-FR" sz="2000" dirty="0" smtClean="0">
                <a:solidFill>
                  <a:srgbClr val="015287"/>
                </a:solidFill>
              </a:rPr>
              <a:t>35 000 habitants se situeraient en dehors du champ des équipements publics dédiés</a:t>
            </a:r>
          </a:p>
          <a:p>
            <a:pPr lvl="2"/>
            <a:endParaRPr lang="fr-FR" sz="2000" dirty="0">
              <a:solidFill>
                <a:srgbClr val="015287"/>
              </a:solidFill>
            </a:endParaRPr>
          </a:p>
          <a:p>
            <a:pPr lvl="2"/>
            <a:r>
              <a:rPr lang="fr-FR" sz="2000" dirty="0" smtClean="0">
                <a:solidFill>
                  <a:srgbClr val="015287"/>
                </a:solidFill>
              </a:rPr>
              <a:t>La moitié de la population à moins de 10  min en voiture d’un </a:t>
            </a:r>
            <a:r>
              <a:rPr lang="fr-FR" sz="2000" b="1" dirty="0" smtClean="0">
                <a:solidFill>
                  <a:srgbClr val="015287"/>
                </a:solidFill>
              </a:rPr>
              <a:t>cinéma</a:t>
            </a:r>
            <a:r>
              <a:rPr lang="fr-FR" sz="2000" dirty="0" smtClean="0">
                <a:solidFill>
                  <a:srgbClr val="015287"/>
                </a:solidFill>
              </a:rPr>
              <a:t>. </a:t>
            </a:r>
          </a:p>
          <a:p>
            <a:pPr lvl="2"/>
            <a:r>
              <a:rPr lang="fr-FR" sz="2000" dirty="0" smtClean="0">
                <a:solidFill>
                  <a:srgbClr val="015287"/>
                </a:solidFill>
              </a:rPr>
              <a:t>30 000 habitants à plus de 20 min.</a:t>
            </a:r>
          </a:p>
          <a:p>
            <a:pPr lvl="2"/>
            <a:endParaRPr lang="fr-FR" sz="2000" dirty="0">
              <a:solidFill>
                <a:srgbClr val="015287"/>
              </a:solidFill>
            </a:endParaRPr>
          </a:p>
          <a:p>
            <a:pPr lvl="2"/>
            <a:r>
              <a:rPr lang="fr-FR" sz="2000" b="1" dirty="0" smtClean="0">
                <a:solidFill>
                  <a:srgbClr val="015287"/>
                </a:solidFill>
              </a:rPr>
              <a:t>Une animation culturelle</a:t>
            </a:r>
            <a:r>
              <a:rPr lang="fr-FR" sz="2000" dirty="0" smtClean="0">
                <a:solidFill>
                  <a:srgbClr val="015287"/>
                </a:solidFill>
              </a:rPr>
              <a:t> (musées, fêtes, manifestations…) </a:t>
            </a:r>
            <a:r>
              <a:rPr lang="fr-FR" sz="2000" b="1" dirty="0" smtClean="0">
                <a:solidFill>
                  <a:srgbClr val="015287"/>
                </a:solidFill>
              </a:rPr>
              <a:t>riche mais plutôt concentrée</a:t>
            </a:r>
            <a:r>
              <a:rPr lang="fr-FR" sz="2000" dirty="0" smtClean="0">
                <a:solidFill>
                  <a:srgbClr val="015287"/>
                </a:solidFill>
              </a:rPr>
              <a:t>.</a:t>
            </a:r>
          </a:p>
          <a:p>
            <a:pPr lvl="2"/>
            <a:r>
              <a:rPr lang="fr-FR" sz="2000" dirty="0" smtClean="0">
                <a:solidFill>
                  <a:srgbClr val="015287"/>
                </a:solidFill>
              </a:rPr>
              <a:t>Plus de 90 communes sans aucune offre culturelle recensée, dont 80 dans la moitié nord du département.</a:t>
            </a:r>
          </a:p>
          <a:p>
            <a:pPr lvl="2"/>
            <a:endParaRPr lang="fr-FR" sz="2000" dirty="0">
              <a:solidFill>
                <a:srgbClr val="015287"/>
              </a:solidFill>
            </a:endParaRPr>
          </a:p>
          <a:p>
            <a:pPr lvl="2"/>
            <a:endParaRPr lang="fr-FR" sz="2000" dirty="0">
              <a:solidFill>
                <a:srgbClr val="015287"/>
              </a:solidFill>
            </a:endParaRPr>
          </a:p>
          <a:p>
            <a:pPr lvl="2"/>
            <a:endParaRPr lang="fr-FR" sz="2000" dirty="0" smtClean="0">
              <a:solidFill>
                <a:srgbClr val="015287"/>
              </a:solidFill>
            </a:endParaRPr>
          </a:p>
          <a:p>
            <a:endParaRPr lang="fr-FR" dirty="0" smtClean="0">
              <a:solidFill>
                <a:srgbClr val="015287"/>
              </a:solidFill>
            </a:endParaRPr>
          </a:p>
          <a:p>
            <a:endParaRPr lang="fr-FR" b="1" dirty="0">
              <a:solidFill>
                <a:srgbClr val="015287"/>
              </a:solidFill>
            </a:endParaRPr>
          </a:p>
          <a:p>
            <a:endParaRPr lang="fr-FR" dirty="0">
              <a:solidFill>
                <a:srgbClr val="015287"/>
              </a:solidFill>
            </a:endParaRPr>
          </a:p>
        </p:txBody>
      </p:sp>
      <p:sp>
        <p:nvSpPr>
          <p:cNvPr id="12" name="Rectangle à coins arrondis 11"/>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Equipements</a:t>
            </a:r>
          </a:p>
          <a:p>
            <a:pPr algn="ctr"/>
            <a:r>
              <a:rPr lang="fr-FR" dirty="0" smtClean="0"/>
              <a:t>culturels</a:t>
            </a:r>
            <a:endParaRPr lang="fr-FR" dirty="0"/>
          </a:p>
        </p:txBody>
      </p:sp>
    </p:spTree>
    <p:extLst>
      <p:ext uri="{BB962C8B-B14F-4D97-AF65-F5344CB8AC3E}">
        <p14:creationId xmlns:p14="http://schemas.microsoft.com/office/powerpoint/2010/main" val="1406204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4" name="Image 13"/>
          <p:cNvPicPr>
            <a:picLocks noChangeAspect="1"/>
          </p:cNvPicPr>
          <p:nvPr/>
        </p:nvPicPr>
        <p:blipFill rotWithShape="1">
          <a:blip r:embed="rId4"/>
          <a:srcRect r="2116"/>
          <a:stretch/>
        </p:blipFill>
        <p:spPr>
          <a:xfrm>
            <a:off x="9932670" y="4656963"/>
            <a:ext cx="2256282" cy="2219325"/>
          </a:xfrm>
          <a:prstGeom prst="rect">
            <a:avLst/>
          </a:prstGeom>
        </p:spPr>
      </p:pic>
      <p:sp>
        <p:nvSpPr>
          <p:cNvPr id="4" name="Rectangle 3"/>
          <p:cNvSpPr/>
          <p:nvPr/>
        </p:nvSpPr>
        <p:spPr>
          <a:xfrm>
            <a:off x="3028950" y="6610350"/>
            <a:ext cx="4286250" cy="81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56537" y="164469"/>
            <a:ext cx="1122997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Carte de synthèse : équipements culturels</a:t>
            </a:r>
            <a:endParaRPr lang="fr-FR" sz="2800" dirty="0">
              <a:solidFill>
                <a:srgbClr val="015287"/>
              </a:solidFill>
            </a:endParaRPr>
          </a:p>
        </p:txBody>
      </p:sp>
      <p:pic>
        <p:nvPicPr>
          <p:cNvPr id="2" name="Image 1"/>
          <p:cNvPicPr>
            <a:picLocks noChangeAspect="1"/>
          </p:cNvPicPr>
          <p:nvPr/>
        </p:nvPicPr>
        <p:blipFill rotWithShape="1">
          <a:blip r:embed="rId5"/>
          <a:srcRect l="10582" t="8565" r="14563" b="10468"/>
          <a:stretch/>
        </p:blipFill>
        <p:spPr>
          <a:xfrm>
            <a:off x="1904999" y="1101082"/>
            <a:ext cx="7343775" cy="5267326"/>
          </a:xfrm>
          <a:prstGeom prst="rect">
            <a:avLst/>
          </a:prstGeom>
        </p:spPr>
      </p:pic>
      <p:sp>
        <p:nvSpPr>
          <p:cNvPr id="15" name="Rectangle à coins arrondis 14"/>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Equipements</a:t>
            </a:r>
          </a:p>
          <a:p>
            <a:pPr algn="ctr"/>
            <a:r>
              <a:rPr lang="fr-FR" dirty="0" smtClean="0"/>
              <a:t>culturels</a:t>
            </a:r>
            <a:endParaRPr lang="fr-FR" dirty="0"/>
          </a:p>
        </p:txBody>
      </p:sp>
    </p:spTree>
    <p:extLst>
      <p:ext uri="{BB962C8B-B14F-4D97-AF65-F5344CB8AC3E}">
        <p14:creationId xmlns:p14="http://schemas.microsoft.com/office/powerpoint/2010/main" val="2543324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2" name="Rectangle 11"/>
          <p:cNvSpPr/>
          <p:nvPr/>
        </p:nvSpPr>
        <p:spPr>
          <a:xfrm>
            <a:off x="422765" y="111116"/>
            <a:ext cx="11229974" cy="1754326"/>
          </a:xfrm>
          <a:prstGeom prst="rect">
            <a:avLst/>
          </a:prstGeom>
        </p:spPr>
        <p:txBody>
          <a:bodyPr wrap="square">
            <a:spAutoFit/>
          </a:bodyPr>
          <a:lstStyle/>
          <a:p>
            <a:pPr algn="ctr"/>
            <a:r>
              <a:rPr lang="fr-FR" sz="4000" b="1" dirty="0">
                <a:ln w="0"/>
                <a:solidFill>
                  <a:srgbClr val="015287"/>
                </a:solidFill>
                <a:effectLst>
                  <a:outerShdw blurRad="38100" dist="19050" dir="2700000" algn="tl" rotWithShape="0">
                    <a:schemeClr val="dk1">
                      <a:alpha val="40000"/>
                    </a:schemeClr>
                  </a:outerShdw>
                </a:effectLst>
              </a:rPr>
              <a:t>Le maintien des commerces de proximité </a:t>
            </a:r>
            <a:r>
              <a:rPr lang="fr-FR" sz="4000" b="1" dirty="0" smtClean="0">
                <a:ln w="0"/>
                <a:solidFill>
                  <a:srgbClr val="015287"/>
                </a:solidFill>
                <a:effectLst>
                  <a:outerShdw blurRad="38100" dist="19050" dir="2700000" algn="tl" rotWithShape="0">
                    <a:schemeClr val="dk1">
                      <a:alpha val="40000"/>
                    </a:schemeClr>
                  </a:outerShdw>
                </a:effectLst>
              </a:rPr>
              <a:t>:</a:t>
            </a:r>
          </a:p>
          <a:p>
            <a:pPr algn="ctr"/>
            <a:r>
              <a:rPr lang="fr-FR" sz="4000" b="1" dirty="0" smtClean="0">
                <a:ln w="0"/>
                <a:solidFill>
                  <a:srgbClr val="015287"/>
                </a:solidFill>
                <a:effectLst>
                  <a:outerShdw blurRad="38100" dist="19050" dir="2700000" algn="tl" rotWithShape="0">
                    <a:schemeClr val="dk1">
                      <a:alpha val="40000"/>
                    </a:schemeClr>
                  </a:outerShdw>
                </a:effectLst>
              </a:rPr>
              <a:t> </a:t>
            </a:r>
            <a:r>
              <a:rPr lang="fr-FR" sz="2800" b="1" dirty="0">
                <a:ln w="0"/>
                <a:solidFill>
                  <a:srgbClr val="015287"/>
                </a:solidFill>
                <a:effectLst>
                  <a:outerShdw blurRad="38100" dist="19050" dir="2700000" algn="tl" rotWithShape="0">
                    <a:schemeClr val="dk1">
                      <a:alpha val="40000"/>
                    </a:schemeClr>
                  </a:outerShdw>
                </a:effectLst>
              </a:rPr>
              <a:t>priorité n° 2 des élus</a:t>
            </a:r>
          </a:p>
          <a:p>
            <a:pPr algn="ctr"/>
            <a:endParaRPr lang="fr-FR" sz="2800" b="1" dirty="0" smtClean="0">
              <a:ln w="0"/>
              <a:solidFill>
                <a:srgbClr val="015287"/>
              </a:solidFill>
              <a:effectLst>
                <a:outerShdw blurRad="38100" dist="19050" dir="2700000" algn="tl" rotWithShape="0">
                  <a:schemeClr val="dk1">
                    <a:alpha val="40000"/>
                  </a:schemeClr>
                </a:outerShdw>
              </a:effectLs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4" name="Image 13"/>
          <p:cNvPicPr>
            <a:picLocks noChangeAspect="1"/>
          </p:cNvPicPr>
          <p:nvPr/>
        </p:nvPicPr>
        <p:blipFill rotWithShape="1">
          <a:blip r:embed="rId4"/>
          <a:srcRect r="2116"/>
          <a:stretch/>
        </p:blipFill>
        <p:spPr>
          <a:xfrm>
            <a:off x="9932670" y="4656963"/>
            <a:ext cx="2256282" cy="2219325"/>
          </a:xfrm>
          <a:prstGeom prst="rect">
            <a:avLst/>
          </a:prstGeom>
        </p:spPr>
      </p:pic>
      <p:sp>
        <p:nvSpPr>
          <p:cNvPr id="7" name="Rectangle 6"/>
          <p:cNvSpPr/>
          <p:nvPr/>
        </p:nvSpPr>
        <p:spPr>
          <a:xfrm>
            <a:off x="9339943" y="4153990"/>
            <a:ext cx="914400" cy="221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654116" y="6178566"/>
            <a:ext cx="3328155" cy="430887"/>
          </a:xfrm>
          <a:prstGeom prst="rect">
            <a:avLst/>
          </a:prstGeom>
          <a:noFill/>
        </p:spPr>
        <p:txBody>
          <a:bodyPr wrap="none" rtlCol="0">
            <a:spAutoFit/>
          </a:bodyPr>
          <a:lstStyle/>
          <a:p>
            <a:r>
              <a:rPr lang="fr-FR" sz="1100" i="1" dirty="0"/>
              <a:t>D'après source : Enquête Accessibilité, Juin-Juillet 2016,</a:t>
            </a:r>
          </a:p>
          <a:p>
            <a:r>
              <a:rPr lang="fr-FR" sz="1100" i="1" dirty="0"/>
              <a:t>Observatoire de l'Economie et des Territoires</a:t>
            </a:r>
            <a:endParaRPr lang="fr-FR" sz="1100" dirty="0"/>
          </a:p>
        </p:txBody>
      </p:sp>
      <p:graphicFrame>
        <p:nvGraphicFramePr>
          <p:cNvPr id="16" name="Graphique 15"/>
          <p:cNvGraphicFramePr/>
          <p:nvPr>
            <p:extLst>
              <p:ext uri="{D42A27DB-BD31-4B8C-83A1-F6EECF244321}">
                <p14:modId xmlns:p14="http://schemas.microsoft.com/office/powerpoint/2010/main" val="3690297729"/>
              </p:ext>
            </p:extLst>
          </p:nvPr>
        </p:nvGraphicFramePr>
        <p:xfrm>
          <a:off x="999311" y="818621"/>
          <a:ext cx="107696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à coins arrondis 16"/>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spTree>
    <p:extLst>
      <p:ext uri="{BB962C8B-B14F-4D97-AF65-F5344CB8AC3E}">
        <p14:creationId xmlns:p14="http://schemas.microsoft.com/office/powerpoint/2010/main" val="3290104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6642131" y="1578698"/>
            <a:ext cx="6461187" cy="4374762"/>
            <a:chOff x="3810000" y="1881187"/>
            <a:chExt cx="4572000" cy="3095625"/>
          </a:xfrm>
        </p:grpSpPr>
        <p:graphicFrame>
          <p:nvGraphicFramePr>
            <p:cNvPr id="15" name="Graphique 14"/>
            <p:cNvGraphicFramePr>
              <a:graphicFrameLocks/>
            </p:cNvGraphicFramePr>
            <p:nvPr>
              <p:extLst/>
            </p:nvPr>
          </p:nvGraphicFramePr>
          <p:xfrm>
            <a:off x="3810000" y="188118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Arc 15"/>
            <p:cNvSpPr/>
            <p:nvPr/>
          </p:nvSpPr>
          <p:spPr>
            <a:xfrm>
              <a:off x="4838700" y="2395537"/>
              <a:ext cx="2524125" cy="2581275"/>
            </a:xfrm>
            <a:prstGeom prst="arc">
              <a:avLst>
                <a:gd name="adj1" fmla="val 16302587"/>
                <a:gd name="adj2" fmla="val 8605716"/>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b="1"/>
            </a:p>
          </p:txBody>
        </p:sp>
      </p:grpSp>
      <p:graphicFrame>
        <p:nvGraphicFramePr>
          <p:cNvPr id="11" name="Graphique 10"/>
          <p:cNvGraphicFramePr>
            <a:graphicFrameLocks/>
          </p:cNvGraphicFramePr>
          <p:nvPr>
            <p:extLst/>
          </p:nvPr>
        </p:nvGraphicFramePr>
        <p:xfrm>
          <a:off x="-521696" y="1622733"/>
          <a:ext cx="6484546" cy="389072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924180" y="74904"/>
            <a:ext cx="11229974" cy="954107"/>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des communes et de la population</a:t>
            </a:r>
          </a:p>
          <a:p>
            <a:pPr algn="ctr"/>
            <a:r>
              <a:rPr lang="fr-FR" sz="2800" dirty="0" smtClean="0">
                <a:ln w="0"/>
                <a:solidFill>
                  <a:srgbClr val="015287"/>
                </a:solidFill>
                <a:effectLst>
                  <a:outerShdw blurRad="38100" dist="19050" dir="2700000" algn="tl" rotWithShape="0">
                    <a:schemeClr val="dk1">
                      <a:alpha val="40000"/>
                    </a:schemeClr>
                  </a:outerShdw>
                </a:effectLst>
              </a:rPr>
              <a:t>selon l’offre commerciale de première nécessité (en %)</a:t>
            </a:r>
            <a:endParaRPr lang="fr-FR" sz="2800" dirty="0">
              <a:solidFill>
                <a:srgbClr val="015287"/>
              </a:solidFill>
            </a:endParaRPr>
          </a:p>
        </p:txBody>
      </p:sp>
      <p:sp>
        <p:nvSpPr>
          <p:cNvPr id="8" name="Rectangle 7"/>
          <p:cNvSpPr/>
          <p:nvPr/>
        </p:nvSpPr>
        <p:spPr>
          <a:xfrm>
            <a:off x="900113" y="1660879"/>
            <a:ext cx="442028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des communes</a:t>
            </a:r>
            <a:endParaRPr lang="fr-FR" sz="2800" dirty="0">
              <a:solidFill>
                <a:srgbClr val="015287"/>
              </a:solidFill>
            </a:endParaRPr>
          </a:p>
        </p:txBody>
      </p:sp>
      <p:sp>
        <p:nvSpPr>
          <p:cNvPr id="10" name="Rectangle 9"/>
          <p:cNvSpPr/>
          <p:nvPr/>
        </p:nvSpPr>
        <p:spPr>
          <a:xfrm>
            <a:off x="7325688" y="1660879"/>
            <a:ext cx="442028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 la population</a:t>
            </a:r>
            <a:endParaRPr lang="fr-FR" sz="2800" dirty="0">
              <a:solidFill>
                <a:srgbClr val="015287"/>
              </a:solidFill>
            </a:endParaRPr>
          </a:p>
        </p:txBody>
      </p:sp>
      <p:sp>
        <p:nvSpPr>
          <p:cNvPr id="30" name="Rectangle 29"/>
          <p:cNvSpPr/>
          <p:nvPr/>
        </p:nvSpPr>
        <p:spPr>
          <a:xfrm>
            <a:off x="5559341" y="6422978"/>
            <a:ext cx="3097323" cy="261610"/>
          </a:xfrm>
          <a:prstGeom prst="rect">
            <a:avLst/>
          </a:prstGeom>
          <a:noFill/>
        </p:spPr>
        <p:txBody>
          <a:bodyPr wrap="none" rtlCol="0">
            <a:spAutoFit/>
          </a:bodyPr>
          <a:lstStyle/>
          <a:p>
            <a:r>
              <a:rPr lang="fr-FR" sz="1100" i="1" dirty="0"/>
              <a:t>D'après source : Observatoire, Enquête communale</a:t>
            </a:r>
          </a:p>
        </p:txBody>
      </p:sp>
      <p:sp>
        <p:nvSpPr>
          <p:cNvPr id="7" name="Rectangle à coins arrondis 6"/>
          <p:cNvSpPr/>
          <p:nvPr/>
        </p:nvSpPr>
        <p:spPr>
          <a:xfrm>
            <a:off x="4507232" y="3316220"/>
            <a:ext cx="477282" cy="2402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984514" y="3282472"/>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Hypermarché/supermarché</a:t>
            </a:r>
            <a:endParaRPr lang="fr-FR" sz="1400" dirty="0"/>
          </a:p>
        </p:txBody>
      </p:sp>
      <p:sp>
        <p:nvSpPr>
          <p:cNvPr id="18" name="Rectangle à coins arrondis 17"/>
          <p:cNvSpPr/>
          <p:nvPr/>
        </p:nvSpPr>
        <p:spPr>
          <a:xfrm>
            <a:off x="4505731" y="3685909"/>
            <a:ext cx="477282" cy="2402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983013" y="3652161"/>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Présence des 3 magasins</a:t>
            </a:r>
            <a:endParaRPr lang="fr-FR" sz="1400" dirty="0"/>
          </a:p>
        </p:txBody>
      </p:sp>
      <p:sp>
        <p:nvSpPr>
          <p:cNvPr id="20" name="Rectangle à coins arrondis 19"/>
          <p:cNvSpPr/>
          <p:nvPr/>
        </p:nvSpPr>
        <p:spPr>
          <a:xfrm>
            <a:off x="4504230" y="4064638"/>
            <a:ext cx="477282" cy="2402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981511" y="4030890"/>
            <a:ext cx="3196625"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Les 3 familles de produits en permanence</a:t>
            </a:r>
            <a:endParaRPr lang="fr-FR" sz="1400" dirty="0"/>
          </a:p>
        </p:txBody>
      </p:sp>
      <p:sp>
        <p:nvSpPr>
          <p:cNvPr id="28" name="Arc 27"/>
          <p:cNvSpPr/>
          <p:nvPr/>
        </p:nvSpPr>
        <p:spPr>
          <a:xfrm>
            <a:off x="4209105" y="5655005"/>
            <a:ext cx="663968" cy="654873"/>
          </a:xfrm>
          <a:prstGeom prst="arc">
            <a:avLst>
              <a:gd name="adj1" fmla="val 16302587"/>
              <a:gd name="adj2" fmla="val 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29" name="Rectangle 28"/>
          <p:cNvSpPr/>
          <p:nvPr/>
        </p:nvSpPr>
        <p:spPr>
          <a:xfrm>
            <a:off x="4975505" y="5663514"/>
            <a:ext cx="1808397" cy="307777"/>
          </a:xfrm>
          <a:prstGeom prst="rect">
            <a:avLst/>
          </a:prstGeom>
        </p:spPr>
        <p:txBody>
          <a:bodyPr wrap="square">
            <a:spAutoFit/>
          </a:bodyPr>
          <a:lstStyle/>
          <a:p>
            <a:r>
              <a:rPr lang="fr-FR" sz="1400" i="1" dirty="0" smtClean="0">
                <a:ln w="0"/>
                <a:effectLst>
                  <a:outerShdw blurRad="38100" dist="19050" dir="2700000" algn="tl" rotWithShape="0">
                    <a:schemeClr val="dk1">
                      <a:alpha val="40000"/>
                    </a:schemeClr>
                  </a:outerShdw>
                </a:effectLst>
              </a:rPr>
              <a:t>Pôles de commerces</a:t>
            </a:r>
            <a:endParaRPr lang="fr-FR" sz="1400" i="1" dirty="0"/>
          </a:p>
        </p:txBody>
      </p:sp>
      <p:sp>
        <p:nvSpPr>
          <p:cNvPr id="22"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à coins arrondis 23"/>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spTree>
    <p:extLst>
      <p:ext uri="{BB962C8B-B14F-4D97-AF65-F5344CB8AC3E}">
        <p14:creationId xmlns:p14="http://schemas.microsoft.com/office/powerpoint/2010/main" val="3626331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13681" t="4938" r="12284" b="50865"/>
          <a:stretch/>
        </p:blipFill>
        <p:spPr>
          <a:xfrm>
            <a:off x="3896289" y="598124"/>
            <a:ext cx="7379684" cy="6230958"/>
          </a:xfrm>
          <a:prstGeom prst="rect">
            <a:avLst/>
          </a:prstGeom>
        </p:spPr>
      </p:pic>
      <p:sp>
        <p:nvSpPr>
          <p:cNvPr id="12" name="Rectangle 11"/>
          <p:cNvSpPr/>
          <p:nvPr/>
        </p:nvSpPr>
        <p:spPr>
          <a:xfrm>
            <a:off x="3361546" y="256492"/>
            <a:ext cx="5541934" cy="341632"/>
          </a:xfrm>
          <a:prstGeom prst="rect">
            <a:avLst/>
          </a:prstGeom>
        </p:spPr>
        <p:txBody>
          <a:bodyPr vert="horz" lIns="91440" tIns="45720" rIns="91440" bIns="45720" rtlCol="0" anchor="ctr">
            <a:normAutofit/>
          </a:bodyPr>
          <a:lstStyle/>
          <a:p>
            <a:pPr>
              <a:lnSpc>
                <a:spcPct val="90000"/>
              </a:lnSpc>
              <a:spcBef>
                <a:spcPct val="0"/>
              </a:spcBef>
            </a:pPr>
            <a:r>
              <a:rPr lang="fr-FR" b="1" dirty="0">
                <a:latin typeface="+mj-lt"/>
                <a:ea typeface="+mj-ea"/>
                <a:cs typeface="+mj-cs"/>
              </a:rPr>
              <a:t>Temps d’accès aux 3 familles de produits de 1ère nécessité</a:t>
            </a:r>
          </a:p>
        </p:txBody>
      </p:sp>
      <p:sp>
        <p:nvSpPr>
          <p:cNvPr id="32" name="Rectangle 31"/>
          <p:cNvSpPr/>
          <p:nvPr/>
        </p:nvSpPr>
        <p:spPr>
          <a:xfrm>
            <a:off x="7224120" y="6650996"/>
            <a:ext cx="3097323" cy="261610"/>
          </a:xfrm>
          <a:prstGeom prst="rect">
            <a:avLst/>
          </a:prstGeom>
          <a:noFill/>
        </p:spPr>
        <p:txBody>
          <a:bodyPr wrap="none" rtlCol="0">
            <a:spAutoFit/>
          </a:bodyPr>
          <a:lstStyle/>
          <a:p>
            <a:r>
              <a:rPr lang="fr-FR" sz="1100" i="1" dirty="0"/>
              <a:t>D'après source : Observatoire, Enquête communale</a:t>
            </a:r>
          </a:p>
        </p:txBody>
      </p:sp>
      <p:pic>
        <p:nvPicPr>
          <p:cNvPr id="6" name="Image 5"/>
          <p:cNvPicPr>
            <a:picLocks noChangeAspect="1"/>
          </p:cNvPicPr>
          <p:nvPr/>
        </p:nvPicPr>
        <p:blipFill rotWithShape="1">
          <a:blip r:embed="rId4"/>
          <a:srcRect l="20415" t="23859" r="19721" b="23475"/>
          <a:stretch/>
        </p:blipFill>
        <p:spPr>
          <a:xfrm>
            <a:off x="965200" y="3589867"/>
            <a:ext cx="4301067" cy="3268133"/>
          </a:xfrm>
          <a:prstGeom prst="rect">
            <a:avLst/>
          </a:prstGeom>
        </p:spPr>
      </p:pic>
      <p:sp>
        <p:nvSpPr>
          <p:cNvPr id="9"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à coins arrondis 10"/>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pic>
        <p:nvPicPr>
          <p:cNvPr id="13" name="Image 12"/>
          <p:cNvPicPr>
            <a:picLocks noChangeAspect="1"/>
          </p:cNvPicPr>
          <p:nvPr/>
        </p:nvPicPr>
        <p:blipFill rotWithShape="1">
          <a:blip r:embed="rId5"/>
          <a:srcRect r="2116"/>
          <a:stretch/>
        </p:blipFill>
        <p:spPr>
          <a:xfrm>
            <a:off x="10903676" y="5590778"/>
            <a:ext cx="1288324" cy="1267222"/>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521" y="6414480"/>
            <a:ext cx="388155" cy="403682"/>
          </a:xfrm>
          <a:prstGeom prst="rect">
            <a:avLst/>
          </a:prstGeom>
        </p:spPr>
      </p:pic>
    </p:spTree>
    <p:extLst>
      <p:ext uri="{BB962C8B-B14F-4D97-AF65-F5344CB8AC3E}">
        <p14:creationId xmlns:p14="http://schemas.microsoft.com/office/powerpoint/2010/main" val="1972975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6642131" y="1578698"/>
            <a:ext cx="6461187" cy="4374762"/>
            <a:chOff x="3810000" y="1881187"/>
            <a:chExt cx="4572000" cy="3095625"/>
          </a:xfrm>
        </p:grpSpPr>
        <p:graphicFrame>
          <p:nvGraphicFramePr>
            <p:cNvPr id="15" name="Graphique 14"/>
            <p:cNvGraphicFramePr>
              <a:graphicFrameLocks/>
            </p:cNvGraphicFramePr>
            <p:nvPr>
              <p:extLst/>
            </p:nvPr>
          </p:nvGraphicFramePr>
          <p:xfrm>
            <a:off x="3810000" y="188118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Arc 15"/>
            <p:cNvSpPr/>
            <p:nvPr/>
          </p:nvSpPr>
          <p:spPr>
            <a:xfrm>
              <a:off x="4838700" y="2395537"/>
              <a:ext cx="2524125" cy="2581275"/>
            </a:xfrm>
            <a:prstGeom prst="arc">
              <a:avLst>
                <a:gd name="adj1" fmla="val 16302587"/>
                <a:gd name="adj2" fmla="val 8605716"/>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b="1"/>
            </a:p>
          </p:txBody>
        </p:sp>
      </p:grpSp>
      <p:graphicFrame>
        <p:nvGraphicFramePr>
          <p:cNvPr id="11" name="Graphique 10"/>
          <p:cNvGraphicFramePr>
            <a:graphicFrameLocks/>
          </p:cNvGraphicFramePr>
          <p:nvPr>
            <p:extLst/>
          </p:nvPr>
        </p:nvGraphicFramePr>
        <p:xfrm>
          <a:off x="-521696" y="1622733"/>
          <a:ext cx="6484546" cy="389072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924180" y="74904"/>
            <a:ext cx="11229974" cy="954107"/>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des communes et de la population</a:t>
            </a:r>
          </a:p>
          <a:p>
            <a:pPr algn="ctr"/>
            <a:r>
              <a:rPr lang="fr-FR" sz="2800" dirty="0" smtClean="0">
                <a:ln w="0"/>
                <a:solidFill>
                  <a:srgbClr val="015287"/>
                </a:solidFill>
                <a:effectLst>
                  <a:outerShdw blurRad="38100" dist="19050" dir="2700000" algn="tl" rotWithShape="0">
                    <a:schemeClr val="dk1">
                      <a:alpha val="40000"/>
                    </a:schemeClr>
                  </a:outerShdw>
                </a:effectLst>
              </a:rPr>
              <a:t>selon l’offre commerciale de première nécessité (en %)</a:t>
            </a:r>
            <a:endParaRPr lang="fr-FR" sz="2800" dirty="0">
              <a:solidFill>
                <a:srgbClr val="015287"/>
              </a:solidFill>
            </a:endParaRPr>
          </a:p>
        </p:txBody>
      </p:sp>
      <p:sp>
        <p:nvSpPr>
          <p:cNvPr id="8" name="Rectangle 7"/>
          <p:cNvSpPr/>
          <p:nvPr/>
        </p:nvSpPr>
        <p:spPr>
          <a:xfrm>
            <a:off x="900113" y="1660879"/>
            <a:ext cx="442028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des communes</a:t>
            </a:r>
            <a:endParaRPr lang="fr-FR" sz="2800" dirty="0">
              <a:solidFill>
                <a:srgbClr val="015287"/>
              </a:solidFill>
            </a:endParaRPr>
          </a:p>
        </p:txBody>
      </p:sp>
      <p:sp>
        <p:nvSpPr>
          <p:cNvPr id="10" name="Rectangle 9"/>
          <p:cNvSpPr/>
          <p:nvPr/>
        </p:nvSpPr>
        <p:spPr>
          <a:xfrm>
            <a:off x="7325688" y="1660879"/>
            <a:ext cx="442028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 la population</a:t>
            </a:r>
            <a:endParaRPr lang="fr-FR" sz="2800" dirty="0">
              <a:solidFill>
                <a:srgbClr val="015287"/>
              </a:solidFill>
            </a:endParaRPr>
          </a:p>
        </p:txBody>
      </p:sp>
      <p:sp>
        <p:nvSpPr>
          <p:cNvPr id="30" name="Rectangle 29"/>
          <p:cNvSpPr/>
          <p:nvPr/>
        </p:nvSpPr>
        <p:spPr>
          <a:xfrm>
            <a:off x="7224120" y="6394101"/>
            <a:ext cx="3097323" cy="261610"/>
          </a:xfrm>
          <a:prstGeom prst="rect">
            <a:avLst/>
          </a:prstGeom>
          <a:noFill/>
        </p:spPr>
        <p:txBody>
          <a:bodyPr wrap="none" rtlCol="0">
            <a:spAutoFit/>
          </a:bodyPr>
          <a:lstStyle/>
          <a:p>
            <a:r>
              <a:rPr lang="fr-FR" sz="1100" i="1" dirty="0"/>
              <a:t>D'après source : Observatoire, Enquête communale</a:t>
            </a:r>
          </a:p>
        </p:txBody>
      </p:sp>
      <p:sp>
        <p:nvSpPr>
          <p:cNvPr id="7" name="Rectangle à coins arrondis 6"/>
          <p:cNvSpPr/>
          <p:nvPr/>
        </p:nvSpPr>
        <p:spPr>
          <a:xfrm>
            <a:off x="4507232" y="3316220"/>
            <a:ext cx="477282" cy="2402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984514" y="3282472"/>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Hypermarché/supermarché</a:t>
            </a:r>
            <a:endParaRPr lang="fr-FR" sz="1400" dirty="0"/>
          </a:p>
        </p:txBody>
      </p:sp>
      <p:sp>
        <p:nvSpPr>
          <p:cNvPr id="18" name="Rectangle à coins arrondis 17"/>
          <p:cNvSpPr/>
          <p:nvPr/>
        </p:nvSpPr>
        <p:spPr>
          <a:xfrm>
            <a:off x="4505731" y="3685909"/>
            <a:ext cx="477282" cy="2402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983013" y="3652161"/>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Présence des 3 magasins</a:t>
            </a:r>
            <a:endParaRPr lang="fr-FR" sz="1400" dirty="0"/>
          </a:p>
        </p:txBody>
      </p:sp>
      <p:sp>
        <p:nvSpPr>
          <p:cNvPr id="20" name="Rectangle à coins arrondis 19"/>
          <p:cNvSpPr/>
          <p:nvPr/>
        </p:nvSpPr>
        <p:spPr>
          <a:xfrm>
            <a:off x="4504230" y="4064638"/>
            <a:ext cx="477282" cy="2402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981511" y="4030890"/>
            <a:ext cx="3196625"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Les 3 familles de produits en permanence</a:t>
            </a:r>
            <a:endParaRPr lang="fr-FR" sz="1400" dirty="0"/>
          </a:p>
        </p:txBody>
      </p:sp>
      <p:sp>
        <p:nvSpPr>
          <p:cNvPr id="22" name="Rectangle à coins arrondis 21"/>
          <p:cNvSpPr/>
          <p:nvPr/>
        </p:nvSpPr>
        <p:spPr>
          <a:xfrm>
            <a:off x="4502729" y="4425257"/>
            <a:ext cx="477282" cy="2402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980010" y="4391509"/>
            <a:ext cx="3315821"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Les 3 familles de produits ponctuellement</a:t>
            </a:r>
            <a:endParaRPr lang="fr-FR" sz="1400" dirty="0"/>
          </a:p>
        </p:txBody>
      </p:sp>
      <p:sp>
        <p:nvSpPr>
          <p:cNvPr id="28" name="Arc 27"/>
          <p:cNvSpPr/>
          <p:nvPr/>
        </p:nvSpPr>
        <p:spPr>
          <a:xfrm>
            <a:off x="4209105" y="5655005"/>
            <a:ext cx="663968" cy="654873"/>
          </a:xfrm>
          <a:prstGeom prst="arc">
            <a:avLst>
              <a:gd name="adj1" fmla="val 16302587"/>
              <a:gd name="adj2" fmla="val 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29" name="Rectangle 28"/>
          <p:cNvSpPr/>
          <p:nvPr/>
        </p:nvSpPr>
        <p:spPr>
          <a:xfrm>
            <a:off x="4975505" y="5663514"/>
            <a:ext cx="1808397" cy="307777"/>
          </a:xfrm>
          <a:prstGeom prst="rect">
            <a:avLst/>
          </a:prstGeom>
        </p:spPr>
        <p:txBody>
          <a:bodyPr wrap="square">
            <a:spAutoFit/>
          </a:bodyPr>
          <a:lstStyle/>
          <a:p>
            <a:r>
              <a:rPr lang="fr-FR" sz="1400" i="1" dirty="0" smtClean="0">
                <a:ln w="0"/>
                <a:effectLst>
                  <a:outerShdw blurRad="38100" dist="19050" dir="2700000" algn="tl" rotWithShape="0">
                    <a:schemeClr val="dk1">
                      <a:alpha val="40000"/>
                    </a:schemeClr>
                  </a:outerShdw>
                </a:effectLst>
              </a:rPr>
              <a:t>Pôles de commerces</a:t>
            </a:r>
            <a:endParaRPr lang="fr-FR" sz="1400" i="1" dirty="0"/>
          </a:p>
        </p:txBody>
      </p:sp>
      <p:sp>
        <p:nvSpPr>
          <p:cNvPr id="24"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5"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à coins arrondis 25"/>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pic>
        <p:nvPicPr>
          <p:cNvPr id="31" name="Image 30"/>
          <p:cNvPicPr>
            <a:picLocks noChangeAspect="1"/>
          </p:cNvPicPr>
          <p:nvPr/>
        </p:nvPicPr>
        <p:blipFill rotWithShape="1">
          <a:blip r:embed="rId5"/>
          <a:srcRect r="2116"/>
          <a:stretch/>
        </p:blipFill>
        <p:spPr>
          <a:xfrm>
            <a:off x="10903676" y="5590778"/>
            <a:ext cx="1288324" cy="1267222"/>
          </a:xfrm>
          <a:prstGeom prst="rect">
            <a:avLst/>
          </a:prstGeom>
        </p:spPr>
      </p:pic>
      <p:pic>
        <p:nvPicPr>
          <p:cNvPr id="32" name="Imag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521" y="6414480"/>
            <a:ext cx="388155" cy="403682"/>
          </a:xfrm>
          <a:prstGeom prst="rect">
            <a:avLst/>
          </a:prstGeom>
        </p:spPr>
      </p:pic>
    </p:spTree>
    <p:extLst>
      <p:ext uri="{BB962C8B-B14F-4D97-AF65-F5344CB8AC3E}">
        <p14:creationId xmlns:p14="http://schemas.microsoft.com/office/powerpoint/2010/main" val="2610502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6642131" y="1578698"/>
            <a:ext cx="6461187" cy="4374762"/>
            <a:chOff x="3810000" y="1881187"/>
            <a:chExt cx="4572000" cy="3095625"/>
          </a:xfrm>
        </p:grpSpPr>
        <p:graphicFrame>
          <p:nvGraphicFramePr>
            <p:cNvPr id="15" name="Graphique 14"/>
            <p:cNvGraphicFramePr>
              <a:graphicFrameLocks/>
            </p:cNvGraphicFramePr>
            <p:nvPr>
              <p:extLst/>
            </p:nvPr>
          </p:nvGraphicFramePr>
          <p:xfrm>
            <a:off x="3810000" y="188118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Arc 15"/>
            <p:cNvSpPr/>
            <p:nvPr/>
          </p:nvSpPr>
          <p:spPr>
            <a:xfrm>
              <a:off x="4838700" y="2395537"/>
              <a:ext cx="2524125" cy="2581275"/>
            </a:xfrm>
            <a:prstGeom prst="arc">
              <a:avLst>
                <a:gd name="adj1" fmla="val 16302587"/>
                <a:gd name="adj2" fmla="val 8605716"/>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b="1"/>
            </a:p>
          </p:txBody>
        </p:sp>
      </p:grpSp>
      <p:graphicFrame>
        <p:nvGraphicFramePr>
          <p:cNvPr id="11" name="Graphique 10"/>
          <p:cNvGraphicFramePr>
            <a:graphicFrameLocks/>
          </p:cNvGraphicFramePr>
          <p:nvPr>
            <p:extLst/>
          </p:nvPr>
        </p:nvGraphicFramePr>
        <p:xfrm>
          <a:off x="-521696" y="1622733"/>
          <a:ext cx="6484546" cy="389072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924180" y="74904"/>
            <a:ext cx="11229974" cy="954107"/>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des communes et de la population</a:t>
            </a:r>
          </a:p>
          <a:p>
            <a:pPr algn="ctr"/>
            <a:r>
              <a:rPr lang="fr-FR" sz="2800" dirty="0" smtClean="0">
                <a:ln w="0"/>
                <a:solidFill>
                  <a:srgbClr val="015287"/>
                </a:solidFill>
                <a:effectLst>
                  <a:outerShdw blurRad="38100" dist="19050" dir="2700000" algn="tl" rotWithShape="0">
                    <a:schemeClr val="dk1">
                      <a:alpha val="40000"/>
                    </a:schemeClr>
                  </a:outerShdw>
                </a:effectLst>
              </a:rPr>
              <a:t>selon l’offre commerciale de première nécessité (en %)</a:t>
            </a:r>
            <a:endParaRPr lang="fr-FR" sz="2800" dirty="0">
              <a:solidFill>
                <a:srgbClr val="015287"/>
              </a:solidFill>
            </a:endParaRPr>
          </a:p>
        </p:txBody>
      </p:sp>
      <p:sp>
        <p:nvSpPr>
          <p:cNvPr id="8" name="Rectangle 7"/>
          <p:cNvSpPr/>
          <p:nvPr/>
        </p:nvSpPr>
        <p:spPr>
          <a:xfrm>
            <a:off x="900113" y="1660879"/>
            <a:ext cx="442028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des communes</a:t>
            </a:r>
            <a:endParaRPr lang="fr-FR" sz="2800" dirty="0">
              <a:solidFill>
                <a:srgbClr val="015287"/>
              </a:solidFill>
            </a:endParaRPr>
          </a:p>
        </p:txBody>
      </p:sp>
      <p:sp>
        <p:nvSpPr>
          <p:cNvPr id="10" name="Rectangle 9"/>
          <p:cNvSpPr/>
          <p:nvPr/>
        </p:nvSpPr>
        <p:spPr>
          <a:xfrm>
            <a:off x="7325688" y="1660879"/>
            <a:ext cx="442028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Répartition de la population</a:t>
            </a:r>
            <a:endParaRPr lang="fr-FR" sz="2800" dirty="0">
              <a:solidFill>
                <a:srgbClr val="015287"/>
              </a:solidFill>
            </a:endParaRPr>
          </a:p>
        </p:txBody>
      </p:sp>
      <p:sp>
        <p:nvSpPr>
          <p:cNvPr id="7" name="Rectangle à coins arrondis 6"/>
          <p:cNvSpPr/>
          <p:nvPr/>
        </p:nvSpPr>
        <p:spPr>
          <a:xfrm>
            <a:off x="4507232" y="3316220"/>
            <a:ext cx="477282" cy="2402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984514" y="3282472"/>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Hypermarché/supermarché</a:t>
            </a:r>
            <a:endParaRPr lang="fr-FR" sz="1400" dirty="0"/>
          </a:p>
        </p:txBody>
      </p:sp>
      <p:sp>
        <p:nvSpPr>
          <p:cNvPr id="18" name="Rectangle à coins arrondis 17"/>
          <p:cNvSpPr/>
          <p:nvPr/>
        </p:nvSpPr>
        <p:spPr>
          <a:xfrm>
            <a:off x="4505731" y="3685909"/>
            <a:ext cx="477282" cy="2402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983013" y="3652161"/>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Présence des 3 magasins</a:t>
            </a:r>
            <a:endParaRPr lang="fr-FR" sz="1400" dirty="0"/>
          </a:p>
        </p:txBody>
      </p:sp>
      <p:sp>
        <p:nvSpPr>
          <p:cNvPr id="20" name="Rectangle à coins arrondis 19"/>
          <p:cNvSpPr/>
          <p:nvPr/>
        </p:nvSpPr>
        <p:spPr>
          <a:xfrm>
            <a:off x="4504230" y="4064638"/>
            <a:ext cx="477282" cy="2402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981511" y="4030890"/>
            <a:ext cx="3196625"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Les 3 familles de produits en permanence</a:t>
            </a:r>
            <a:endParaRPr lang="fr-FR" sz="1400" dirty="0"/>
          </a:p>
        </p:txBody>
      </p:sp>
      <p:sp>
        <p:nvSpPr>
          <p:cNvPr id="22" name="Rectangle à coins arrondis 21"/>
          <p:cNvSpPr/>
          <p:nvPr/>
        </p:nvSpPr>
        <p:spPr>
          <a:xfrm>
            <a:off x="4502729" y="4425257"/>
            <a:ext cx="477282" cy="2402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980010" y="4391509"/>
            <a:ext cx="3315821"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Les 3 familles de produits ponctuellement</a:t>
            </a:r>
            <a:endParaRPr lang="fr-FR" sz="1400" dirty="0"/>
          </a:p>
        </p:txBody>
      </p:sp>
      <p:sp>
        <p:nvSpPr>
          <p:cNvPr id="24" name="Rectangle à coins arrondis 23"/>
          <p:cNvSpPr/>
          <p:nvPr/>
        </p:nvSpPr>
        <p:spPr>
          <a:xfrm>
            <a:off x="4501228" y="4813049"/>
            <a:ext cx="477282" cy="24028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978509" y="4779301"/>
            <a:ext cx="3315821"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1 ou 2 familles de produits</a:t>
            </a:r>
            <a:endParaRPr lang="fr-FR" sz="1400" dirty="0"/>
          </a:p>
        </p:txBody>
      </p:sp>
      <p:sp>
        <p:nvSpPr>
          <p:cNvPr id="28" name="Arc 27"/>
          <p:cNvSpPr/>
          <p:nvPr/>
        </p:nvSpPr>
        <p:spPr>
          <a:xfrm>
            <a:off x="4209105" y="5655005"/>
            <a:ext cx="663968" cy="654873"/>
          </a:xfrm>
          <a:prstGeom prst="arc">
            <a:avLst>
              <a:gd name="adj1" fmla="val 16302587"/>
              <a:gd name="adj2" fmla="val 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29" name="Rectangle 28"/>
          <p:cNvSpPr/>
          <p:nvPr/>
        </p:nvSpPr>
        <p:spPr>
          <a:xfrm>
            <a:off x="4975505" y="5663514"/>
            <a:ext cx="1808397" cy="307777"/>
          </a:xfrm>
          <a:prstGeom prst="rect">
            <a:avLst/>
          </a:prstGeom>
        </p:spPr>
        <p:txBody>
          <a:bodyPr wrap="square">
            <a:spAutoFit/>
          </a:bodyPr>
          <a:lstStyle/>
          <a:p>
            <a:r>
              <a:rPr lang="fr-FR" sz="1400" i="1" dirty="0" smtClean="0">
                <a:ln w="0"/>
                <a:effectLst>
                  <a:outerShdw blurRad="38100" dist="19050" dir="2700000" algn="tl" rotWithShape="0">
                    <a:schemeClr val="dk1">
                      <a:alpha val="40000"/>
                    </a:schemeClr>
                  </a:outerShdw>
                </a:effectLst>
              </a:rPr>
              <a:t>Pôles de commerces</a:t>
            </a:r>
            <a:endParaRPr lang="fr-FR" sz="1400" i="1" dirty="0"/>
          </a:p>
        </p:txBody>
      </p:sp>
      <p:sp>
        <p:nvSpPr>
          <p:cNvPr id="26"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7"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Rectangle à coins arrondis 30"/>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sp>
        <p:nvSpPr>
          <p:cNvPr id="34" name="Rectangle 33"/>
          <p:cNvSpPr/>
          <p:nvPr/>
        </p:nvSpPr>
        <p:spPr>
          <a:xfrm>
            <a:off x="7224120" y="6394101"/>
            <a:ext cx="3097323" cy="261610"/>
          </a:xfrm>
          <a:prstGeom prst="rect">
            <a:avLst/>
          </a:prstGeom>
          <a:noFill/>
        </p:spPr>
        <p:txBody>
          <a:bodyPr wrap="none" rtlCol="0">
            <a:spAutoFit/>
          </a:bodyPr>
          <a:lstStyle/>
          <a:p>
            <a:r>
              <a:rPr lang="fr-FR" sz="1100" i="1" dirty="0"/>
              <a:t>D'après source : Observatoire, Enquête communale</a:t>
            </a:r>
          </a:p>
        </p:txBody>
      </p:sp>
      <p:pic>
        <p:nvPicPr>
          <p:cNvPr id="35" name="Image 34"/>
          <p:cNvPicPr>
            <a:picLocks noChangeAspect="1"/>
          </p:cNvPicPr>
          <p:nvPr/>
        </p:nvPicPr>
        <p:blipFill rotWithShape="1">
          <a:blip r:embed="rId5"/>
          <a:srcRect r="2116"/>
          <a:stretch/>
        </p:blipFill>
        <p:spPr>
          <a:xfrm>
            <a:off x="10903676" y="5590778"/>
            <a:ext cx="1288324" cy="1267222"/>
          </a:xfrm>
          <a:prstGeom prst="rect">
            <a:avLst/>
          </a:prstGeom>
        </p:spPr>
      </p:pic>
      <p:pic>
        <p:nvPicPr>
          <p:cNvPr id="36" name="Imag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521" y="6414480"/>
            <a:ext cx="388155" cy="403682"/>
          </a:xfrm>
          <a:prstGeom prst="rect">
            <a:avLst/>
          </a:prstGeom>
        </p:spPr>
      </p:pic>
    </p:spTree>
    <p:extLst>
      <p:ext uri="{BB962C8B-B14F-4D97-AF65-F5344CB8AC3E}">
        <p14:creationId xmlns:p14="http://schemas.microsoft.com/office/powerpoint/2010/main" val="3458762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14"/>
          <p:cNvGraphicFramePr>
            <a:graphicFrameLocks/>
          </p:cNvGraphicFramePr>
          <p:nvPr>
            <p:extLst/>
          </p:nvPr>
        </p:nvGraphicFramePr>
        <p:xfrm>
          <a:off x="6642131" y="1578698"/>
          <a:ext cx="6461187" cy="38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nvPr>
        </p:nvGraphicFramePr>
        <p:xfrm>
          <a:off x="-521696" y="1622733"/>
          <a:ext cx="6484546" cy="389072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924180" y="74904"/>
            <a:ext cx="11229974" cy="954107"/>
          </a:xfrm>
          <a:prstGeom prst="rect">
            <a:avLst/>
          </a:prstGeom>
        </p:spPr>
        <p:txBody>
          <a:bodyPr wrap="square">
            <a:spAutoFit/>
          </a:bodyPr>
          <a:lstStyle/>
          <a:p>
            <a:pPr algn="ctr"/>
            <a:r>
              <a:rPr lang="fr-FR" sz="2800" dirty="0" smtClean="0">
                <a:ln w="0"/>
                <a:solidFill>
                  <a:srgbClr val="0070C0"/>
                </a:solidFill>
                <a:effectLst>
                  <a:outerShdw blurRad="38100" dist="19050" dir="2700000" algn="tl" rotWithShape="0">
                    <a:schemeClr val="dk1">
                      <a:alpha val="40000"/>
                    </a:schemeClr>
                  </a:outerShdw>
                </a:effectLst>
              </a:rPr>
              <a:t>Répartition des communes et de la population</a:t>
            </a:r>
          </a:p>
          <a:p>
            <a:pPr algn="ctr"/>
            <a:r>
              <a:rPr lang="fr-FR" sz="2800" dirty="0" smtClean="0">
                <a:ln w="0"/>
                <a:solidFill>
                  <a:srgbClr val="0070C0"/>
                </a:solidFill>
                <a:effectLst>
                  <a:outerShdw blurRad="38100" dist="19050" dir="2700000" algn="tl" rotWithShape="0">
                    <a:schemeClr val="dk1">
                      <a:alpha val="40000"/>
                    </a:schemeClr>
                  </a:outerShdw>
                </a:effectLst>
              </a:rPr>
              <a:t>selon l’offre commerciale de première nécessité (en %)</a:t>
            </a:r>
            <a:endParaRPr lang="fr-FR" sz="2800" dirty="0"/>
          </a:p>
        </p:txBody>
      </p:sp>
      <p:sp>
        <p:nvSpPr>
          <p:cNvPr id="8" name="Rectangle 7"/>
          <p:cNvSpPr/>
          <p:nvPr/>
        </p:nvSpPr>
        <p:spPr>
          <a:xfrm>
            <a:off x="900113" y="1660879"/>
            <a:ext cx="4420284" cy="523220"/>
          </a:xfrm>
          <a:prstGeom prst="rect">
            <a:avLst/>
          </a:prstGeom>
        </p:spPr>
        <p:txBody>
          <a:bodyPr wrap="square">
            <a:spAutoFit/>
          </a:bodyPr>
          <a:lstStyle/>
          <a:p>
            <a:pPr algn="ctr"/>
            <a:r>
              <a:rPr lang="fr-FR" sz="2800" dirty="0" smtClean="0">
                <a:ln w="0"/>
                <a:solidFill>
                  <a:srgbClr val="0070C0"/>
                </a:solidFill>
                <a:effectLst>
                  <a:outerShdw blurRad="38100" dist="19050" dir="2700000" algn="tl" rotWithShape="0">
                    <a:schemeClr val="dk1">
                      <a:alpha val="40000"/>
                    </a:schemeClr>
                  </a:outerShdw>
                </a:effectLst>
              </a:rPr>
              <a:t>Répartition des communes</a:t>
            </a:r>
            <a:endParaRPr lang="fr-FR" sz="2800" dirty="0"/>
          </a:p>
        </p:txBody>
      </p:sp>
      <p:sp>
        <p:nvSpPr>
          <p:cNvPr id="10" name="Rectangle 9"/>
          <p:cNvSpPr/>
          <p:nvPr/>
        </p:nvSpPr>
        <p:spPr>
          <a:xfrm>
            <a:off x="7325688" y="1660879"/>
            <a:ext cx="4420284" cy="523220"/>
          </a:xfrm>
          <a:prstGeom prst="rect">
            <a:avLst/>
          </a:prstGeom>
        </p:spPr>
        <p:txBody>
          <a:bodyPr wrap="square">
            <a:spAutoFit/>
          </a:bodyPr>
          <a:lstStyle/>
          <a:p>
            <a:pPr algn="ctr"/>
            <a:r>
              <a:rPr lang="fr-FR" sz="2800" dirty="0" smtClean="0">
                <a:ln w="0"/>
                <a:solidFill>
                  <a:srgbClr val="0070C0"/>
                </a:solidFill>
                <a:effectLst>
                  <a:outerShdw blurRad="38100" dist="19050" dir="2700000" algn="tl" rotWithShape="0">
                    <a:schemeClr val="dk1">
                      <a:alpha val="40000"/>
                    </a:schemeClr>
                  </a:outerShdw>
                </a:effectLst>
              </a:rPr>
              <a:t>Répartition de la population</a:t>
            </a:r>
            <a:endParaRPr lang="fr-FR" sz="2800" dirty="0"/>
          </a:p>
        </p:txBody>
      </p:sp>
      <p:sp>
        <p:nvSpPr>
          <p:cNvPr id="7" name="Rectangle à coins arrondis 6"/>
          <p:cNvSpPr/>
          <p:nvPr/>
        </p:nvSpPr>
        <p:spPr>
          <a:xfrm>
            <a:off x="4507232" y="3316220"/>
            <a:ext cx="477282" cy="2402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984514" y="3282472"/>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Hypermarché/supermarché</a:t>
            </a:r>
            <a:endParaRPr lang="fr-FR" sz="1400" dirty="0"/>
          </a:p>
        </p:txBody>
      </p:sp>
      <p:sp>
        <p:nvSpPr>
          <p:cNvPr id="18" name="Rectangle à coins arrondis 17"/>
          <p:cNvSpPr/>
          <p:nvPr/>
        </p:nvSpPr>
        <p:spPr>
          <a:xfrm>
            <a:off x="4505731" y="3685909"/>
            <a:ext cx="477282" cy="2402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983013" y="3652161"/>
            <a:ext cx="2284708"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Présence des 3 magasins</a:t>
            </a:r>
            <a:endParaRPr lang="fr-FR" sz="1400" dirty="0"/>
          </a:p>
        </p:txBody>
      </p:sp>
      <p:sp>
        <p:nvSpPr>
          <p:cNvPr id="20" name="Rectangle à coins arrondis 19"/>
          <p:cNvSpPr/>
          <p:nvPr/>
        </p:nvSpPr>
        <p:spPr>
          <a:xfrm>
            <a:off x="4504230" y="4064638"/>
            <a:ext cx="477282" cy="2402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981511" y="4030890"/>
            <a:ext cx="3196625"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Les 3 familles de produits en permanence</a:t>
            </a:r>
            <a:endParaRPr lang="fr-FR" sz="1400" dirty="0"/>
          </a:p>
        </p:txBody>
      </p:sp>
      <p:sp>
        <p:nvSpPr>
          <p:cNvPr id="22" name="Rectangle à coins arrondis 21"/>
          <p:cNvSpPr/>
          <p:nvPr/>
        </p:nvSpPr>
        <p:spPr>
          <a:xfrm>
            <a:off x="4502729" y="4425257"/>
            <a:ext cx="477282" cy="2402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980010" y="4391509"/>
            <a:ext cx="3315821"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Les 3 familles de produits ponctuellement</a:t>
            </a:r>
            <a:endParaRPr lang="fr-FR" sz="1400" dirty="0"/>
          </a:p>
        </p:txBody>
      </p:sp>
      <p:sp>
        <p:nvSpPr>
          <p:cNvPr id="24" name="Rectangle à coins arrondis 23"/>
          <p:cNvSpPr/>
          <p:nvPr/>
        </p:nvSpPr>
        <p:spPr>
          <a:xfrm>
            <a:off x="4501228" y="4813049"/>
            <a:ext cx="477282" cy="24028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978509" y="4779301"/>
            <a:ext cx="3315821"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1 ou 2 familles de produits</a:t>
            </a:r>
            <a:endParaRPr lang="fr-FR" sz="1400" dirty="0"/>
          </a:p>
        </p:txBody>
      </p:sp>
      <p:sp>
        <p:nvSpPr>
          <p:cNvPr id="26" name="Rectangle à coins arrondis 25"/>
          <p:cNvSpPr/>
          <p:nvPr/>
        </p:nvSpPr>
        <p:spPr>
          <a:xfrm>
            <a:off x="4499725" y="5173668"/>
            <a:ext cx="477282" cy="240282"/>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4977006" y="5139920"/>
            <a:ext cx="3315821" cy="307777"/>
          </a:xfrm>
          <a:prstGeom prst="rect">
            <a:avLst/>
          </a:prstGeom>
        </p:spPr>
        <p:txBody>
          <a:bodyPr wrap="square">
            <a:spAutoFit/>
          </a:bodyPr>
          <a:lstStyle/>
          <a:p>
            <a:r>
              <a:rPr lang="fr-FR" sz="1400" dirty="0" smtClean="0">
                <a:ln w="0"/>
                <a:effectLst>
                  <a:outerShdw blurRad="38100" dist="19050" dir="2700000" algn="tl" rotWithShape="0">
                    <a:schemeClr val="dk1">
                      <a:alpha val="40000"/>
                    </a:schemeClr>
                  </a:outerShdw>
                </a:effectLst>
              </a:rPr>
              <a:t>Absence de produit de première nécessité</a:t>
            </a:r>
            <a:endParaRPr lang="fr-FR" sz="1400" dirty="0"/>
          </a:p>
        </p:txBody>
      </p:sp>
      <p:sp>
        <p:nvSpPr>
          <p:cNvPr id="28" name="Arc 27"/>
          <p:cNvSpPr/>
          <p:nvPr/>
        </p:nvSpPr>
        <p:spPr>
          <a:xfrm>
            <a:off x="4209105" y="5655005"/>
            <a:ext cx="663968" cy="654873"/>
          </a:xfrm>
          <a:prstGeom prst="arc">
            <a:avLst>
              <a:gd name="adj1" fmla="val 16302587"/>
              <a:gd name="adj2" fmla="val 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29" name="Rectangle 28"/>
          <p:cNvSpPr/>
          <p:nvPr/>
        </p:nvSpPr>
        <p:spPr>
          <a:xfrm>
            <a:off x="4975505" y="5663514"/>
            <a:ext cx="1808397" cy="307777"/>
          </a:xfrm>
          <a:prstGeom prst="rect">
            <a:avLst/>
          </a:prstGeom>
        </p:spPr>
        <p:txBody>
          <a:bodyPr wrap="square">
            <a:spAutoFit/>
          </a:bodyPr>
          <a:lstStyle/>
          <a:p>
            <a:r>
              <a:rPr lang="fr-FR" sz="1400" i="1" dirty="0" smtClean="0">
                <a:ln w="0"/>
                <a:effectLst>
                  <a:outerShdw blurRad="38100" dist="19050" dir="2700000" algn="tl" rotWithShape="0">
                    <a:schemeClr val="dk1">
                      <a:alpha val="40000"/>
                    </a:schemeClr>
                  </a:outerShdw>
                </a:effectLst>
              </a:rPr>
              <a:t>Pôles de commerces</a:t>
            </a:r>
            <a:endParaRPr lang="fr-FR" sz="1400" i="1" dirty="0"/>
          </a:p>
        </p:txBody>
      </p:sp>
      <p:sp>
        <p:nvSpPr>
          <p:cNvPr id="31"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2"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tangle à coins arrondis 32"/>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sp>
        <p:nvSpPr>
          <p:cNvPr id="34" name="Rectangle 33"/>
          <p:cNvSpPr/>
          <p:nvPr/>
        </p:nvSpPr>
        <p:spPr>
          <a:xfrm>
            <a:off x="7224120" y="6394101"/>
            <a:ext cx="3097323" cy="261610"/>
          </a:xfrm>
          <a:prstGeom prst="rect">
            <a:avLst/>
          </a:prstGeom>
          <a:noFill/>
        </p:spPr>
        <p:txBody>
          <a:bodyPr wrap="none" rtlCol="0">
            <a:spAutoFit/>
          </a:bodyPr>
          <a:lstStyle/>
          <a:p>
            <a:r>
              <a:rPr lang="fr-FR" sz="1100" i="1" dirty="0"/>
              <a:t>D'après source : Observatoire, Enquête communale</a:t>
            </a:r>
          </a:p>
        </p:txBody>
      </p:sp>
      <p:pic>
        <p:nvPicPr>
          <p:cNvPr id="35" name="Image 34"/>
          <p:cNvPicPr>
            <a:picLocks noChangeAspect="1"/>
          </p:cNvPicPr>
          <p:nvPr/>
        </p:nvPicPr>
        <p:blipFill rotWithShape="1">
          <a:blip r:embed="rId5"/>
          <a:srcRect r="2116"/>
          <a:stretch/>
        </p:blipFill>
        <p:spPr>
          <a:xfrm>
            <a:off x="10903676" y="5590778"/>
            <a:ext cx="1288324" cy="1267222"/>
          </a:xfrm>
          <a:prstGeom prst="rect">
            <a:avLst/>
          </a:prstGeom>
        </p:spPr>
      </p:pic>
      <p:pic>
        <p:nvPicPr>
          <p:cNvPr id="36" name="Imag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521" y="6414480"/>
            <a:ext cx="388155" cy="403682"/>
          </a:xfrm>
          <a:prstGeom prst="rect">
            <a:avLst/>
          </a:prstGeom>
        </p:spPr>
      </p:pic>
      <p:sp>
        <p:nvSpPr>
          <p:cNvPr id="16" name="Arc 15"/>
          <p:cNvSpPr/>
          <p:nvPr/>
        </p:nvSpPr>
        <p:spPr>
          <a:xfrm>
            <a:off x="8095898" y="2305582"/>
            <a:ext cx="3567114" cy="3647878"/>
          </a:xfrm>
          <a:prstGeom prst="arc">
            <a:avLst>
              <a:gd name="adj1" fmla="val 16302587"/>
              <a:gd name="adj2" fmla="val 8605716"/>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b="1"/>
          </a:p>
        </p:txBody>
      </p:sp>
    </p:spTree>
    <p:extLst>
      <p:ext uri="{BB962C8B-B14F-4D97-AF65-F5344CB8AC3E}">
        <p14:creationId xmlns:p14="http://schemas.microsoft.com/office/powerpoint/2010/main" val="265827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du contenu 5"/>
          <p:cNvPicPr>
            <a:picLocks noChangeAspect="1"/>
          </p:cNvPicPr>
          <p:nvPr/>
        </p:nvPicPr>
        <p:blipFill rotWithShape="1">
          <a:blip r:embed="rId3" cstate="print">
            <a:extLst>
              <a:ext uri="{28A0092B-C50C-407E-A947-70E740481C1C}">
                <a14:useLocalDpi xmlns:a14="http://schemas.microsoft.com/office/drawing/2010/main" val="0"/>
              </a:ext>
            </a:extLst>
          </a:blip>
          <a:srcRect l="11349"/>
          <a:stretch/>
        </p:blipFill>
        <p:spPr>
          <a:xfrm>
            <a:off x="2607274" y="111116"/>
            <a:ext cx="7681422" cy="6127236"/>
          </a:xfrm>
          <a:prstGeom prst="rect">
            <a:avLst/>
          </a:prstGeom>
        </p:spPr>
      </p:pic>
      <p:sp>
        <p:nvSpPr>
          <p:cNvPr id="9" name="Titre 1"/>
          <p:cNvSpPr txBox="1">
            <a:spLocks/>
          </p:cNvSpPr>
          <p:nvPr/>
        </p:nvSpPr>
        <p:spPr>
          <a:xfrm>
            <a:off x="1466626" y="2390999"/>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2" name="Rectangle 11"/>
          <p:cNvSpPr/>
          <p:nvPr/>
        </p:nvSpPr>
        <p:spPr>
          <a:xfrm>
            <a:off x="-222005" y="637704"/>
            <a:ext cx="11229974" cy="523220"/>
          </a:xfrm>
          <a:prstGeom prst="rect">
            <a:avLst/>
          </a:prstGeom>
        </p:spPr>
        <p:txBody>
          <a:bodyPr wrap="square">
            <a:spAutoFit/>
          </a:bodyPr>
          <a:lstStyle/>
          <a:p>
            <a:pPr algn="r"/>
            <a:r>
              <a:rPr lang="fr-FR" sz="2800" dirty="0" smtClean="0">
                <a:ln w="0"/>
                <a:solidFill>
                  <a:srgbClr val="015287"/>
                </a:solidFill>
                <a:effectLst>
                  <a:outerShdw blurRad="38100" dist="19050" dir="2700000" algn="tl" rotWithShape="0">
                    <a:schemeClr val="dk1">
                      <a:alpha val="40000"/>
                    </a:schemeClr>
                  </a:outerShdw>
                </a:effectLst>
              </a:rPr>
              <a:t>Réponses des élus </a:t>
            </a:r>
            <a:endParaRPr lang="fr-FR" sz="2800" dirty="0">
              <a:solidFill>
                <a:srgbClr val="015287"/>
              </a:solidFill>
            </a:endParaRPr>
          </a:p>
        </p:txBody>
      </p:sp>
      <p:sp>
        <p:nvSpPr>
          <p:cNvPr id="8" name="Rectangle 7"/>
          <p:cNvSpPr/>
          <p:nvPr/>
        </p:nvSpPr>
        <p:spPr>
          <a:xfrm>
            <a:off x="1072503" y="4109093"/>
            <a:ext cx="484554" cy="273538"/>
          </a:xfrm>
          <a:prstGeom prst="rect">
            <a:avLst/>
          </a:prstGeom>
          <a:solidFill>
            <a:srgbClr val="90F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72503" y="4441247"/>
            <a:ext cx="484554" cy="273538"/>
          </a:xfrm>
          <a:prstGeom prst="rect">
            <a:avLst/>
          </a:prstGeom>
          <a:solidFill>
            <a:srgbClr val="D3FF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61757" y="4773401"/>
            <a:ext cx="484554" cy="273538"/>
          </a:xfrm>
          <a:prstGeom prst="rect">
            <a:avLst/>
          </a:prstGeom>
          <a:solidFill>
            <a:srgbClr val="A0E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061757" y="5105555"/>
            <a:ext cx="484554" cy="2735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662564" y="4116536"/>
            <a:ext cx="3368432" cy="276999"/>
          </a:xfrm>
          <a:prstGeom prst="rect">
            <a:avLst/>
          </a:prstGeom>
          <a:noFill/>
        </p:spPr>
        <p:txBody>
          <a:bodyPr wrap="square" rtlCol="0">
            <a:spAutoFit/>
          </a:bodyPr>
          <a:lstStyle/>
          <a:p>
            <a:r>
              <a:rPr lang="fr-FR" sz="1200" dirty="0" smtClean="0"/>
              <a:t>Commune ayant validé le questionnaire </a:t>
            </a:r>
            <a:endParaRPr lang="fr-FR" sz="1200" dirty="0"/>
          </a:p>
        </p:txBody>
      </p:sp>
      <p:sp>
        <p:nvSpPr>
          <p:cNvPr id="15" name="ZoneTexte 14"/>
          <p:cNvSpPr txBox="1"/>
          <p:nvPr/>
        </p:nvSpPr>
        <p:spPr>
          <a:xfrm>
            <a:off x="1662564" y="4440130"/>
            <a:ext cx="3538416" cy="276999"/>
          </a:xfrm>
          <a:prstGeom prst="rect">
            <a:avLst/>
          </a:prstGeom>
          <a:noFill/>
        </p:spPr>
        <p:txBody>
          <a:bodyPr wrap="square" rtlCol="0">
            <a:spAutoFit/>
          </a:bodyPr>
          <a:lstStyle/>
          <a:p>
            <a:r>
              <a:rPr lang="fr-FR" sz="1200" dirty="0" smtClean="0"/>
              <a:t>Commune ayant répondu sauf au sentiment général</a:t>
            </a:r>
            <a:endParaRPr lang="fr-FR" sz="1200" dirty="0"/>
          </a:p>
        </p:txBody>
      </p:sp>
      <p:sp>
        <p:nvSpPr>
          <p:cNvPr id="16" name="ZoneTexte 15"/>
          <p:cNvSpPr txBox="1"/>
          <p:nvPr/>
        </p:nvSpPr>
        <p:spPr>
          <a:xfrm>
            <a:off x="1662564" y="4763724"/>
            <a:ext cx="3368432" cy="276999"/>
          </a:xfrm>
          <a:prstGeom prst="rect">
            <a:avLst/>
          </a:prstGeom>
          <a:noFill/>
        </p:spPr>
        <p:txBody>
          <a:bodyPr wrap="square" rtlCol="0">
            <a:spAutoFit/>
          </a:bodyPr>
          <a:lstStyle/>
          <a:p>
            <a:r>
              <a:rPr lang="fr-FR" sz="1200" dirty="0" smtClean="0"/>
              <a:t>Commune ayant partiellement répondu </a:t>
            </a:r>
            <a:endParaRPr lang="fr-FR" sz="1200" dirty="0"/>
          </a:p>
        </p:txBody>
      </p:sp>
      <p:sp>
        <p:nvSpPr>
          <p:cNvPr id="17" name="ZoneTexte 16"/>
          <p:cNvSpPr txBox="1"/>
          <p:nvPr/>
        </p:nvSpPr>
        <p:spPr>
          <a:xfrm>
            <a:off x="1662564" y="5088738"/>
            <a:ext cx="3368432" cy="276999"/>
          </a:xfrm>
          <a:prstGeom prst="rect">
            <a:avLst/>
          </a:prstGeom>
          <a:noFill/>
        </p:spPr>
        <p:txBody>
          <a:bodyPr wrap="square" rtlCol="0">
            <a:spAutoFit/>
          </a:bodyPr>
          <a:lstStyle/>
          <a:p>
            <a:r>
              <a:rPr lang="fr-FR" sz="1200" dirty="0" smtClean="0"/>
              <a:t>Commune n’ayant pas répondu </a:t>
            </a:r>
            <a:endParaRPr lang="fr-FR" sz="1200" dirty="0"/>
          </a:p>
        </p:txBody>
      </p:sp>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20" name="Image 19"/>
          <p:cNvPicPr>
            <a:picLocks noChangeAspect="1"/>
          </p:cNvPicPr>
          <p:nvPr/>
        </p:nvPicPr>
        <p:blipFill rotWithShape="1">
          <a:blip r:embed="rId5"/>
          <a:srcRect r="2116"/>
          <a:stretch/>
        </p:blipFill>
        <p:spPr>
          <a:xfrm>
            <a:off x="9932670" y="4656963"/>
            <a:ext cx="2256282" cy="2219325"/>
          </a:xfrm>
          <a:prstGeom prst="rect">
            <a:avLst/>
          </a:prstGeom>
        </p:spPr>
      </p:pic>
      <p:sp>
        <p:nvSpPr>
          <p:cNvPr id="21"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2"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à coins arrondis 22"/>
          <p:cNvSpPr/>
          <p:nvPr/>
        </p:nvSpPr>
        <p:spPr>
          <a:xfrm>
            <a:off x="10218455" y="-56512"/>
            <a:ext cx="2115035" cy="52730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Méthodologie</a:t>
            </a:r>
            <a:endParaRPr lang="fr-FR" dirty="0"/>
          </a:p>
        </p:txBody>
      </p:sp>
    </p:spTree>
    <p:extLst>
      <p:ext uri="{BB962C8B-B14F-4D97-AF65-F5344CB8AC3E}">
        <p14:creationId xmlns:p14="http://schemas.microsoft.com/office/powerpoint/2010/main" val="359385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4" name="Image 13"/>
          <p:cNvPicPr>
            <a:picLocks noChangeAspect="1"/>
          </p:cNvPicPr>
          <p:nvPr/>
        </p:nvPicPr>
        <p:blipFill rotWithShape="1">
          <a:blip r:embed="rId4"/>
          <a:srcRect r="2116"/>
          <a:stretch/>
        </p:blipFill>
        <p:spPr>
          <a:xfrm>
            <a:off x="9932670" y="4656963"/>
            <a:ext cx="2256282" cy="2219325"/>
          </a:xfrm>
          <a:prstGeom prst="rect">
            <a:avLst/>
          </a:prstGeom>
        </p:spPr>
      </p:pic>
      <p:sp>
        <p:nvSpPr>
          <p:cNvPr id="7" name="Rectangle 6"/>
          <p:cNvSpPr/>
          <p:nvPr/>
        </p:nvSpPr>
        <p:spPr>
          <a:xfrm>
            <a:off x="9339943" y="4153990"/>
            <a:ext cx="914400" cy="221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5999" y="111116"/>
            <a:ext cx="11229974" cy="954107"/>
          </a:xfrm>
          <a:prstGeom prst="rect">
            <a:avLst/>
          </a:prstGeom>
        </p:spPr>
        <p:txBody>
          <a:bodyPr wrap="square">
            <a:spAutoFit/>
          </a:bodyPr>
          <a:lstStyle/>
          <a:p>
            <a:pPr algn="ctr"/>
            <a:r>
              <a:rPr lang="fr-FR" sz="2800" b="1" dirty="0" smtClean="0">
                <a:ln w="0"/>
                <a:solidFill>
                  <a:srgbClr val="015287"/>
                </a:solidFill>
                <a:effectLst>
                  <a:outerShdw blurRad="38100" dist="19050" dir="2700000" algn="tl" rotWithShape="0">
                    <a:schemeClr val="dk1">
                      <a:alpha val="40000"/>
                    </a:schemeClr>
                  </a:outerShdw>
                </a:effectLst>
              </a:rPr>
              <a:t>Une couverture commerciale des besoins de la population</a:t>
            </a:r>
          </a:p>
          <a:p>
            <a:pPr algn="ctr"/>
            <a:r>
              <a:rPr lang="fr-FR" sz="2800" b="1" dirty="0">
                <a:ln w="0"/>
                <a:solidFill>
                  <a:srgbClr val="015287"/>
                </a:solidFill>
                <a:effectLst>
                  <a:outerShdw blurRad="38100" dist="19050" dir="2700000" algn="tl" rotWithShape="0">
                    <a:schemeClr val="dk1">
                      <a:alpha val="40000"/>
                    </a:schemeClr>
                  </a:outerShdw>
                </a:effectLst>
              </a:rPr>
              <a:t>g</a:t>
            </a:r>
            <a:r>
              <a:rPr lang="fr-FR" sz="2800" b="1" dirty="0" smtClean="0">
                <a:ln w="0"/>
                <a:solidFill>
                  <a:srgbClr val="015287"/>
                </a:solidFill>
                <a:effectLst>
                  <a:outerShdw blurRad="38100" dist="19050" dir="2700000" algn="tl" rotWithShape="0">
                    <a:schemeClr val="dk1">
                      <a:alpha val="40000"/>
                    </a:schemeClr>
                  </a:outerShdw>
                </a:effectLst>
              </a:rPr>
              <a:t>lobalement satisfaisante </a:t>
            </a:r>
            <a:endParaRPr lang="fr-FR" sz="2800" b="1" dirty="0">
              <a:solidFill>
                <a:srgbClr val="015287"/>
              </a:solidFill>
            </a:endParaRPr>
          </a:p>
        </p:txBody>
      </p:sp>
      <p:sp>
        <p:nvSpPr>
          <p:cNvPr id="16" name="ZoneTexte 15"/>
          <p:cNvSpPr txBox="1"/>
          <p:nvPr/>
        </p:nvSpPr>
        <p:spPr>
          <a:xfrm>
            <a:off x="658048" y="1465305"/>
            <a:ext cx="11158498" cy="5847755"/>
          </a:xfrm>
          <a:prstGeom prst="rect">
            <a:avLst/>
          </a:prstGeom>
          <a:noFill/>
        </p:spPr>
        <p:txBody>
          <a:bodyPr wrap="square" rtlCol="0">
            <a:spAutoFit/>
          </a:bodyPr>
          <a:lstStyle/>
          <a:p>
            <a:pPr lvl="2"/>
            <a:endParaRPr lang="fr-FR" sz="2000" dirty="0" smtClean="0">
              <a:solidFill>
                <a:srgbClr val="015287"/>
              </a:solidFill>
            </a:endParaRPr>
          </a:p>
          <a:p>
            <a:pPr lvl="2"/>
            <a:r>
              <a:rPr lang="fr-FR" sz="2000" b="1" dirty="0" smtClean="0">
                <a:solidFill>
                  <a:srgbClr val="015287"/>
                </a:solidFill>
              </a:rPr>
              <a:t>Les grandes et moyennes surfaces commerciales accessibles à 80 % de la population en moins de 10 min, à tous en moins de 20 min</a:t>
            </a:r>
          </a:p>
          <a:p>
            <a:pPr lvl="2"/>
            <a:endParaRPr lang="fr-FR" sz="2000" b="1" dirty="0">
              <a:solidFill>
                <a:srgbClr val="015287"/>
              </a:solidFill>
            </a:endParaRPr>
          </a:p>
          <a:p>
            <a:pPr lvl="2"/>
            <a:r>
              <a:rPr lang="fr-FR" sz="2000" b="1" dirty="0" smtClean="0">
                <a:solidFill>
                  <a:srgbClr val="015287"/>
                </a:solidFill>
              </a:rPr>
              <a:t>Les 3 familles de produits de première nécessité accessibles en moins de 10 min à 99 % de la population</a:t>
            </a:r>
          </a:p>
          <a:p>
            <a:pPr lvl="2"/>
            <a:endParaRPr lang="fr-FR" sz="2000" b="1" dirty="0" smtClean="0">
              <a:solidFill>
                <a:srgbClr val="015287"/>
              </a:solidFill>
            </a:endParaRPr>
          </a:p>
          <a:p>
            <a:pPr lvl="2"/>
            <a:r>
              <a:rPr lang="fr-FR" sz="2000" b="1" dirty="0">
                <a:solidFill>
                  <a:srgbClr val="015287"/>
                </a:solidFill>
              </a:rPr>
              <a:t> </a:t>
            </a:r>
            <a:r>
              <a:rPr lang="fr-FR" sz="2000" b="1" dirty="0" smtClean="0">
                <a:solidFill>
                  <a:srgbClr val="015287"/>
                </a:solidFill>
              </a:rPr>
              <a:t>5 600 habitants à plus de 10 min d’une station service</a:t>
            </a:r>
          </a:p>
          <a:p>
            <a:pPr lvl="2"/>
            <a:r>
              <a:rPr lang="fr-FR" sz="2000" b="1" dirty="0" smtClean="0">
                <a:solidFill>
                  <a:srgbClr val="015287"/>
                </a:solidFill>
              </a:rPr>
              <a:t>25 000 habitants</a:t>
            </a:r>
            <a:r>
              <a:rPr lang="fr-FR" sz="2000" dirty="0" smtClean="0">
                <a:solidFill>
                  <a:srgbClr val="015287"/>
                </a:solidFill>
              </a:rPr>
              <a:t> à plus de 10 min d’un </a:t>
            </a:r>
            <a:r>
              <a:rPr lang="fr-FR" sz="2000" b="1" dirty="0" smtClean="0">
                <a:solidFill>
                  <a:srgbClr val="015287"/>
                </a:solidFill>
              </a:rPr>
              <a:t>distributeur automatique de billets</a:t>
            </a:r>
          </a:p>
          <a:p>
            <a:pPr lvl="2"/>
            <a:r>
              <a:rPr lang="fr-FR" sz="2000" b="1" dirty="0" smtClean="0">
                <a:solidFill>
                  <a:srgbClr val="015287"/>
                </a:solidFill>
              </a:rPr>
              <a:t>30 petits pôles </a:t>
            </a:r>
            <a:r>
              <a:rPr lang="fr-FR" sz="2000" dirty="0" smtClean="0">
                <a:solidFill>
                  <a:srgbClr val="015287"/>
                </a:solidFill>
              </a:rPr>
              <a:t>de commerce </a:t>
            </a:r>
            <a:r>
              <a:rPr lang="fr-FR" sz="2000" b="1" dirty="0" smtClean="0">
                <a:solidFill>
                  <a:srgbClr val="015287"/>
                </a:solidFill>
              </a:rPr>
              <a:t>sans DAB</a:t>
            </a:r>
          </a:p>
          <a:p>
            <a:pPr lvl="2"/>
            <a:endParaRPr lang="fr-FR" sz="2000" dirty="0">
              <a:solidFill>
                <a:srgbClr val="015287"/>
              </a:solidFill>
            </a:endParaRPr>
          </a:p>
          <a:p>
            <a:pPr lvl="2"/>
            <a:r>
              <a:rPr lang="fr-FR" sz="2000" b="1" dirty="0" smtClean="0">
                <a:solidFill>
                  <a:srgbClr val="015287"/>
                </a:solidFill>
              </a:rPr>
              <a:t>1 commune sur 3 propriétaire</a:t>
            </a:r>
            <a:r>
              <a:rPr lang="fr-FR" sz="2000" dirty="0" smtClean="0">
                <a:solidFill>
                  <a:srgbClr val="015287"/>
                </a:solidFill>
              </a:rPr>
              <a:t> de murs ou de fonds de commerce</a:t>
            </a:r>
            <a:endParaRPr lang="fr-FR" sz="2000" dirty="0">
              <a:solidFill>
                <a:srgbClr val="015287"/>
              </a:solidFill>
            </a:endParaRPr>
          </a:p>
          <a:p>
            <a:pPr lvl="2"/>
            <a:endParaRPr lang="fr-FR" sz="2000" dirty="0" smtClean="0">
              <a:solidFill>
                <a:srgbClr val="015287"/>
              </a:solidFill>
            </a:endParaRPr>
          </a:p>
          <a:p>
            <a:pPr lvl="2"/>
            <a:r>
              <a:rPr lang="fr-FR" sz="2000" dirty="0" smtClean="0">
                <a:solidFill>
                  <a:srgbClr val="015287"/>
                </a:solidFill>
              </a:rPr>
              <a:t>Des </a:t>
            </a:r>
            <a:r>
              <a:rPr lang="fr-FR" sz="2000" b="1" dirty="0" smtClean="0">
                <a:solidFill>
                  <a:srgbClr val="015287"/>
                </a:solidFill>
              </a:rPr>
              <a:t>zones de fragilité</a:t>
            </a:r>
            <a:endParaRPr lang="fr-FR" sz="2000" b="1" dirty="0">
              <a:solidFill>
                <a:srgbClr val="015287"/>
              </a:solidFill>
            </a:endParaRPr>
          </a:p>
          <a:p>
            <a:pPr lvl="2"/>
            <a:endParaRPr lang="fr-FR" sz="2000" dirty="0">
              <a:solidFill>
                <a:srgbClr val="015287"/>
              </a:solidFill>
            </a:endParaRPr>
          </a:p>
          <a:p>
            <a:pPr lvl="2"/>
            <a:endParaRPr lang="fr-FR" sz="2000" dirty="0" smtClean="0">
              <a:solidFill>
                <a:srgbClr val="015287"/>
              </a:solidFill>
            </a:endParaRPr>
          </a:p>
          <a:p>
            <a:endParaRPr lang="fr-FR" dirty="0" smtClean="0">
              <a:solidFill>
                <a:srgbClr val="015287"/>
              </a:solidFill>
            </a:endParaRPr>
          </a:p>
          <a:p>
            <a:endParaRPr lang="fr-FR" b="1" dirty="0">
              <a:solidFill>
                <a:srgbClr val="015287"/>
              </a:solidFill>
            </a:endParaRPr>
          </a:p>
          <a:p>
            <a:endParaRPr lang="fr-FR" dirty="0">
              <a:solidFill>
                <a:srgbClr val="015287"/>
              </a:solidFill>
            </a:endParaRPr>
          </a:p>
        </p:txBody>
      </p:sp>
      <p:sp>
        <p:nvSpPr>
          <p:cNvPr id="12" name="Rectangle à coins arrondis 11"/>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spTree>
    <p:extLst>
      <p:ext uri="{BB962C8B-B14F-4D97-AF65-F5344CB8AC3E}">
        <p14:creationId xmlns:p14="http://schemas.microsoft.com/office/powerpoint/2010/main" val="3216198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4180" y="111116"/>
            <a:ext cx="1122997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Carte de synthèse : l’offre commerciale de proximité</a:t>
            </a:r>
            <a:endParaRPr lang="fr-FR" sz="2800" dirty="0">
              <a:solidFill>
                <a:srgbClr val="015287"/>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31" y="823441"/>
            <a:ext cx="8960163" cy="5869888"/>
          </a:xfrm>
          <a:prstGeom prst="rect">
            <a:avLst/>
          </a:prstGeom>
        </p:spPr>
      </p:pic>
      <p:sp>
        <p:nvSpPr>
          <p:cNvPr id="8" name="Rectangle 7"/>
          <p:cNvSpPr/>
          <p:nvPr/>
        </p:nvSpPr>
        <p:spPr>
          <a:xfrm>
            <a:off x="5513718" y="6596390"/>
            <a:ext cx="4807726" cy="261610"/>
          </a:xfrm>
          <a:prstGeom prst="rect">
            <a:avLst/>
          </a:prstGeom>
          <a:noFill/>
        </p:spPr>
        <p:txBody>
          <a:bodyPr wrap="none" rtlCol="0">
            <a:spAutoFit/>
          </a:bodyPr>
          <a:lstStyle/>
          <a:p>
            <a:r>
              <a:rPr lang="fr-FR" sz="1100" i="1" dirty="0"/>
              <a:t>Observatoire d’après sources : Observatoire enquête communale, Insee BPE 2014</a:t>
            </a:r>
          </a:p>
        </p:txBody>
      </p:sp>
      <p:sp>
        <p:nvSpPr>
          <p:cNvPr id="9"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à coins arrondis 10"/>
          <p:cNvSpPr/>
          <p:nvPr/>
        </p:nvSpPr>
        <p:spPr>
          <a:xfrm>
            <a:off x="10839534" y="-52432"/>
            <a:ext cx="1493955"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Commerces</a:t>
            </a:r>
            <a:endParaRPr lang="fr-FR" dirty="0"/>
          </a:p>
        </p:txBody>
      </p:sp>
      <p:pic>
        <p:nvPicPr>
          <p:cNvPr id="13" name="Image 12"/>
          <p:cNvPicPr>
            <a:picLocks noChangeAspect="1"/>
          </p:cNvPicPr>
          <p:nvPr/>
        </p:nvPicPr>
        <p:blipFill rotWithShape="1">
          <a:blip r:embed="rId4"/>
          <a:srcRect r="2116"/>
          <a:stretch/>
        </p:blipFill>
        <p:spPr>
          <a:xfrm>
            <a:off x="10903676" y="5590778"/>
            <a:ext cx="1288324" cy="1267222"/>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521" y="6414480"/>
            <a:ext cx="388155" cy="403682"/>
          </a:xfrm>
          <a:prstGeom prst="rect">
            <a:avLst/>
          </a:prstGeom>
        </p:spPr>
      </p:pic>
    </p:spTree>
    <p:extLst>
      <p:ext uri="{BB962C8B-B14F-4D97-AF65-F5344CB8AC3E}">
        <p14:creationId xmlns:p14="http://schemas.microsoft.com/office/powerpoint/2010/main" val="1154853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2" name="Rectangle 11"/>
          <p:cNvSpPr/>
          <p:nvPr/>
        </p:nvSpPr>
        <p:spPr>
          <a:xfrm>
            <a:off x="422765" y="111116"/>
            <a:ext cx="11229974" cy="1138773"/>
          </a:xfrm>
          <a:prstGeom prst="rect">
            <a:avLst/>
          </a:prstGeom>
        </p:spPr>
        <p:txBody>
          <a:bodyPr wrap="square">
            <a:spAutoFit/>
          </a:bodyPr>
          <a:lstStyle/>
          <a:p>
            <a:pPr algn="ctr"/>
            <a:r>
              <a:rPr lang="fr-FR" sz="4000" b="1" dirty="0" smtClean="0">
                <a:ln w="0"/>
                <a:solidFill>
                  <a:srgbClr val="015287"/>
                </a:solidFill>
                <a:effectLst>
                  <a:outerShdw blurRad="38100" dist="19050" dir="2700000" algn="tl" rotWithShape="0">
                    <a:schemeClr val="dk1">
                      <a:alpha val="40000"/>
                    </a:schemeClr>
                  </a:outerShdw>
                </a:effectLst>
              </a:rPr>
              <a:t>La santé</a:t>
            </a:r>
          </a:p>
          <a:p>
            <a:pPr algn="ctr"/>
            <a:r>
              <a:rPr lang="fr-FR" sz="2800" b="1" dirty="0" smtClean="0">
                <a:ln w="0"/>
                <a:solidFill>
                  <a:srgbClr val="015287"/>
                </a:solidFill>
                <a:effectLst>
                  <a:outerShdw blurRad="38100" dist="19050" dir="2700000" algn="tl" rotWithShape="0">
                    <a:schemeClr val="dk1">
                      <a:alpha val="40000"/>
                    </a:schemeClr>
                  </a:outerShdw>
                </a:effectLst>
              </a:rPr>
              <a:t>première priorité des élus</a:t>
            </a:r>
            <a:endParaRPr lang="fr-FR" sz="2800" b="1" dirty="0">
              <a:solidFill>
                <a:srgbClr val="015287"/>
              </a:solidFill>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Image 15"/>
          <p:cNvPicPr>
            <a:picLocks noChangeAspect="1"/>
          </p:cNvPicPr>
          <p:nvPr/>
        </p:nvPicPr>
        <p:blipFill rotWithShape="1">
          <a:blip r:embed="rId3"/>
          <a:srcRect r="2116"/>
          <a:stretch/>
        </p:blipFill>
        <p:spPr>
          <a:xfrm>
            <a:off x="9932670" y="4656963"/>
            <a:ext cx="2256282" cy="2219325"/>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6" y="6037898"/>
            <a:ext cx="753532" cy="783674"/>
          </a:xfrm>
          <a:prstGeom prst="rect">
            <a:avLst/>
          </a:prstGeom>
        </p:spPr>
      </p:pic>
      <p:graphicFrame>
        <p:nvGraphicFramePr>
          <p:cNvPr id="13" name="Graphique 12"/>
          <p:cNvGraphicFramePr/>
          <p:nvPr>
            <p:extLst>
              <p:ext uri="{D42A27DB-BD31-4B8C-83A1-F6EECF244321}">
                <p14:modId xmlns:p14="http://schemas.microsoft.com/office/powerpoint/2010/main" val="3737131633"/>
              </p:ext>
            </p:extLst>
          </p:nvPr>
        </p:nvGraphicFramePr>
        <p:xfrm>
          <a:off x="1143726" y="680843"/>
          <a:ext cx="107696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à coins arrondis 13"/>
          <p:cNvSpPr/>
          <p:nvPr/>
        </p:nvSpPr>
        <p:spPr>
          <a:xfrm>
            <a:off x="10534650" y="-52432"/>
            <a:ext cx="1798840"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Santé – </a:t>
            </a:r>
            <a:br>
              <a:rPr lang="fr-FR" dirty="0" smtClean="0"/>
            </a:br>
            <a:r>
              <a:rPr lang="fr-FR" dirty="0" smtClean="0"/>
              <a:t>Accès aux soins</a:t>
            </a:r>
            <a:endParaRPr lang="fr-FR" dirty="0"/>
          </a:p>
        </p:txBody>
      </p:sp>
    </p:spTree>
    <p:extLst>
      <p:ext uri="{BB962C8B-B14F-4D97-AF65-F5344CB8AC3E}">
        <p14:creationId xmlns:p14="http://schemas.microsoft.com/office/powerpoint/2010/main" val="1635378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Image 15"/>
          <p:cNvPicPr>
            <a:picLocks noChangeAspect="1"/>
          </p:cNvPicPr>
          <p:nvPr/>
        </p:nvPicPr>
        <p:blipFill rotWithShape="1">
          <a:blip r:embed="rId3"/>
          <a:srcRect r="2116"/>
          <a:stretch/>
        </p:blipFill>
        <p:spPr>
          <a:xfrm>
            <a:off x="9932670" y="4656963"/>
            <a:ext cx="2256282" cy="2219325"/>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6" y="6037898"/>
            <a:ext cx="753532" cy="783674"/>
          </a:xfrm>
          <a:prstGeom prst="rect">
            <a:avLst/>
          </a:prstGeom>
        </p:spPr>
      </p:pic>
      <p:sp>
        <p:nvSpPr>
          <p:cNvPr id="18" name="Rectangle à coins arrondis 17"/>
          <p:cNvSpPr/>
          <p:nvPr/>
        </p:nvSpPr>
        <p:spPr>
          <a:xfrm>
            <a:off x="10534650" y="-52432"/>
            <a:ext cx="1798840"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Santé – </a:t>
            </a:r>
            <a:br>
              <a:rPr lang="fr-FR" dirty="0" smtClean="0"/>
            </a:br>
            <a:r>
              <a:rPr lang="fr-FR" dirty="0" smtClean="0"/>
              <a:t>Accès aux soins</a:t>
            </a:r>
            <a:endParaRPr lang="fr-FR" dirty="0"/>
          </a:p>
        </p:txBody>
      </p:sp>
      <p:sp>
        <p:nvSpPr>
          <p:cNvPr id="2" name="Rectangle 1"/>
          <p:cNvSpPr/>
          <p:nvPr/>
        </p:nvSpPr>
        <p:spPr>
          <a:xfrm>
            <a:off x="1091742" y="574744"/>
            <a:ext cx="10291110" cy="5632311"/>
          </a:xfrm>
          <a:prstGeom prst="rect">
            <a:avLst/>
          </a:prstGeom>
          <a:noFill/>
        </p:spPr>
        <p:txBody>
          <a:bodyPr wrap="square" rtlCol="0">
            <a:spAutoFit/>
          </a:bodyPr>
          <a:lstStyle/>
          <a:p>
            <a:r>
              <a:rPr lang="fr-FR" b="1" dirty="0">
                <a:solidFill>
                  <a:srgbClr val="015287"/>
                </a:solidFill>
              </a:rPr>
              <a:t>17 % </a:t>
            </a:r>
            <a:r>
              <a:rPr lang="fr-FR" dirty="0">
                <a:solidFill>
                  <a:srgbClr val="015287"/>
                </a:solidFill>
              </a:rPr>
              <a:t>de la population </a:t>
            </a:r>
            <a:r>
              <a:rPr lang="fr-FR" b="1" dirty="0">
                <a:solidFill>
                  <a:srgbClr val="015287"/>
                </a:solidFill>
              </a:rPr>
              <a:t>à plus de 20 min d'un établissement de soins en médecine</a:t>
            </a:r>
            <a:r>
              <a:rPr lang="fr-FR" dirty="0">
                <a:solidFill>
                  <a:srgbClr val="015287"/>
                </a:solidFill>
              </a:rPr>
              <a:t>,</a:t>
            </a:r>
          </a:p>
          <a:p>
            <a:r>
              <a:rPr lang="fr-FR" b="1" dirty="0">
                <a:solidFill>
                  <a:srgbClr val="015287"/>
                </a:solidFill>
              </a:rPr>
              <a:t>2 % à plus de 30 min</a:t>
            </a:r>
            <a:r>
              <a:rPr lang="fr-FR" dirty="0">
                <a:solidFill>
                  <a:srgbClr val="015287"/>
                </a:solidFill>
              </a:rPr>
              <a:t> (</a:t>
            </a:r>
            <a:r>
              <a:rPr lang="fr-FR" b="1" dirty="0">
                <a:solidFill>
                  <a:srgbClr val="015287"/>
                </a:solidFill>
              </a:rPr>
              <a:t>5 400 personnes</a:t>
            </a:r>
            <a:r>
              <a:rPr lang="fr-FR" dirty="0">
                <a:solidFill>
                  <a:srgbClr val="015287"/>
                </a:solidFill>
              </a:rPr>
              <a:t>)</a:t>
            </a:r>
          </a:p>
          <a:p>
            <a:r>
              <a:rPr lang="fr-FR" dirty="0">
                <a:solidFill>
                  <a:srgbClr val="015287"/>
                </a:solidFill>
              </a:rPr>
              <a:t>32 % de la population à plus de 20 min d'un service </a:t>
            </a:r>
            <a:r>
              <a:rPr lang="fr-FR" dirty="0" smtClean="0">
                <a:solidFill>
                  <a:srgbClr val="015287"/>
                </a:solidFill>
              </a:rPr>
              <a:t>d'urgences</a:t>
            </a:r>
          </a:p>
          <a:p>
            <a:endParaRPr lang="fr-FR" dirty="0">
              <a:solidFill>
                <a:srgbClr val="015287"/>
              </a:solidFill>
            </a:endParaRPr>
          </a:p>
          <a:p>
            <a:r>
              <a:rPr lang="fr-FR" b="1" dirty="0" smtClean="0">
                <a:solidFill>
                  <a:srgbClr val="015287"/>
                </a:solidFill>
              </a:rPr>
              <a:t>Une </a:t>
            </a:r>
            <a:r>
              <a:rPr lang="fr-FR" b="1" dirty="0">
                <a:solidFill>
                  <a:srgbClr val="015287"/>
                </a:solidFill>
              </a:rPr>
              <a:t>faible densité médicale et paramédicale</a:t>
            </a:r>
          </a:p>
          <a:p>
            <a:r>
              <a:rPr lang="fr-FR" dirty="0">
                <a:solidFill>
                  <a:srgbClr val="015287"/>
                </a:solidFill>
              </a:rPr>
              <a:t>Le Loir-et-Cher au </a:t>
            </a:r>
            <a:r>
              <a:rPr lang="fr-FR" b="1" dirty="0" smtClean="0">
                <a:solidFill>
                  <a:srgbClr val="015287"/>
                </a:solidFill>
              </a:rPr>
              <a:t>74</a:t>
            </a:r>
            <a:r>
              <a:rPr lang="fr-FR" b="1" baseline="30000" dirty="0" smtClean="0">
                <a:solidFill>
                  <a:srgbClr val="015287"/>
                </a:solidFill>
              </a:rPr>
              <a:t>e</a:t>
            </a:r>
            <a:r>
              <a:rPr lang="fr-FR" b="1" dirty="0" smtClean="0">
                <a:solidFill>
                  <a:srgbClr val="015287"/>
                </a:solidFill>
              </a:rPr>
              <a:t> rang </a:t>
            </a:r>
            <a:r>
              <a:rPr lang="fr-FR" b="1" dirty="0">
                <a:solidFill>
                  <a:srgbClr val="015287"/>
                </a:solidFill>
              </a:rPr>
              <a:t>des départements français </a:t>
            </a:r>
            <a:r>
              <a:rPr lang="fr-FR" dirty="0">
                <a:solidFill>
                  <a:srgbClr val="015287"/>
                </a:solidFill>
              </a:rPr>
              <a:t>pour sa </a:t>
            </a:r>
            <a:r>
              <a:rPr lang="fr-FR" b="1" dirty="0">
                <a:solidFill>
                  <a:srgbClr val="015287"/>
                </a:solidFill>
              </a:rPr>
              <a:t>densité de médecins généralistes</a:t>
            </a:r>
          </a:p>
          <a:p>
            <a:r>
              <a:rPr lang="fr-FR" dirty="0">
                <a:solidFill>
                  <a:srgbClr val="015287"/>
                </a:solidFill>
              </a:rPr>
              <a:t>245 médecins généralistes "de proximité" (libéraux, salariés des maisons de santé, etc.)</a:t>
            </a:r>
          </a:p>
          <a:p>
            <a:endParaRPr lang="fr-FR" dirty="0" smtClean="0">
              <a:solidFill>
                <a:srgbClr val="015287"/>
              </a:solidFill>
            </a:endParaRPr>
          </a:p>
          <a:p>
            <a:r>
              <a:rPr lang="fr-FR" b="1" dirty="0" smtClean="0">
                <a:solidFill>
                  <a:srgbClr val="015287"/>
                </a:solidFill>
              </a:rPr>
              <a:t>Une </a:t>
            </a:r>
            <a:r>
              <a:rPr lang="fr-FR" b="1" dirty="0">
                <a:solidFill>
                  <a:srgbClr val="015287"/>
                </a:solidFill>
              </a:rPr>
              <a:t>répartition encore équilibrée des pôles de santé de proximité </a:t>
            </a:r>
            <a:r>
              <a:rPr lang="fr-FR" dirty="0">
                <a:solidFill>
                  <a:srgbClr val="015287"/>
                </a:solidFill>
              </a:rPr>
              <a:t>: </a:t>
            </a:r>
            <a:r>
              <a:rPr lang="fr-FR" b="1" dirty="0">
                <a:solidFill>
                  <a:srgbClr val="015287"/>
                </a:solidFill>
              </a:rPr>
              <a:t>2,7 %</a:t>
            </a:r>
            <a:r>
              <a:rPr lang="fr-FR" dirty="0">
                <a:solidFill>
                  <a:srgbClr val="015287"/>
                </a:solidFill>
              </a:rPr>
              <a:t> de la population (</a:t>
            </a:r>
            <a:r>
              <a:rPr lang="fr-FR" b="1" dirty="0">
                <a:solidFill>
                  <a:srgbClr val="015287"/>
                </a:solidFill>
              </a:rPr>
              <a:t>8 900 habitants</a:t>
            </a:r>
            <a:r>
              <a:rPr lang="fr-FR" dirty="0">
                <a:solidFill>
                  <a:srgbClr val="015287"/>
                </a:solidFill>
              </a:rPr>
              <a:t>) </a:t>
            </a:r>
            <a:r>
              <a:rPr lang="fr-FR" b="1" dirty="0" smtClean="0">
                <a:solidFill>
                  <a:srgbClr val="015287"/>
                </a:solidFill>
              </a:rPr>
              <a:t>à plus </a:t>
            </a:r>
            <a:r>
              <a:rPr lang="fr-FR" b="1" dirty="0">
                <a:solidFill>
                  <a:srgbClr val="015287"/>
                </a:solidFill>
              </a:rPr>
              <a:t>de 10 m</a:t>
            </a:r>
            <a:r>
              <a:rPr lang="fr-FR" dirty="0">
                <a:solidFill>
                  <a:srgbClr val="015287"/>
                </a:solidFill>
              </a:rPr>
              <a:t>in en voiture </a:t>
            </a:r>
            <a:r>
              <a:rPr lang="fr-FR" b="1" dirty="0">
                <a:solidFill>
                  <a:srgbClr val="015287"/>
                </a:solidFill>
              </a:rPr>
              <a:t>d'une commune regroupant au moins un médecin</a:t>
            </a:r>
            <a:r>
              <a:rPr lang="fr-FR" b="1" dirty="0" smtClean="0">
                <a:solidFill>
                  <a:srgbClr val="015287"/>
                </a:solidFill>
              </a:rPr>
              <a:t>, un </a:t>
            </a:r>
            <a:r>
              <a:rPr lang="fr-FR" b="1" dirty="0">
                <a:solidFill>
                  <a:srgbClr val="015287"/>
                </a:solidFill>
              </a:rPr>
              <a:t>infirmier, une pharmacie</a:t>
            </a:r>
          </a:p>
          <a:p>
            <a:endParaRPr lang="fr-FR" dirty="0" smtClean="0">
              <a:solidFill>
                <a:srgbClr val="015287"/>
              </a:solidFill>
            </a:endParaRPr>
          </a:p>
          <a:p>
            <a:r>
              <a:rPr lang="fr-FR" b="1" dirty="0" smtClean="0">
                <a:solidFill>
                  <a:srgbClr val="015287"/>
                </a:solidFill>
              </a:rPr>
              <a:t>Des </a:t>
            </a:r>
            <a:r>
              <a:rPr lang="fr-FR" b="1" dirty="0">
                <a:solidFill>
                  <a:srgbClr val="015287"/>
                </a:solidFill>
              </a:rPr>
              <a:t>professionnels plus âgés qu'en moyenne nationale et régionale dans plusieurs professions </a:t>
            </a:r>
            <a:r>
              <a:rPr lang="fr-FR" dirty="0">
                <a:solidFill>
                  <a:srgbClr val="015287"/>
                </a:solidFill>
              </a:rPr>
              <a:t>(médecins </a:t>
            </a:r>
            <a:r>
              <a:rPr lang="fr-FR" dirty="0" smtClean="0">
                <a:solidFill>
                  <a:srgbClr val="015287"/>
                </a:solidFill>
              </a:rPr>
              <a:t>spécialistes et </a:t>
            </a:r>
            <a:r>
              <a:rPr lang="fr-FR" dirty="0">
                <a:solidFill>
                  <a:srgbClr val="015287"/>
                </a:solidFill>
              </a:rPr>
              <a:t>généralistes, chirurgiens dentistes notamment)</a:t>
            </a:r>
          </a:p>
          <a:p>
            <a:r>
              <a:rPr lang="fr-FR" b="1" dirty="0">
                <a:solidFill>
                  <a:srgbClr val="015287"/>
                </a:solidFill>
              </a:rPr>
              <a:t>1 médecin sur 4 a 60 ans ou plus.</a:t>
            </a:r>
          </a:p>
          <a:p>
            <a:r>
              <a:rPr lang="fr-FR" dirty="0">
                <a:solidFill>
                  <a:srgbClr val="015287"/>
                </a:solidFill>
              </a:rPr>
              <a:t>Près de la moitié des départs de médecins généralistes n'ont pas été remplacés depuis début 2016</a:t>
            </a:r>
          </a:p>
          <a:p>
            <a:endParaRPr lang="fr-FR" dirty="0" smtClean="0">
              <a:solidFill>
                <a:srgbClr val="015287"/>
              </a:solidFill>
            </a:endParaRPr>
          </a:p>
          <a:p>
            <a:r>
              <a:rPr lang="fr-FR" b="1" dirty="0" smtClean="0">
                <a:solidFill>
                  <a:srgbClr val="015287"/>
                </a:solidFill>
              </a:rPr>
              <a:t>Une </a:t>
            </a:r>
            <a:r>
              <a:rPr lang="fr-FR" b="1" dirty="0">
                <a:solidFill>
                  <a:srgbClr val="015287"/>
                </a:solidFill>
              </a:rPr>
              <a:t>nouvelle organisation territoriale</a:t>
            </a:r>
          </a:p>
          <a:p>
            <a:r>
              <a:rPr lang="fr-FR" dirty="0">
                <a:solidFill>
                  <a:srgbClr val="015287"/>
                </a:solidFill>
              </a:rPr>
              <a:t>11 maisons de santé, pôles ou centres de santé pluridisciplinaires ouverts,</a:t>
            </a:r>
          </a:p>
          <a:p>
            <a:r>
              <a:rPr lang="fr-FR" dirty="0">
                <a:solidFill>
                  <a:srgbClr val="015287"/>
                </a:solidFill>
              </a:rPr>
              <a:t>une vingtaine de cabinets pluridisciplinaires</a:t>
            </a:r>
          </a:p>
          <a:p>
            <a:r>
              <a:rPr lang="fr-FR" b="1" dirty="0">
                <a:solidFill>
                  <a:srgbClr val="015287"/>
                </a:solidFill>
              </a:rPr>
              <a:t>Des zones de grande fragilité, au nord, en Sologne et en Vallée du Cher</a:t>
            </a:r>
          </a:p>
        </p:txBody>
      </p:sp>
    </p:spTree>
    <p:extLst>
      <p:ext uri="{BB962C8B-B14F-4D97-AF65-F5344CB8AC3E}">
        <p14:creationId xmlns:p14="http://schemas.microsoft.com/office/powerpoint/2010/main" val="2013167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6664" y="107613"/>
            <a:ext cx="11229974" cy="523220"/>
          </a:xfrm>
          <a:prstGeom prst="rect">
            <a:avLst/>
          </a:prstGeom>
        </p:spPr>
        <p:txBody>
          <a:bodyPr wrap="square">
            <a:spAutoFit/>
          </a:bodyPr>
          <a:lstStyle/>
          <a:p>
            <a:pPr algn="ctr"/>
            <a:r>
              <a:rPr lang="fr-FR" sz="2800" dirty="0" smtClean="0">
                <a:ln w="0"/>
                <a:solidFill>
                  <a:srgbClr val="015287"/>
                </a:solidFill>
                <a:effectLst>
                  <a:outerShdw blurRad="38100" dist="19050" dir="2700000" algn="tl" rotWithShape="0">
                    <a:schemeClr val="dk1">
                      <a:alpha val="40000"/>
                    </a:schemeClr>
                  </a:outerShdw>
                </a:effectLst>
              </a:rPr>
              <a:t>Carte de synthèse : offre de santé et zones </a:t>
            </a:r>
            <a:r>
              <a:rPr lang="fr-FR" sz="2800" dirty="0" smtClean="0">
                <a:ln w="0"/>
                <a:solidFill>
                  <a:srgbClr val="015287"/>
                </a:solidFill>
                <a:effectLst>
                  <a:outerShdw blurRad="38100" dist="19050" dir="2700000" algn="tl" rotWithShape="0">
                    <a:schemeClr val="dk1">
                      <a:alpha val="40000"/>
                    </a:schemeClr>
                  </a:outerShdw>
                </a:effectLst>
              </a:rPr>
              <a:t>de fragilité</a:t>
            </a:r>
            <a:endParaRPr lang="fr-FR" sz="2800" dirty="0">
              <a:solidFill>
                <a:srgbClr val="015287"/>
              </a:solidFill>
            </a:endParaRPr>
          </a:p>
        </p:txBody>
      </p:sp>
      <p:sp>
        <p:nvSpPr>
          <p:cNvPr id="8" name="Rectangle 7"/>
          <p:cNvSpPr/>
          <p:nvPr/>
        </p:nvSpPr>
        <p:spPr>
          <a:xfrm>
            <a:off x="5513718" y="6596390"/>
            <a:ext cx="4713150" cy="261610"/>
          </a:xfrm>
          <a:prstGeom prst="rect">
            <a:avLst/>
          </a:prstGeom>
          <a:noFill/>
        </p:spPr>
        <p:txBody>
          <a:bodyPr wrap="none" rtlCol="0">
            <a:spAutoFit/>
          </a:bodyPr>
          <a:lstStyle/>
          <a:p>
            <a:r>
              <a:rPr lang="fr-FR" sz="1100" i="1" dirty="0"/>
              <a:t>Observatoire d’après sources : </a:t>
            </a:r>
            <a:r>
              <a:rPr lang="fr-FR" sz="1100" i="1" dirty="0" smtClean="0"/>
              <a:t>Observatoire, ARS – RPPS, CPAM – </a:t>
            </a:r>
            <a:r>
              <a:rPr lang="fr-FR" sz="1100" i="1" dirty="0" err="1" smtClean="0"/>
              <a:t>Améli</a:t>
            </a:r>
            <a:r>
              <a:rPr lang="fr-FR" sz="1100" i="1" dirty="0" smtClean="0"/>
              <a:t>, FINESS</a:t>
            </a:r>
            <a:endParaRPr lang="fr-FR" sz="1100" i="1" dirty="0"/>
          </a:p>
        </p:txBody>
      </p:sp>
      <p:sp>
        <p:nvSpPr>
          <p:cNvPr id="9"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age 3"/>
          <p:cNvPicPr>
            <a:picLocks noChangeAspect="1"/>
          </p:cNvPicPr>
          <p:nvPr/>
        </p:nvPicPr>
        <p:blipFill>
          <a:blip r:embed="rId3"/>
          <a:stretch>
            <a:fillRect/>
          </a:stretch>
        </p:blipFill>
        <p:spPr>
          <a:xfrm>
            <a:off x="1391047" y="634336"/>
            <a:ext cx="9661208" cy="5623560"/>
          </a:xfrm>
          <a:prstGeom prst="rect">
            <a:avLst/>
          </a:prstGeom>
        </p:spPr>
      </p:pic>
      <p:pic>
        <p:nvPicPr>
          <p:cNvPr id="5" name="Image 4"/>
          <p:cNvPicPr>
            <a:picLocks noChangeAspect="1"/>
          </p:cNvPicPr>
          <p:nvPr/>
        </p:nvPicPr>
        <p:blipFill>
          <a:blip r:embed="rId4"/>
          <a:stretch>
            <a:fillRect/>
          </a:stretch>
        </p:blipFill>
        <p:spPr>
          <a:xfrm>
            <a:off x="1555666" y="719258"/>
            <a:ext cx="9421178" cy="5949315"/>
          </a:xfrm>
          <a:prstGeom prst="rect">
            <a:avLst/>
          </a:prstGeom>
        </p:spPr>
      </p:pic>
      <p:pic>
        <p:nvPicPr>
          <p:cNvPr id="15" name="Image 14"/>
          <p:cNvPicPr>
            <a:picLocks noChangeAspect="1"/>
          </p:cNvPicPr>
          <p:nvPr/>
        </p:nvPicPr>
        <p:blipFill>
          <a:blip r:embed="rId5"/>
          <a:stretch>
            <a:fillRect/>
          </a:stretch>
        </p:blipFill>
        <p:spPr>
          <a:xfrm>
            <a:off x="1577968" y="645608"/>
            <a:ext cx="10287000" cy="6026468"/>
          </a:xfrm>
          <a:prstGeom prst="rect">
            <a:avLst/>
          </a:prstGeom>
        </p:spPr>
      </p:pic>
      <p:sp>
        <p:nvSpPr>
          <p:cNvPr id="16" name="Rectangle à coins arrondis 15"/>
          <p:cNvSpPr/>
          <p:nvPr/>
        </p:nvSpPr>
        <p:spPr>
          <a:xfrm>
            <a:off x="10534650" y="-52432"/>
            <a:ext cx="1798840"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Santé – </a:t>
            </a:r>
            <a:br>
              <a:rPr lang="fr-FR" dirty="0" smtClean="0"/>
            </a:br>
            <a:r>
              <a:rPr lang="fr-FR" dirty="0" smtClean="0"/>
              <a:t>Accès aux soins</a:t>
            </a:r>
            <a:endParaRPr lang="fr-FR" dirty="0"/>
          </a:p>
        </p:txBody>
      </p:sp>
      <p:sp>
        <p:nvSpPr>
          <p:cNvPr id="2" name="ZoneTexte 1"/>
          <p:cNvSpPr txBox="1"/>
          <p:nvPr/>
        </p:nvSpPr>
        <p:spPr>
          <a:xfrm>
            <a:off x="3806190" y="2644140"/>
            <a:ext cx="137160" cy="253916"/>
          </a:xfrm>
          <a:prstGeom prst="rect">
            <a:avLst/>
          </a:prstGeom>
          <a:noFill/>
        </p:spPr>
        <p:txBody>
          <a:bodyPr wrap="square" rtlCol="0">
            <a:spAutoFit/>
          </a:bodyPr>
          <a:lstStyle/>
          <a:p>
            <a:r>
              <a:rPr lang="fr-FR" sz="1050" dirty="0" smtClean="0">
                <a:solidFill>
                  <a:srgbClr val="53859F"/>
                </a:solidFill>
              </a:rPr>
              <a:t>a</a:t>
            </a:r>
            <a:endParaRPr lang="fr-FR" sz="1050" dirty="0">
              <a:solidFill>
                <a:srgbClr val="53859F"/>
              </a:solidFill>
            </a:endParaRPr>
          </a:p>
        </p:txBody>
      </p:sp>
      <p:pic>
        <p:nvPicPr>
          <p:cNvPr id="13" name="Image 12"/>
          <p:cNvPicPr>
            <a:picLocks noChangeAspect="1"/>
          </p:cNvPicPr>
          <p:nvPr/>
        </p:nvPicPr>
        <p:blipFill rotWithShape="1">
          <a:blip r:embed="rId6"/>
          <a:srcRect r="2116"/>
          <a:stretch/>
        </p:blipFill>
        <p:spPr>
          <a:xfrm>
            <a:off x="11218978" y="5914657"/>
            <a:ext cx="983594" cy="967483"/>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2766" y="6399471"/>
            <a:ext cx="388155" cy="403682"/>
          </a:xfrm>
          <a:prstGeom prst="rect">
            <a:avLst/>
          </a:prstGeom>
        </p:spPr>
      </p:pic>
    </p:spTree>
    <p:extLst>
      <p:ext uri="{BB962C8B-B14F-4D97-AF65-F5344CB8AC3E}">
        <p14:creationId xmlns:p14="http://schemas.microsoft.com/office/powerpoint/2010/main" val="36051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8611" y="133243"/>
            <a:ext cx="11229974" cy="400110"/>
          </a:xfrm>
          <a:prstGeom prst="rect">
            <a:avLst/>
          </a:prstGeom>
        </p:spPr>
        <p:txBody>
          <a:bodyPr wrap="square">
            <a:spAutoFit/>
          </a:bodyPr>
          <a:lstStyle/>
          <a:p>
            <a:pPr algn="r"/>
            <a:r>
              <a:rPr lang="fr-FR" sz="2000" dirty="0" smtClean="0">
                <a:ln w="0"/>
                <a:solidFill>
                  <a:srgbClr val="015287"/>
                </a:solidFill>
                <a:effectLst>
                  <a:outerShdw blurRad="38100" dist="19050" dir="2700000" algn="tl" rotWithShape="0">
                    <a:schemeClr val="dk1">
                      <a:alpha val="40000"/>
                    </a:schemeClr>
                  </a:outerShdw>
                </a:effectLst>
              </a:rPr>
              <a:t>Desserte des communes du Loir-et-Cher par le réseau de transports collectifs </a:t>
            </a:r>
            <a:endParaRPr lang="fr-FR" sz="2000" dirty="0">
              <a:solidFill>
                <a:srgbClr val="015287"/>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458" y="440327"/>
            <a:ext cx="8501799" cy="6203943"/>
          </a:xfrm>
          <a:prstGeom prst="rect">
            <a:avLst/>
          </a:prstGeom>
        </p:spPr>
      </p:pic>
      <p:sp>
        <p:nvSpPr>
          <p:cNvPr id="10" name="ZoneTexte 9"/>
          <p:cNvSpPr txBox="1"/>
          <p:nvPr/>
        </p:nvSpPr>
        <p:spPr>
          <a:xfrm>
            <a:off x="9072624" y="765696"/>
            <a:ext cx="2477478" cy="600164"/>
          </a:xfrm>
          <a:prstGeom prst="rect">
            <a:avLst/>
          </a:prstGeom>
          <a:solidFill>
            <a:schemeClr val="bg1"/>
          </a:solidFill>
        </p:spPr>
        <p:txBody>
          <a:bodyPr wrap="square" rtlCol="0">
            <a:spAutoFit/>
          </a:bodyPr>
          <a:lstStyle/>
          <a:p>
            <a:pPr algn="ctr"/>
            <a:r>
              <a:rPr lang="fr-FR" sz="1100" b="1" dirty="0" smtClean="0"/>
              <a:t>Part de la population desservie par </a:t>
            </a:r>
          </a:p>
          <a:p>
            <a:pPr algn="ctr"/>
            <a:r>
              <a:rPr lang="fr-FR" sz="1100" b="1" dirty="0" smtClean="0"/>
              <a:t>le réseau de transports collectifs (en %)	</a:t>
            </a:r>
            <a:endParaRPr lang="fr-FR" sz="1100" b="1" dirty="0"/>
          </a:p>
        </p:txBody>
      </p:sp>
      <p:graphicFrame>
        <p:nvGraphicFramePr>
          <p:cNvPr id="9" name="Graphique 8"/>
          <p:cNvGraphicFramePr>
            <a:graphicFrameLocks/>
          </p:cNvGraphicFramePr>
          <p:nvPr>
            <p:extLst/>
          </p:nvPr>
        </p:nvGraphicFramePr>
        <p:xfrm>
          <a:off x="9072624" y="1230383"/>
          <a:ext cx="2477478" cy="205000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3"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à coins arrondis 13"/>
          <p:cNvSpPr/>
          <p:nvPr/>
        </p:nvSpPr>
        <p:spPr>
          <a:xfrm>
            <a:off x="10839534" y="-52432"/>
            <a:ext cx="1493955" cy="818128"/>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 </a:t>
            </a:r>
            <a:r>
              <a:rPr lang="fr-FR" dirty="0"/>
              <a:t>Mobilité - Transports</a:t>
            </a: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6" name="Image 15"/>
          <p:cNvPicPr>
            <a:picLocks noChangeAspect="1"/>
          </p:cNvPicPr>
          <p:nvPr/>
        </p:nvPicPr>
        <p:blipFill rotWithShape="1">
          <a:blip r:embed="rId6"/>
          <a:srcRect r="2116"/>
          <a:stretch/>
        </p:blipFill>
        <p:spPr>
          <a:xfrm>
            <a:off x="9932670" y="4656963"/>
            <a:ext cx="2256282" cy="2219325"/>
          </a:xfrm>
          <a:prstGeom prst="rect">
            <a:avLst/>
          </a:prstGeom>
        </p:spPr>
      </p:pic>
      <p:sp>
        <p:nvSpPr>
          <p:cNvPr id="17" name="Rectangle 16"/>
          <p:cNvSpPr/>
          <p:nvPr/>
        </p:nvSpPr>
        <p:spPr>
          <a:xfrm>
            <a:off x="5513718" y="6596390"/>
            <a:ext cx="3826689" cy="261610"/>
          </a:xfrm>
          <a:prstGeom prst="rect">
            <a:avLst/>
          </a:prstGeom>
          <a:noFill/>
        </p:spPr>
        <p:txBody>
          <a:bodyPr wrap="none" rtlCol="0">
            <a:spAutoFit/>
          </a:bodyPr>
          <a:lstStyle/>
          <a:p>
            <a:r>
              <a:rPr lang="fr-FR" sz="1100" i="1" dirty="0"/>
              <a:t>Observatoire d'après sources : Route41, Vbus, TER, SNCF, </a:t>
            </a:r>
            <a:r>
              <a:rPr lang="fr-FR" sz="1100" i="1" dirty="0" err="1"/>
              <a:t>Azalys</a:t>
            </a:r>
            <a:endParaRPr lang="fr-FR" sz="1100" i="1" dirty="0"/>
          </a:p>
        </p:txBody>
      </p:sp>
    </p:spTree>
    <p:extLst>
      <p:ext uri="{BB962C8B-B14F-4D97-AF65-F5344CB8AC3E}">
        <p14:creationId xmlns:p14="http://schemas.microsoft.com/office/powerpoint/2010/main" val="426788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390999"/>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2" name="Rectangle 11"/>
          <p:cNvSpPr/>
          <p:nvPr/>
        </p:nvSpPr>
        <p:spPr>
          <a:xfrm>
            <a:off x="45999" y="111116"/>
            <a:ext cx="11229974" cy="523220"/>
          </a:xfrm>
          <a:prstGeom prst="rect">
            <a:avLst/>
          </a:prstGeom>
        </p:spPr>
        <p:txBody>
          <a:bodyPr wrap="square">
            <a:spAutoFit/>
          </a:bodyPr>
          <a:lstStyle/>
          <a:p>
            <a:pPr algn="ctr"/>
            <a:r>
              <a:rPr lang="fr-FR" sz="2800" b="1" dirty="0" smtClean="0">
                <a:ln w="0"/>
                <a:solidFill>
                  <a:srgbClr val="015287"/>
                </a:solidFill>
                <a:effectLst>
                  <a:outerShdw blurRad="38100" dist="19050" dir="2700000" algn="tl" rotWithShape="0">
                    <a:schemeClr val="dk1">
                      <a:alpha val="40000"/>
                    </a:schemeClr>
                  </a:outerShdw>
                </a:effectLst>
              </a:rPr>
              <a:t>Le diagnostic : quelle méthodologie ?</a:t>
            </a:r>
            <a:endParaRPr lang="fr-FR" sz="2800" b="1" dirty="0">
              <a:solidFill>
                <a:srgbClr val="015287"/>
              </a:solidFill>
            </a:endParaRPr>
          </a:p>
        </p:txBody>
      </p:sp>
      <p:pic>
        <p:nvPicPr>
          <p:cNvPr id="11" name="Image 10"/>
          <p:cNvPicPr>
            <a:picLocks noChangeAspect="1"/>
          </p:cNvPicPr>
          <p:nvPr/>
        </p:nvPicPr>
        <p:blipFill rotWithShape="1">
          <a:blip r:embed="rId3"/>
          <a:srcRect r="2116"/>
          <a:stretch/>
        </p:blipFill>
        <p:spPr>
          <a:xfrm>
            <a:off x="9932670" y="4656963"/>
            <a:ext cx="2256282" cy="2219325"/>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6" y="6037898"/>
            <a:ext cx="753532" cy="783674"/>
          </a:xfrm>
          <a:prstGeom prst="rect">
            <a:avLst/>
          </a:prstGeom>
        </p:spPr>
      </p:pic>
      <p:sp>
        <p:nvSpPr>
          <p:cNvPr id="14"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5"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à coins arrondis 15"/>
          <p:cNvSpPr/>
          <p:nvPr/>
        </p:nvSpPr>
        <p:spPr>
          <a:xfrm>
            <a:off x="10218455" y="-56512"/>
            <a:ext cx="2115035" cy="52730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Méthodologie</a:t>
            </a:r>
            <a:endParaRPr lang="fr-FR" dirty="0"/>
          </a:p>
        </p:txBody>
      </p:sp>
      <p:pic>
        <p:nvPicPr>
          <p:cNvPr id="10" name="Espace réservé du contenu 5"/>
          <p:cNvPicPr>
            <a:picLocks noChangeAspect="1"/>
          </p:cNvPicPr>
          <p:nvPr/>
        </p:nvPicPr>
        <p:blipFill rotWithShape="1">
          <a:blip r:embed="rId5" cstate="print">
            <a:extLst>
              <a:ext uri="{28A0092B-C50C-407E-A947-70E740481C1C}">
                <a14:useLocalDpi xmlns:a14="http://schemas.microsoft.com/office/drawing/2010/main" val="0"/>
              </a:ext>
            </a:extLst>
          </a:blip>
          <a:srcRect l="11349"/>
          <a:stretch/>
        </p:blipFill>
        <p:spPr>
          <a:xfrm>
            <a:off x="7386664" y="4281982"/>
            <a:ext cx="776948" cy="619748"/>
          </a:xfrm>
          <a:prstGeom prst="rect">
            <a:avLst/>
          </a:prstGeom>
        </p:spPr>
      </p:pic>
      <p:sp>
        <p:nvSpPr>
          <p:cNvPr id="6" name="ZoneTexte 5"/>
          <p:cNvSpPr txBox="1"/>
          <p:nvPr/>
        </p:nvSpPr>
        <p:spPr>
          <a:xfrm>
            <a:off x="900113" y="612758"/>
            <a:ext cx="11563159" cy="5816977"/>
          </a:xfrm>
          <a:prstGeom prst="rect">
            <a:avLst/>
          </a:prstGeom>
          <a:noFill/>
        </p:spPr>
        <p:txBody>
          <a:bodyPr wrap="square" rtlCol="0">
            <a:spAutoFit/>
          </a:bodyPr>
          <a:lstStyle/>
          <a:p>
            <a:pPr marL="285750" indent="-285750">
              <a:buFont typeface="Arial" panose="020B0604020202020204" pitchFamily="34" charset="0"/>
              <a:buChar char="•"/>
            </a:pPr>
            <a:r>
              <a:rPr lang="fr-FR" sz="2400" b="1" dirty="0" smtClean="0">
                <a:solidFill>
                  <a:srgbClr val="015287"/>
                </a:solidFill>
              </a:rPr>
              <a:t>Objectif   </a:t>
            </a:r>
          </a:p>
          <a:p>
            <a:pPr lvl="2"/>
            <a:r>
              <a:rPr lang="fr-FR" dirty="0" smtClean="0">
                <a:solidFill>
                  <a:srgbClr val="015287"/>
                </a:solidFill>
              </a:rPr>
              <a:t>Obtenir une </a:t>
            </a:r>
            <a:r>
              <a:rPr lang="fr-FR" b="1" dirty="0" smtClean="0">
                <a:solidFill>
                  <a:srgbClr val="015287"/>
                </a:solidFill>
              </a:rPr>
              <a:t>vision la plus exhaustive possible</a:t>
            </a:r>
            <a:r>
              <a:rPr lang="fr-FR" dirty="0" smtClean="0">
                <a:solidFill>
                  <a:srgbClr val="015287"/>
                </a:solidFill>
              </a:rPr>
              <a:t> </a:t>
            </a:r>
            <a:r>
              <a:rPr lang="fr-FR" dirty="0">
                <a:solidFill>
                  <a:srgbClr val="015287"/>
                </a:solidFill>
              </a:rPr>
              <a:t>de la desserte de la population en </a:t>
            </a:r>
            <a:r>
              <a:rPr lang="fr-FR" dirty="0" smtClean="0">
                <a:solidFill>
                  <a:srgbClr val="015287"/>
                </a:solidFill>
              </a:rPr>
              <a:t>matière </a:t>
            </a:r>
            <a:r>
              <a:rPr lang="fr-FR" dirty="0">
                <a:solidFill>
                  <a:srgbClr val="015287"/>
                </a:solidFill>
              </a:rPr>
              <a:t>de services</a:t>
            </a:r>
          </a:p>
          <a:p>
            <a:r>
              <a:rPr lang="fr-FR" b="1" dirty="0">
                <a:solidFill>
                  <a:srgbClr val="015287"/>
                </a:solidFill>
              </a:rPr>
              <a:t>	</a:t>
            </a:r>
            <a:r>
              <a:rPr lang="fr-FR" dirty="0">
                <a:solidFill>
                  <a:srgbClr val="015287"/>
                </a:solidFill>
              </a:rPr>
              <a:t>Identifier les </a:t>
            </a:r>
            <a:r>
              <a:rPr lang="fr-FR" b="1" dirty="0">
                <a:solidFill>
                  <a:srgbClr val="015287"/>
                </a:solidFill>
              </a:rPr>
              <a:t>territoires présentant des </a:t>
            </a:r>
            <a:r>
              <a:rPr lang="fr-FR" b="1" dirty="0" smtClean="0">
                <a:solidFill>
                  <a:srgbClr val="015287"/>
                </a:solidFill>
              </a:rPr>
              <a:t>fragilités</a:t>
            </a:r>
            <a:r>
              <a:rPr lang="fr-FR" dirty="0" smtClean="0">
                <a:solidFill>
                  <a:srgbClr val="015287"/>
                </a:solidFill>
              </a:rPr>
              <a:t> </a:t>
            </a:r>
          </a:p>
          <a:p>
            <a:endParaRPr lang="fr-FR" dirty="0" smtClean="0">
              <a:solidFill>
                <a:srgbClr val="015287"/>
              </a:solidFill>
            </a:endParaRPr>
          </a:p>
          <a:p>
            <a:pPr marL="285750" indent="-285750">
              <a:buFont typeface="Arial" panose="020B0604020202020204" pitchFamily="34" charset="0"/>
              <a:buChar char="•"/>
            </a:pPr>
            <a:r>
              <a:rPr lang="fr-FR" sz="2400" b="1" dirty="0" smtClean="0">
                <a:solidFill>
                  <a:srgbClr val="015287"/>
                </a:solidFill>
              </a:rPr>
              <a:t>Champ de l’étude</a:t>
            </a:r>
            <a:endParaRPr lang="fr-FR" sz="2400" b="1" dirty="0">
              <a:solidFill>
                <a:srgbClr val="015287"/>
              </a:solidFill>
            </a:endParaRPr>
          </a:p>
          <a:p>
            <a:pPr lvl="1"/>
            <a:r>
              <a:rPr lang="fr-FR" dirty="0" smtClean="0">
                <a:solidFill>
                  <a:srgbClr val="015287"/>
                </a:solidFill>
                <a:sym typeface="Wingdings" panose="05000000000000000000" pitchFamily="2" charset="2"/>
              </a:rPr>
              <a:t>	La </a:t>
            </a:r>
            <a:r>
              <a:rPr lang="fr-FR" b="1" dirty="0" smtClean="0">
                <a:solidFill>
                  <a:srgbClr val="015287"/>
                </a:solidFill>
                <a:sym typeface="Wingdings" panose="05000000000000000000" pitchFamily="2" charset="2"/>
              </a:rPr>
              <a:t>plupart des services</a:t>
            </a:r>
            <a:r>
              <a:rPr lang="fr-FR" dirty="0" smtClean="0">
                <a:solidFill>
                  <a:srgbClr val="015287"/>
                </a:solidFill>
                <a:sym typeface="Wingdings" panose="05000000000000000000" pitchFamily="2" charset="2"/>
              </a:rPr>
              <a:t> (services généraux, domaines sportifs et culturels, commerces, santé, transports)</a:t>
            </a:r>
          </a:p>
          <a:p>
            <a:pPr lvl="1"/>
            <a:r>
              <a:rPr lang="fr-FR" dirty="0">
                <a:solidFill>
                  <a:srgbClr val="015287"/>
                </a:solidFill>
                <a:sym typeface="Wingdings" panose="05000000000000000000" pitchFamily="2" charset="2"/>
              </a:rPr>
              <a:t>	</a:t>
            </a:r>
            <a:r>
              <a:rPr lang="fr-FR" dirty="0" smtClean="0">
                <a:solidFill>
                  <a:srgbClr val="015287"/>
                </a:solidFill>
                <a:sym typeface="Wingdings" panose="05000000000000000000" pitchFamily="2" charset="2"/>
              </a:rPr>
              <a:t>A l’exception de quelques uns faisant l’objet d’un schéma départemental récent (THD, sécurité Incendie, 	 	   etc.), ou traités dans un autre cadre (Education nationale)</a:t>
            </a:r>
            <a:r>
              <a:rPr lang="fr-FR" dirty="0">
                <a:solidFill>
                  <a:srgbClr val="015287"/>
                </a:solidFill>
                <a:sym typeface="Wingdings" panose="05000000000000000000" pitchFamily="2" charset="2"/>
              </a:rPr>
              <a:t>	</a:t>
            </a:r>
            <a:endParaRPr lang="fr-FR" dirty="0" smtClean="0">
              <a:solidFill>
                <a:srgbClr val="015287"/>
              </a:solidFill>
              <a:sym typeface="Wingdings" panose="05000000000000000000" pitchFamily="2" charset="2"/>
            </a:endParaRPr>
          </a:p>
          <a:p>
            <a:pPr lvl="1"/>
            <a:endParaRPr lang="fr-FR" dirty="0" smtClean="0">
              <a:solidFill>
                <a:srgbClr val="015287"/>
              </a:solidFill>
            </a:endParaRPr>
          </a:p>
          <a:p>
            <a:pPr marL="285750" indent="-285750">
              <a:buFont typeface="Arial" panose="020B0604020202020204" pitchFamily="34" charset="0"/>
              <a:buChar char="•"/>
            </a:pPr>
            <a:r>
              <a:rPr lang="fr-FR" sz="2400" b="1" dirty="0" smtClean="0">
                <a:solidFill>
                  <a:srgbClr val="015287"/>
                </a:solidFill>
              </a:rPr>
              <a:t>Une vaste opération de collecte </a:t>
            </a:r>
            <a:r>
              <a:rPr lang="fr-FR" sz="2400" b="1" dirty="0">
                <a:solidFill>
                  <a:srgbClr val="015287"/>
                </a:solidFill>
              </a:rPr>
              <a:t>des </a:t>
            </a:r>
            <a:r>
              <a:rPr lang="fr-FR" sz="2400" b="1" dirty="0" smtClean="0">
                <a:solidFill>
                  <a:srgbClr val="015287"/>
                </a:solidFill>
              </a:rPr>
              <a:t>données</a:t>
            </a:r>
          </a:p>
          <a:p>
            <a:pPr lvl="2"/>
            <a:r>
              <a:rPr lang="fr-FR" dirty="0" smtClean="0">
                <a:solidFill>
                  <a:srgbClr val="015287"/>
                </a:solidFill>
              </a:rPr>
              <a:t>Mobilisation des données de l’Observatoire / vastes collectes complémentaires / Informations qualitatives Volonté de constituer une banque de données, valorisable par ailleurs (WebSIG)</a:t>
            </a:r>
          </a:p>
          <a:p>
            <a:pPr lvl="2"/>
            <a:endParaRPr lang="fr-FR" dirty="0" smtClean="0">
              <a:solidFill>
                <a:srgbClr val="015287"/>
              </a:solidFill>
            </a:endParaRPr>
          </a:p>
          <a:p>
            <a:pPr marL="285750" indent="-285750">
              <a:buFont typeface="Arial" panose="020B0604020202020204" pitchFamily="34" charset="0"/>
              <a:buChar char="•"/>
            </a:pPr>
            <a:r>
              <a:rPr lang="fr-FR" sz="2400" b="1" dirty="0">
                <a:solidFill>
                  <a:srgbClr val="015287"/>
                </a:solidFill>
              </a:rPr>
              <a:t>Une Enquête auprès des communes </a:t>
            </a:r>
            <a:r>
              <a:rPr lang="fr-FR" sz="2400" b="1" dirty="0" smtClean="0">
                <a:solidFill>
                  <a:srgbClr val="015287"/>
                </a:solidFill>
              </a:rPr>
              <a:t>et </a:t>
            </a:r>
            <a:r>
              <a:rPr lang="fr-FR" sz="2400" b="1" dirty="0">
                <a:solidFill>
                  <a:srgbClr val="015287"/>
                </a:solidFill>
              </a:rPr>
              <a:t>des </a:t>
            </a:r>
            <a:r>
              <a:rPr lang="fr-FR" sz="2400" b="1" dirty="0" smtClean="0">
                <a:solidFill>
                  <a:srgbClr val="015287"/>
                </a:solidFill>
              </a:rPr>
              <a:t>EPCI</a:t>
            </a:r>
            <a:endParaRPr lang="fr-FR" sz="2400" b="1" dirty="0">
              <a:solidFill>
                <a:srgbClr val="015287"/>
              </a:solidFill>
            </a:endParaRPr>
          </a:p>
          <a:p>
            <a:r>
              <a:rPr lang="fr-FR" dirty="0">
                <a:solidFill>
                  <a:srgbClr val="015287"/>
                </a:solidFill>
              </a:rPr>
              <a:t> 	</a:t>
            </a:r>
            <a:r>
              <a:rPr lang="fr-FR" dirty="0" smtClean="0">
                <a:solidFill>
                  <a:srgbClr val="015287"/>
                </a:solidFill>
              </a:rPr>
              <a:t>Des </a:t>
            </a:r>
            <a:r>
              <a:rPr lang="fr-FR" b="1" dirty="0">
                <a:solidFill>
                  <a:srgbClr val="015287"/>
                </a:solidFill>
              </a:rPr>
              <a:t>taux de retours </a:t>
            </a:r>
            <a:r>
              <a:rPr lang="fr-FR" dirty="0">
                <a:solidFill>
                  <a:srgbClr val="015287"/>
                </a:solidFill>
              </a:rPr>
              <a:t>exceptionnels :  </a:t>
            </a:r>
            <a:r>
              <a:rPr lang="fr-FR" b="1" dirty="0">
                <a:solidFill>
                  <a:srgbClr val="015287"/>
                </a:solidFill>
              </a:rPr>
              <a:t>97 % des communes</a:t>
            </a:r>
            <a:r>
              <a:rPr lang="fr-FR" dirty="0">
                <a:solidFill>
                  <a:srgbClr val="015287"/>
                </a:solidFill>
              </a:rPr>
              <a:t>, couvrant </a:t>
            </a:r>
            <a:r>
              <a:rPr lang="fr-FR" b="1" dirty="0">
                <a:solidFill>
                  <a:srgbClr val="015287"/>
                </a:solidFill>
              </a:rPr>
              <a:t>99 % de la </a:t>
            </a:r>
            <a:r>
              <a:rPr lang="fr-FR" b="1" dirty="0" smtClean="0">
                <a:solidFill>
                  <a:srgbClr val="015287"/>
                </a:solidFill>
              </a:rPr>
              <a:t>population </a:t>
            </a:r>
          </a:p>
          <a:p>
            <a:endParaRPr lang="fr-FR" b="1" dirty="0" smtClean="0">
              <a:solidFill>
                <a:srgbClr val="015287"/>
              </a:solidFill>
            </a:endParaRPr>
          </a:p>
          <a:p>
            <a:pPr marL="285750" indent="-285750">
              <a:buFont typeface="Arial" panose="020B0604020202020204" pitchFamily="34" charset="0"/>
              <a:buChar char="•"/>
            </a:pPr>
            <a:r>
              <a:rPr lang="fr-FR" sz="2400" b="1" dirty="0">
                <a:solidFill>
                  <a:srgbClr val="015287"/>
                </a:solidFill>
              </a:rPr>
              <a:t>Le traitement de la donnée</a:t>
            </a:r>
          </a:p>
          <a:p>
            <a:r>
              <a:rPr lang="fr-FR" dirty="0">
                <a:solidFill>
                  <a:srgbClr val="015287"/>
                </a:solidFill>
              </a:rPr>
              <a:t>	Géolocalisation </a:t>
            </a:r>
            <a:r>
              <a:rPr lang="fr-FR" dirty="0" smtClean="0">
                <a:solidFill>
                  <a:srgbClr val="015287"/>
                </a:solidFill>
              </a:rPr>
              <a:t>systématique / Notion </a:t>
            </a:r>
            <a:r>
              <a:rPr lang="fr-FR" dirty="0">
                <a:solidFill>
                  <a:srgbClr val="015287"/>
                </a:solidFill>
              </a:rPr>
              <a:t>de pôles </a:t>
            </a:r>
            <a:r>
              <a:rPr lang="fr-FR" dirty="0" smtClean="0">
                <a:solidFill>
                  <a:srgbClr val="015287"/>
                </a:solidFill>
              </a:rPr>
              <a:t>/ Isochrones / populations couvertes</a:t>
            </a:r>
            <a:endParaRPr lang="fr-FR" b="1" dirty="0">
              <a:solidFill>
                <a:srgbClr val="015287"/>
              </a:solidFill>
            </a:endParaRPr>
          </a:p>
          <a:p>
            <a:endParaRPr lang="fr-FR" dirty="0">
              <a:solidFill>
                <a:srgbClr val="015287"/>
              </a:solidFill>
            </a:endParaRPr>
          </a:p>
        </p:txBody>
      </p:sp>
    </p:spTree>
    <p:extLst>
      <p:ext uri="{BB962C8B-B14F-4D97-AF65-F5344CB8AC3E}">
        <p14:creationId xmlns:p14="http://schemas.microsoft.com/office/powerpoint/2010/main" val="124206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4321" y="163367"/>
            <a:ext cx="11229974" cy="523220"/>
          </a:xfrm>
          <a:prstGeom prst="rect">
            <a:avLst/>
          </a:prstGeom>
        </p:spPr>
        <p:txBody>
          <a:bodyPr wrap="square">
            <a:spAutoFit/>
          </a:bodyPr>
          <a:lstStyle/>
          <a:p>
            <a:pPr algn="r"/>
            <a:r>
              <a:rPr lang="fr-FR" sz="2800" dirty="0" smtClean="0">
                <a:ln w="0"/>
                <a:solidFill>
                  <a:srgbClr val="015287"/>
                </a:solidFill>
                <a:effectLst>
                  <a:outerShdw blurRad="38100" dist="19050" dir="2700000" algn="tl" rotWithShape="0">
                    <a:schemeClr val="dk1">
                      <a:alpha val="40000"/>
                    </a:schemeClr>
                  </a:outerShdw>
                </a:effectLst>
              </a:rPr>
              <a:t>Les priorités définies par les élus </a:t>
            </a:r>
            <a:endParaRPr lang="fr-FR" sz="2800" dirty="0">
              <a:solidFill>
                <a:srgbClr val="015287"/>
              </a:solidFill>
            </a:endParaRPr>
          </a:p>
        </p:txBody>
      </p:sp>
      <p:sp>
        <p:nvSpPr>
          <p:cNvPr id="8" name="ZoneTexte 7"/>
          <p:cNvSpPr txBox="1"/>
          <p:nvPr/>
        </p:nvSpPr>
        <p:spPr>
          <a:xfrm>
            <a:off x="4654116" y="6178566"/>
            <a:ext cx="3328155" cy="430887"/>
          </a:xfrm>
          <a:prstGeom prst="rect">
            <a:avLst/>
          </a:prstGeom>
          <a:noFill/>
        </p:spPr>
        <p:txBody>
          <a:bodyPr wrap="none" rtlCol="0">
            <a:spAutoFit/>
          </a:bodyPr>
          <a:lstStyle/>
          <a:p>
            <a:r>
              <a:rPr lang="fr-FR" sz="1100" i="1" dirty="0"/>
              <a:t>D'après source : Enquête Accessibilité, Juin-Juillet 2016,</a:t>
            </a:r>
          </a:p>
          <a:p>
            <a:r>
              <a:rPr lang="fr-FR" sz="1100" i="1" dirty="0"/>
              <a:t>Observatoire de l'Economie et des Territoires</a:t>
            </a:r>
            <a:endParaRPr lang="fr-FR" sz="1100"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1" name="Image 10"/>
          <p:cNvPicPr>
            <a:picLocks noChangeAspect="1"/>
          </p:cNvPicPr>
          <p:nvPr/>
        </p:nvPicPr>
        <p:blipFill rotWithShape="1">
          <a:blip r:embed="rId4"/>
          <a:srcRect r="2116"/>
          <a:stretch/>
        </p:blipFill>
        <p:spPr>
          <a:xfrm>
            <a:off x="9932670" y="4656963"/>
            <a:ext cx="2256282" cy="2219325"/>
          </a:xfrm>
          <a:prstGeom prst="rect">
            <a:avLst/>
          </a:prstGeom>
        </p:spPr>
      </p:pic>
      <p:sp>
        <p:nvSpPr>
          <p:cNvPr id="13"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4"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Graphique 3"/>
          <p:cNvGraphicFramePr/>
          <p:nvPr>
            <p:extLst>
              <p:ext uri="{D42A27DB-BD31-4B8C-83A1-F6EECF244321}">
                <p14:modId xmlns:p14="http://schemas.microsoft.com/office/powerpoint/2010/main" val="1346651792"/>
              </p:ext>
            </p:extLst>
          </p:nvPr>
        </p:nvGraphicFramePr>
        <p:xfrm>
          <a:off x="1143726" y="680843"/>
          <a:ext cx="107696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à coins arrondis 9"/>
          <p:cNvSpPr/>
          <p:nvPr/>
        </p:nvSpPr>
        <p:spPr>
          <a:xfrm>
            <a:off x="10218455" y="-56512"/>
            <a:ext cx="2115035" cy="52730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Enqu</a:t>
            </a:r>
            <a:r>
              <a:rPr lang="fr-FR" dirty="0" smtClean="0"/>
              <a:t>ête</a:t>
            </a:r>
            <a:endParaRPr lang="fr-FR" dirty="0"/>
          </a:p>
        </p:txBody>
      </p:sp>
    </p:spTree>
    <p:extLst>
      <p:ext uri="{BB962C8B-B14F-4D97-AF65-F5344CB8AC3E}">
        <p14:creationId xmlns:p14="http://schemas.microsoft.com/office/powerpoint/2010/main" val="410007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466626" y="2606767"/>
            <a:ext cx="9541343" cy="1231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70000"/>
              </a:lnSpc>
              <a:buFont typeface="Arial" panose="020B0604020202020204" pitchFamily="34" charset="0"/>
              <a:buChar char="•"/>
            </a:pPr>
            <a:endParaRPr lang="fr-FR" sz="2100" dirty="0" smtClean="0">
              <a:ln w="0"/>
              <a:solidFill>
                <a:srgbClr val="0070C0"/>
              </a:solidFill>
              <a:latin typeface="+mn-lt"/>
            </a:endParaRPr>
          </a:p>
        </p:txBody>
      </p:sp>
      <p:sp>
        <p:nvSpPr>
          <p:cNvPr id="12" name="Rectangle 11"/>
          <p:cNvSpPr/>
          <p:nvPr/>
        </p:nvSpPr>
        <p:spPr>
          <a:xfrm>
            <a:off x="422765" y="111116"/>
            <a:ext cx="11229974" cy="1138773"/>
          </a:xfrm>
          <a:prstGeom prst="rect">
            <a:avLst/>
          </a:prstGeom>
        </p:spPr>
        <p:txBody>
          <a:bodyPr wrap="square">
            <a:spAutoFit/>
          </a:bodyPr>
          <a:lstStyle/>
          <a:p>
            <a:pPr algn="ctr"/>
            <a:r>
              <a:rPr lang="fr-FR" sz="4000" b="1" dirty="0" smtClean="0">
                <a:ln w="0"/>
                <a:solidFill>
                  <a:srgbClr val="015287"/>
                </a:solidFill>
                <a:effectLst>
                  <a:outerShdw blurRad="38100" dist="19050" dir="2700000" algn="tl" rotWithShape="0">
                    <a:schemeClr val="dk1">
                      <a:alpha val="40000"/>
                    </a:schemeClr>
                  </a:outerShdw>
                </a:effectLst>
              </a:rPr>
              <a:t>Les services généraux publics</a:t>
            </a:r>
          </a:p>
          <a:p>
            <a:pPr algn="ctr"/>
            <a:r>
              <a:rPr lang="fr-FR" sz="2800" b="1" dirty="0" smtClean="0">
                <a:ln w="0"/>
                <a:solidFill>
                  <a:srgbClr val="015287"/>
                </a:solidFill>
                <a:effectLst>
                  <a:outerShdw blurRad="38100" dist="19050" dir="2700000" algn="tl" rotWithShape="0">
                    <a:schemeClr val="dk1">
                      <a:alpha val="40000"/>
                    </a:schemeClr>
                  </a:outerShdw>
                </a:effectLst>
              </a:rPr>
              <a:t>3</a:t>
            </a:r>
            <a:r>
              <a:rPr lang="fr-FR" sz="2800" b="1" baseline="30000" dirty="0" smtClean="0">
                <a:ln w="0"/>
                <a:solidFill>
                  <a:srgbClr val="015287"/>
                </a:solidFill>
                <a:effectLst>
                  <a:outerShdw blurRad="38100" dist="19050" dir="2700000" algn="tl" rotWithShape="0">
                    <a:schemeClr val="dk1">
                      <a:alpha val="40000"/>
                    </a:schemeClr>
                  </a:outerShdw>
                </a:effectLst>
              </a:rPr>
              <a:t>ème</a:t>
            </a:r>
            <a:r>
              <a:rPr lang="fr-FR" sz="2800" b="1" dirty="0" smtClean="0">
                <a:ln w="0"/>
                <a:solidFill>
                  <a:srgbClr val="015287"/>
                </a:solidFill>
                <a:effectLst>
                  <a:outerShdw blurRad="38100" dist="19050" dir="2700000" algn="tl" rotWithShape="0">
                    <a:schemeClr val="dk1">
                      <a:alpha val="40000"/>
                    </a:schemeClr>
                  </a:outerShdw>
                </a:effectLst>
              </a:rPr>
              <a:t> priorité des élus</a:t>
            </a:r>
            <a:endParaRPr lang="fr-FR" sz="2800" b="1" dirty="0">
              <a:solidFill>
                <a:srgbClr val="015287"/>
              </a:solidFill>
            </a:endParaRPr>
          </a:p>
        </p:txBody>
      </p:sp>
      <p:sp>
        <p:nvSpPr>
          <p:cNvPr id="6" name="ZoneTexte 5"/>
          <p:cNvSpPr txBox="1"/>
          <p:nvPr/>
        </p:nvSpPr>
        <p:spPr>
          <a:xfrm>
            <a:off x="1373479" y="3057785"/>
            <a:ext cx="7340073" cy="2769989"/>
          </a:xfrm>
          <a:prstGeom prst="rect">
            <a:avLst/>
          </a:prstGeom>
          <a:noFill/>
        </p:spPr>
        <p:txBody>
          <a:bodyPr wrap="square" rtlCol="0">
            <a:spAutoFit/>
          </a:bodyPr>
          <a:lstStyle/>
          <a:p>
            <a:pPr marL="457200" indent="-457200">
              <a:buFont typeface="+mj-lt"/>
              <a:buAutoNum type="arabicPeriod"/>
            </a:pPr>
            <a:r>
              <a:rPr lang="fr-FR" sz="2400" b="1" dirty="0" smtClean="0">
                <a:solidFill>
                  <a:srgbClr val="015287"/>
                </a:solidFill>
              </a:rPr>
              <a:t>Les services maintenant une échelle de proximité importante</a:t>
            </a:r>
          </a:p>
          <a:p>
            <a:pPr marL="457200" indent="-457200">
              <a:buFont typeface="+mj-lt"/>
              <a:buAutoNum type="arabicPeriod"/>
            </a:pPr>
            <a:r>
              <a:rPr lang="fr-FR" sz="2400" b="1" dirty="0" smtClean="0">
                <a:solidFill>
                  <a:srgbClr val="015287"/>
                </a:solidFill>
              </a:rPr>
              <a:t>Les services évoluant vers une diminution des points de contacts</a:t>
            </a:r>
          </a:p>
          <a:p>
            <a:pPr marL="457200" indent="-457200">
              <a:buFont typeface="+mj-lt"/>
              <a:buAutoNum type="arabicPeriod"/>
            </a:pPr>
            <a:r>
              <a:rPr lang="fr-FR" sz="2400" b="1" dirty="0" smtClean="0">
                <a:solidFill>
                  <a:srgbClr val="015287"/>
                </a:solidFill>
              </a:rPr>
              <a:t>La structuration du territoire, actuelle et à venir</a:t>
            </a:r>
          </a:p>
          <a:p>
            <a:r>
              <a:rPr lang="fr-FR" b="1" dirty="0">
                <a:solidFill>
                  <a:srgbClr val="015287"/>
                </a:solidFill>
              </a:rPr>
              <a:t>	</a:t>
            </a:r>
            <a:endParaRPr lang="fr-FR" b="1" dirty="0" smtClean="0">
              <a:solidFill>
                <a:srgbClr val="015287"/>
              </a:solidFill>
            </a:endParaRPr>
          </a:p>
          <a:p>
            <a:pPr lvl="2"/>
            <a:endParaRPr lang="fr-FR" dirty="0" smtClean="0">
              <a:solidFill>
                <a:srgbClr val="015287"/>
              </a:solidFill>
            </a:endParaRPr>
          </a:p>
          <a:p>
            <a:endParaRPr lang="fr-FR" dirty="0">
              <a:solidFill>
                <a:srgbClr val="015287"/>
              </a:solidFill>
            </a:endParaRPr>
          </a:p>
        </p:txBody>
      </p:sp>
      <p:sp>
        <p:nvSpPr>
          <p:cNvPr id="10"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Image 15"/>
          <p:cNvPicPr>
            <a:picLocks noChangeAspect="1"/>
          </p:cNvPicPr>
          <p:nvPr/>
        </p:nvPicPr>
        <p:blipFill rotWithShape="1">
          <a:blip r:embed="rId3"/>
          <a:srcRect r="2116"/>
          <a:stretch/>
        </p:blipFill>
        <p:spPr>
          <a:xfrm>
            <a:off x="9932670" y="4656963"/>
            <a:ext cx="2256282" cy="2219325"/>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6" y="6037898"/>
            <a:ext cx="753532" cy="783674"/>
          </a:xfrm>
          <a:prstGeom prst="rect">
            <a:avLst/>
          </a:prstGeom>
        </p:spPr>
      </p:pic>
      <p:sp>
        <p:nvSpPr>
          <p:cNvPr id="18" name="Rectangle à coins arrondis 17"/>
          <p:cNvSpPr/>
          <p:nvPr/>
        </p:nvSpPr>
        <p:spPr>
          <a:xfrm>
            <a:off x="10744694" y="-52432"/>
            <a:ext cx="1588796"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3" name="Image 2"/>
          <p:cNvPicPr>
            <a:picLocks noChangeAspect="1"/>
          </p:cNvPicPr>
          <p:nvPr/>
        </p:nvPicPr>
        <p:blipFill>
          <a:blip r:embed="rId5"/>
          <a:stretch>
            <a:fillRect/>
          </a:stretch>
        </p:blipFill>
        <p:spPr>
          <a:xfrm>
            <a:off x="7966667" y="1023722"/>
            <a:ext cx="3932006" cy="1979347"/>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261" y="174057"/>
            <a:ext cx="1028700" cy="1019175"/>
          </a:xfrm>
          <a:prstGeom prst="rect">
            <a:avLst/>
          </a:prstGeom>
        </p:spPr>
      </p:pic>
    </p:spTree>
    <p:extLst>
      <p:ext uri="{BB962C8B-B14F-4D97-AF65-F5344CB8AC3E}">
        <p14:creationId xmlns:p14="http://schemas.microsoft.com/office/powerpoint/2010/main" val="150613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015" y="607278"/>
            <a:ext cx="8840757" cy="6250722"/>
          </a:xfrm>
        </p:spPr>
      </p:pic>
      <p:sp>
        <p:nvSpPr>
          <p:cNvPr id="2" name="Titre 1"/>
          <p:cNvSpPr>
            <a:spLocks noGrp="1"/>
          </p:cNvSpPr>
          <p:nvPr>
            <p:ph type="title"/>
          </p:nvPr>
        </p:nvSpPr>
        <p:spPr>
          <a:xfrm>
            <a:off x="5665975" y="1589047"/>
            <a:ext cx="6180117" cy="593765"/>
          </a:xfrm>
        </p:spPr>
        <p:txBody>
          <a:bodyPr>
            <a:normAutofit fontScale="90000"/>
          </a:bodyPr>
          <a:lstStyle/>
          <a:p>
            <a:pPr algn="r"/>
            <a:r>
              <a:rPr lang="fr-FR" sz="2000" b="1" dirty="0" smtClean="0"/>
              <a:t>Répartition des mairies </a:t>
            </a:r>
            <a:br>
              <a:rPr lang="fr-FR" sz="2000" b="1" dirty="0" smtClean="0"/>
            </a:br>
            <a:r>
              <a:rPr lang="fr-FR" sz="2000" b="1" dirty="0" smtClean="0"/>
              <a:t>selon leurs horaires d’ouverture au public</a:t>
            </a:r>
            <a:endParaRPr lang="fr-FR" sz="2000" b="1" dirty="0"/>
          </a:p>
        </p:txBody>
      </p:sp>
      <p:sp>
        <p:nvSpPr>
          <p:cNvPr id="4" name="Rectangle 3"/>
          <p:cNvSpPr/>
          <p:nvPr/>
        </p:nvSpPr>
        <p:spPr>
          <a:xfrm>
            <a:off x="587256" y="84058"/>
            <a:ext cx="10157438" cy="523220"/>
          </a:xfrm>
          <a:prstGeom prst="rect">
            <a:avLst/>
          </a:prstGeom>
        </p:spPr>
        <p:txBody>
          <a:bodyPr wrap="square">
            <a:spAutoFit/>
          </a:bodyPr>
          <a:lstStyle/>
          <a:p>
            <a:pPr algn="ctr"/>
            <a:r>
              <a:rPr lang="fr-FR" sz="2800" b="1" dirty="0" smtClean="0">
                <a:solidFill>
                  <a:srgbClr val="015287"/>
                </a:solidFill>
              </a:rPr>
              <a:t>1. Les </a:t>
            </a:r>
            <a:r>
              <a:rPr lang="fr-FR" sz="2800" b="1" dirty="0">
                <a:solidFill>
                  <a:srgbClr val="015287"/>
                </a:solidFill>
              </a:rPr>
              <a:t>services maintenant une échelle de proximité importante</a:t>
            </a:r>
          </a:p>
        </p:txBody>
      </p:sp>
      <p:sp>
        <p:nvSpPr>
          <p:cNvPr id="5" name="ZoneTexte 4"/>
          <p:cNvSpPr txBox="1"/>
          <p:nvPr/>
        </p:nvSpPr>
        <p:spPr>
          <a:xfrm>
            <a:off x="1623662" y="652338"/>
            <a:ext cx="10091801" cy="800219"/>
          </a:xfrm>
          <a:prstGeom prst="rect">
            <a:avLst/>
          </a:prstGeom>
          <a:noFill/>
        </p:spPr>
        <p:txBody>
          <a:bodyPr wrap="square" rtlCol="0">
            <a:spAutoFit/>
          </a:bodyPr>
          <a:lstStyle/>
          <a:p>
            <a:r>
              <a:rPr lang="fr-FR" sz="2800" b="1" dirty="0" smtClean="0">
                <a:solidFill>
                  <a:srgbClr val="015287"/>
                </a:solidFill>
              </a:rPr>
              <a:t>	L’accès à la mairie, de fortes inégalités </a:t>
            </a:r>
            <a:endParaRPr lang="fr-FR" sz="2800" b="1" dirty="0">
              <a:solidFill>
                <a:srgbClr val="015287"/>
              </a:solidFill>
            </a:endParaRPr>
          </a:p>
          <a:p>
            <a:r>
              <a:rPr lang="fr-FR" b="1" dirty="0">
                <a:solidFill>
                  <a:srgbClr val="015287"/>
                </a:solidFill>
              </a:rPr>
              <a:t>	</a:t>
            </a:r>
            <a:endParaRPr lang="fr-FR" dirty="0">
              <a:solidFill>
                <a:srgbClr val="015287"/>
              </a:solidFill>
            </a:endParaRPr>
          </a:p>
        </p:txBody>
      </p:sp>
      <p:sp>
        <p:nvSpPr>
          <p:cNvPr id="3" name="ZoneTexte 2"/>
          <p:cNvSpPr txBox="1"/>
          <p:nvPr/>
        </p:nvSpPr>
        <p:spPr>
          <a:xfrm>
            <a:off x="5322880" y="6427113"/>
            <a:ext cx="3328155" cy="430887"/>
          </a:xfrm>
          <a:prstGeom prst="rect">
            <a:avLst/>
          </a:prstGeom>
          <a:noFill/>
        </p:spPr>
        <p:txBody>
          <a:bodyPr wrap="none" rtlCol="0">
            <a:spAutoFit/>
          </a:bodyPr>
          <a:lstStyle/>
          <a:p>
            <a:r>
              <a:rPr lang="fr-FR" sz="1100" i="1" dirty="0"/>
              <a:t>D'après source : Enquête Accessibilité, Juin-Juillet 2016,</a:t>
            </a:r>
          </a:p>
          <a:p>
            <a:r>
              <a:rPr lang="fr-FR" sz="1100" i="1" dirty="0"/>
              <a:t>Observatoire de l'Economie et des Territoires</a:t>
            </a:r>
            <a:endParaRPr lang="fr-FR" sz="1100" dirty="0"/>
          </a:p>
        </p:txBody>
      </p:sp>
      <p:sp>
        <p:nvSpPr>
          <p:cNvPr id="11"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2"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à coins arrondis 12"/>
          <p:cNvSpPr/>
          <p:nvPr/>
        </p:nvSpPr>
        <p:spPr>
          <a:xfrm>
            <a:off x="10744694" y="-52432"/>
            <a:ext cx="1588796"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5" name="Image 14"/>
          <p:cNvPicPr>
            <a:picLocks noChangeAspect="1"/>
          </p:cNvPicPr>
          <p:nvPr/>
        </p:nvPicPr>
        <p:blipFill rotWithShape="1">
          <a:blip r:embed="rId5"/>
          <a:srcRect r="2116"/>
          <a:stretch/>
        </p:blipFill>
        <p:spPr>
          <a:xfrm>
            <a:off x="9932670" y="4656963"/>
            <a:ext cx="2256282" cy="2219325"/>
          </a:xfrm>
          <a:prstGeom prst="rect">
            <a:avLst/>
          </a:prstGeom>
        </p:spPr>
      </p:pic>
    </p:spTree>
    <p:extLst>
      <p:ext uri="{BB962C8B-B14F-4D97-AF65-F5344CB8AC3E}">
        <p14:creationId xmlns:p14="http://schemas.microsoft.com/office/powerpoint/2010/main" val="2822191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209890" y="857050"/>
            <a:ext cx="7784257" cy="5831618"/>
          </a:xfrm>
          <a:prstGeom prst="rect">
            <a:avLst/>
          </a:prstGeom>
        </p:spPr>
      </p:pic>
      <p:sp>
        <p:nvSpPr>
          <p:cNvPr id="5" name="Rectangle 4"/>
          <p:cNvSpPr/>
          <p:nvPr/>
        </p:nvSpPr>
        <p:spPr>
          <a:xfrm>
            <a:off x="247719" y="13063"/>
            <a:ext cx="11229974" cy="523220"/>
          </a:xfrm>
          <a:prstGeom prst="rect">
            <a:avLst/>
          </a:prstGeom>
        </p:spPr>
        <p:txBody>
          <a:bodyPr wrap="square">
            <a:spAutoFit/>
          </a:bodyPr>
          <a:lstStyle/>
          <a:p>
            <a:pPr algn="ctr"/>
            <a:r>
              <a:rPr lang="fr-FR" sz="2800" b="1" dirty="0" smtClean="0">
                <a:solidFill>
                  <a:schemeClr val="accent1">
                    <a:lumMod val="40000"/>
                    <a:lumOff val="60000"/>
                  </a:schemeClr>
                </a:solidFill>
              </a:rPr>
              <a:t>1. Les </a:t>
            </a:r>
            <a:r>
              <a:rPr lang="fr-FR" sz="2800" b="1" dirty="0">
                <a:solidFill>
                  <a:schemeClr val="accent1">
                    <a:lumMod val="40000"/>
                    <a:lumOff val="60000"/>
                  </a:schemeClr>
                </a:solidFill>
              </a:rPr>
              <a:t>services maintenant une échelle de proximité importante</a:t>
            </a:r>
          </a:p>
        </p:txBody>
      </p:sp>
      <p:sp>
        <p:nvSpPr>
          <p:cNvPr id="8" name="ZoneTexte 7"/>
          <p:cNvSpPr txBox="1"/>
          <p:nvPr/>
        </p:nvSpPr>
        <p:spPr>
          <a:xfrm>
            <a:off x="920750" y="520170"/>
            <a:ext cx="10545285" cy="800219"/>
          </a:xfrm>
          <a:prstGeom prst="rect">
            <a:avLst/>
          </a:prstGeom>
          <a:noFill/>
        </p:spPr>
        <p:txBody>
          <a:bodyPr wrap="square" rtlCol="0">
            <a:spAutoFit/>
          </a:bodyPr>
          <a:lstStyle/>
          <a:p>
            <a:r>
              <a:rPr lang="fr-FR" sz="2800" b="1" dirty="0" smtClean="0">
                <a:solidFill>
                  <a:srgbClr val="015287"/>
                </a:solidFill>
              </a:rPr>
              <a:t>Le maintien d’un service social de proximité du Conseil départemental </a:t>
            </a:r>
            <a:endParaRPr lang="fr-FR" sz="2800" b="1" dirty="0">
              <a:solidFill>
                <a:srgbClr val="015287"/>
              </a:solidFill>
            </a:endParaRPr>
          </a:p>
          <a:p>
            <a:r>
              <a:rPr lang="fr-FR" b="1" dirty="0">
                <a:solidFill>
                  <a:srgbClr val="015287"/>
                </a:solidFill>
              </a:rPr>
              <a:t>	</a:t>
            </a:r>
            <a:endParaRPr lang="fr-FR" dirty="0">
              <a:solidFill>
                <a:srgbClr val="015287"/>
              </a:solidFill>
            </a:endParaRPr>
          </a:p>
        </p:txBody>
      </p:sp>
      <p:sp>
        <p:nvSpPr>
          <p:cNvPr id="9" name="ZoneTexte 8"/>
          <p:cNvSpPr txBox="1"/>
          <p:nvPr/>
        </p:nvSpPr>
        <p:spPr>
          <a:xfrm>
            <a:off x="6112862" y="6427058"/>
            <a:ext cx="2408032" cy="261610"/>
          </a:xfrm>
          <a:prstGeom prst="rect">
            <a:avLst/>
          </a:prstGeom>
          <a:noFill/>
        </p:spPr>
        <p:txBody>
          <a:bodyPr wrap="none" rtlCol="0">
            <a:spAutoFit/>
          </a:bodyPr>
          <a:lstStyle/>
          <a:p>
            <a:r>
              <a:rPr lang="fr-FR" sz="1100" i="1" dirty="0"/>
              <a:t>D'après source : Conseil départemental</a:t>
            </a:r>
            <a:endParaRPr lang="fr-FR" sz="1100" dirty="0"/>
          </a:p>
        </p:txBody>
      </p:sp>
      <p:sp>
        <p:nvSpPr>
          <p:cNvPr id="13"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4"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Image 15"/>
          <p:cNvPicPr>
            <a:picLocks noChangeAspect="1"/>
          </p:cNvPicPr>
          <p:nvPr/>
        </p:nvPicPr>
        <p:blipFill rotWithShape="1">
          <a:blip r:embed="rId4"/>
          <a:srcRect r="2116"/>
          <a:stretch/>
        </p:blipFill>
        <p:spPr>
          <a:xfrm>
            <a:off x="10903676" y="5590778"/>
            <a:ext cx="1288324" cy="1267222"/>
          </a:xfrm>
          <a:prstGeom prst="rect">
            <a:avLst/>
          </a:prstGeom>
        </p:spPr>
      </p:pic>
      <p:sp>
        <p:nvSpPr>
          <p:cNvPr id="2" name="Titre 1"/>
          <p:cNvSpPr>
            <a:spLocks noGrp="1"/>
          </p:cNvSpPr>
          <p:nvPr>
            <p:ph type="title"/>
          </p:nvPr>
        </p:nvSpPr>
        <p:spPr>
          <a:xfrm>
            <a:off x="7813676" y="778301"/>
            <a:ext cx="10515600" cy="1325563"/>
          </a:xfrm>
        </p:spPr>
        <p:txBody>
          <a:bodyPr>
            <a:normAutofit/>
          </a:bodyPr>
          <a:lstStyle/>
          <a:p>
            <a:r>
              <a:rPr lang="fr-FR" sz="1800" b="1" dirty="0" smtClean="0"/>
              <a:t>Organisation territoriale des services </a:t>
            </a:r>
            <a:br>
              <a:rPr lang="fr-FR" sz="1800" b="1" dirty="0" smtClean="0"/>
            </a:br>
            <a:r>
              <a:rPr lang="fr-FR" sz="1800" b="1" dirty="0" smtClean="0"/>
              <a:t>de la Direction adjointe aux solidarités </a:t>
            </a:r>
            <a:br>
              <a:rPr lang="fr-FR" sz="1800" b="1" dirty="0" smtClean="0"/>
            </a:br>
            <a:r>
              <a:rPr lang="fr-FR" sz="1800" b="1" dirty="0" smtClean="0"/>
              <a:t>du Conseil départemental</a:t>
            </a:r>
            <a:endParaRPr lang="fr-FR" sz="1800" b="1" dirty="0"/>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521" y="6414480"/>
            <a:ext cx="388155" cy="403682"/>
          </a:xfrm>
          <a:prstGeom prst="rect">
            <a:avLst/>
          </a:prstGeom>
        </p:spPr>
      </p:pic>
      <p:sp>
        <p:nvSpPr>
          <p:cNvPr id="18" name="Rectangle à coins arrondis 17"/>
          <p:cNvSpPr/>
          <p:nvPr/>
        </p:nvSpPr>
        <p:spPr>
          <a:xfrm>
            <a:off x="10744694" y="-52432"/>
            <a:ext cx="1588796"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spTree>
    <p:extLst>
      <p:ext uri="{BB962C8B-B14F-4D97-AF65-F5344CB8AC3E}">
        <p14:creationId xmlns:p14="http://schemas.microsoft.com/office/powerpoint/2010/main" val="8335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9118" y="499975"/>
            <a:ext cx="11229974" cy="954107"/>
          </a:xfrm>
          <a:prstGeom prst="rect">
            <a:avLst/>
          </a:prstGeom>
        </p:spPr>
        <p:txBody>
          <a:bodyPr wrap="square">
            <a:spAutoFit/>
          </a:bodyPr>
          <a:lstStyle/>
          <a:p>
            <a:pPr algn="ctr"/>
            <a:r>
              <a:rPr lang="fr-FR" sz="2800" b="1" dirty="0" smtClean="0">
                <a:solidFill>
                  <a:srgbClr val="015287"/>
                </a:solidFill>
              </a:rPr>
              <a:t>2. Des </a:t>
            </a:r>
            <a:r>
              <a:rPr lang="fr-FR" sz="2800" b="1" dirty="0">
                <a:solidFill>
                  <a:srgbClr val="015287"/>
                </a:solidFill>
              </a:rPr>
              <a:t>services </a:t>
            </a:r>
            <a:r>
              <a:rPr lang="fr-FR" sz="2800" b="1" dirty="0" smtClean="0">
                <a:solidFill>
                  <a:srgbClr val="015287"/>
                </a:solidFill>
              </a:rPr>
              <a:t>évoluant </a:t>
            </a:r>
            <a:r>
              <a:rPr lang="fr-FR" sz="2800" b="1" dirty="0">
                <a:solidFill>
                  <a:srgbClr val="015287"/>
                </a:solidFill>
              </a:rPr>
              <a:t>vers une diminution des points de contacts</a:t>
            </a:r>
          </a:p>
          <a:p>
            <a:pPr algn="ctr"/>
            <a:endParaRPr lang="fr-FR" sz="2800" b="1" dirty="0">
              <a:solidFill>
                <a:srgbClr val="015287"/>
              </a:solidFill>
            </a:endParaRPr>
          </a:p>
        </p:txBody>
      </p:sp>
      <p:sp>
        <p:nvSpPr>
          <p:cNvPr id="7" name="ZoneTexte 6"/>
          <p:cNvSpPr txBox="1"/>
          <p:nvPr/>
        </p:nvSpPr>
        <p:spPr>
          <a:xfrm>
            <a:off x="1090653" y="1181585"/>
            <a:ext cx="11018796" cy="4955203"/>
          </a:xfrm>
          <a:prstGeom prst="rect">
            <a:avLst/>
          </a:prstGeom>
          <a:noFill/>
        </p:spPr>
        <p:txBody>
          <a:bodyPr wrap="square" rtlCol="0">
            <a:spAutoFit/>
          </a:bodyPr>
          <a:lstStyle/>
          <a:p>
            <a:pPr marL="285750" indent="-285750">
              <a:buFont typeface="Arial" panose="020B0604020202020204" pitchFamily="34" charset="0"/>
              <a:buChar char="•"/>
            </a:pPr>
            <a:r>
              <a:rPr lang="fr-FR" sz="2400" b="1" dirty="0" smtClean="0">
                <a:solidFill>
                  <a:srgbClr val="015287"/>
                </a:solidFill>
              </a:rPr>
              <a:t>L’offre de services tend le plus souvent à se concentrer géographiquement</a:t>
            </a:r>
          </a:p>
          <a:p>
            <a:pPr marL="285750" indent="-285750">
              <a:buFont typeface="Arial" panose="020B0604020202020204" pitchFamily="34" charset="0"/>
              <a:buChar char="•"/>
            </a:pPr>
            <a:endParaRPr lang="fr-FR" sz="2400" b="1" dirty="0" smtClean="0">
              <a:solidFill>
                <a:srgbClr val="015287"/>
              </a:solidFill>
            </a:endParaRPr>
          </a:p>
          <a:p>
            <a:pPr marL="285750" indent="-285750">
              <a:buFont typeface="Arial" panose="020B0604020202020204" pitchFamily="34" charset="0"/>
              <a:buChar char="•"/>
            </a:pPr>
            <a:r>
              <a:rPr lang="fr-FR" sz="2400" b="1" dirty="0" smtClean="0">
                <a:solidFill>
                  <a:srgbClr val="015287"/>
                </a:solidFill>
              </a:rPr>
              <a:t>Suppression </a:t>
            </a:r>
            <a:r>
              <a:rPr lang="fr-FR" sz="2400" b="1" dirty="0">
                <a:solidFill>
                  <a:srgbClr val="015287"/>
                </a:solidFill>
              </a:rPr>
              <a:t>de structures locales, de permanences ou de points contacts </a:t>
            </a:r>
            <a:r>
              <a:rPr lang="fr-FR" sz="2400" b="1" dirty="0" smtClean="0">
                <a:solidFill>
                  <a:srgbClr val="015287"/>
                </a:solidFill>
              </a:rPr>
              <a:t>:</a:t>
            </a:r>
          </a:p>
          <a:p>
            <a:r>
              <a:rPr lang="fr-FR" sz="2400" b="1" dirty="0" smtClean="0">
                <a:solidFill>
                  <a:srgbClr val="015287"/>
                </a:solidFill>
                <a:sym typeface="Wingdings" panose="05000000000000000000" pitchFamily="2" charset="2"/>
              </a:rPr>
              <a:t>	 Quelques exemples</a:t>
            </a:r>
            <a:endParaRPr lang="fr-FR" sz="2400" b="1" dirty="0">
              <a:solidFill>
                <a:srgbClr val="015287"/>
              </a:solidFill>
            </a:endParaRPr>
          </a:p>
          <a:p>
            <a:r>
              <a:rPr lang="fr-FR" sz="2000" b="1" dirty="0">
                <a:solidFill>
                  <a:srgbClr val="015287"/>
                </a:solidFill>
              </a:rPr>
              <a:t>	</a:t>
            </a:r>
            <a:r>
              <a:rPr lang="fr-FR" sz="2000" b="1" dirty="0" smtClean="0">
                <a:solidFill>
                  <a:srgbClr val="015287"/>
                </a:solidFill>
              </a:rPr>
              <a:t>- diminution des points de présence des organismes sociaux</a:t>
            </a:r>
          </a:p>
          <a:p>
            <a:r>
              <a:rPr lang="fr-FR" sz="2000" b="1" dirty="0">
                <a:solidFill>
                  <a:srgbClr val="015287"/>
                </a:solidFill>
              </a:rPr>
              <a:t>	</a:t>
            </a:r>
            <a:r>
              <a:rPr lang="fr-FR" sz="2000" b="1" dirty="0" smtClean="0">
                <a:solidFill>
                  <a:srgbClr val="015287"/>
                </a:solidFill>
              </a:rPr>
              <a:t>	MSA </a:t>
            </a:r>
            <a:r>
              <a:rPr lang="fr-FR" sz="2000" dirty="0" smtClean="0">
                <a:solidFill>
                  <a:srgbClr val="015287"/>
                </a:solidFill>
              </a:rPr>
              <a:t>: 9 en 2005 contre </a:t>
            </a:r>
            <a:r>
              <a:rPr lang="fr-FR" sz="2000" dirty="0">
                <a:solidFill>
                  <a:srgbClr val="015287"/>
                </a:solidFill>
              </a:rPr>
              <a:t>3 </a:t>
            </a:r>
            <a:r>
              <a:rPr lang="fr-FR" sz="2000" dirty="0" smtClean="0">
                <a:solidFill>
                  <a:srgbClr val="015287"/>
                </a:solidFill>
              </a:rPr>
              <a:t>à présent / </a:t>
            </a:r>
            <a:r>
              <a:rPr lang="fr-FR" sz="2000" b="1" dirty="0" smtClean="0">
                <a:solidFill>
                  <a:srgbClr val="015287"/>
                </a:solidFill>
              </a:rPr>
              <a:t> CPAM </a:t>
            </a:r>
            <a:r>
              <a:rPr lang="fr-FR" sz="2000" dirty="0" smtClean="0">
                <a:solidFill>
                  <a:srgbClr val="015287"/>
                </a:solidFill>
              </a:rPr>
              <a:t>: de 20 à 11 …</a:t>
            </a:r>
          </a:p>
          <a:p>
            <a:r>
              <a:rPr lang="fr-FR" sz="2000" dirty="0" smtClean="0">
                <a:solidFill>
                  <a:srgbClr val="015287"/>
                </a:solidFill>
              </a:rPr>
              <a:t>		45 % de la population se trouvent désormais à plus de 10 minutes d'un Point 		    	    sécu ou d'une permanence de la CPAM.</a:t>
            </a:r>
          </a:p>
          <a:p>
            <a:r>
              <a:rPr lang="fr-FR" sz="2000" dirty="0" smtClean="0">
                <a:solidFill>
                  <a:srgbClr val="015287"/>
                </a:solidFill>
              </a:rPr>
              <a:t>		Si la </a:t>
            </a:r>
            <a:r>
              <a:rPr lang="fr-FR" sz="2000" b="1" dirty="0" smtClean="0">
                <a:solidFill>
                  <a:srgbClr val="015287"/>
                </a:solidFill>
              </a:rPr>
              <a:t>CAF</a:t>
            </a:r>
            <a:r>
              <a:rPr lang="fr-FR" sz="2000" dirty="0" smtClean="0">
                <a:solidFill>
                  <a:srgbClr val="015287"/>
                </a:solidFill>
              </a:rPr>
              <a:t> a maintenu et même </a:t>
            </a:r>
            <a:r>
              <a:rPr lang="fr-FR" sz="2000" b="1" dirty="0" smtClean="0">
                <a:solidFill>
                  <a:srgbClr val="015287"/>
                </a:solidFill>
              </a:rPr>
              <a:t>étoffé ses points de présence</a:t>
            </a:r>
            <a:r>
              <a:rPr lang="fr-FR" sz="2000" dirty="0" smtClean="0">
                <a:solidFill>
                  <a:srgbClr val="015287"/>
                </a:solidFill>
              </a:rPr>
              <a:t>, 1 ménage sur 7 		   	    (soit plus de 20 000) se trouve à plus de 20 min d’un point CAF </a:t>
            </a:r>
            <a:endParaRPr lang="fr-FR" sz="2000" dirty="0">
              <a:solidFill>
                <a:srgbClr val="015287"/>
              </a:solidFill>
            </a:endParaRPr>
          </a:p>
          <a:p>
            <a:r>
              <a:rPr lang="fr-FR" sz="2000" b="1" dirty="0">
                <a:solidFill>
                  <a:srgbClr val="015287"/>
                </a:solidFill>
              </a:rPr>
              <a:t>	</a:t>
            </a:r>
            <a:r>
              <a:rPr lang="fr-FR" sz="2000" b="1" dirty="0" smtClean="0">
                <a:solidFill>
                  <a:srgbClr val="015287"/>
                </a:solidFill>
              </a:rPr>
              <a:t>- Trésoreries </a:t>
            </a:r>
            <a:r>
              <a:rPr lang="fr-FR" sz="2000" dirty="0" smtClean="0">
                <a:solidFill>
                  <a:srgbClr val="015287"/>
                </a:solidFill>
              </a:rPr>
              <a:t>(5 fermetures depuis 2014), </a:t>
            </a:r>
          </a:p>
          <a:p>
            <a:r>
              <a:rPr lang="fr-FR" sz="2000" b="1" dirty="0">
                <a:solidFill>
                  <a:srgbClr val="015287"/>
                </a:solidFill>
              </a:rPr>
              <a:t>	</a:t>
            </a:r>
            <a:r>
              <a:rPr lang="fr-FR" sz="2000" b="1" dirty="0" smtClean="0">
                <a:solidFill>
                  <a:srgbClr val="015287"/>
                </a:solidFill>
              </a:rPr>
              <a:t>- Tribunaux</a:t>
            </a:r>
            <a:r>
              <a:rPr lang="fr-FR" sz="2000" dirty="0" smtClean="0">
                <a:solidFill>
                  <a:srgbClr val="015287"/>
                </a:solidFill>
              </a:rPr>
              <a:t>, désormais concentrés à Blois</a:t>
            </a:r>
          </a:p>
          <a:p>
            <a:r>
              <a:rPr lang="fr-FR" sz="2000" dirty="0">
                <a:solidFill>
                  <a:srgbClr val="015287"/>
                </a:solidFill>
              </a:rPr>
              <a:t>	</a:t>
            </a:r>
            <a:r>
              <a:rPr lang="fr-FR" sz="2000" dirty="0" smtClean="0">
                <a:solidFill>
                  <a:srgbClr val="015287"/>
                </a:solidFill>
              </a:rPr>
              <a:t>- Brigades de </a:t>
            </a:r>
            <a:r>
              <a:rPr lang="fr-FR" sz="2000" b="1" dirty="0" smtClean="0">
                <a:solidFill>
                  <a:srgbClr val="015287"/>
                </a:solidFill>
              </a:rPr>
              <a:t>Gendarmerie</a:t>
            </a:r>
            <a:r>
              <a:rPr lang="fr-FR" sz="2000" dirty="0" smtClean="0">
                <a:solidFill>
                  <a:srgbClr val="015287"/>
                </a:solidFill>
              </a:rPr>
              <a:t> : fermeture de celle de </a:t>
            </a:r>
            <a:r>
              <a:rPr lang="fr-FR" sz="2000" dirty="0" err="1" smtClean="0">
                <a:solidFill>
                  <a:srgbClr val="015287"/>
                </a:solidFill>
              </a:rPr>
              <a:t>Muides</a:t>
            </a:r>
            <a:r>
              <a:rPr lang="fr-FR" sz="2000" dirty="0" smtClean="0">
                <a:solidFill>
                  <a:srgbClr val="015287"/>
                </a:solidFill>
              </a:rPr>
              <a:t> en 2013</a:t>
            </a:r>
          </a:p>
          <a:p>
            <a:r>
              <a:rPr lang="fr-FR" sz="2000" b="1" dirty="0" smtClean="0">
                <a:solidFill>
                  <a:srgbClr val="015287"/>
                </a:solidFill>
              </a:rPr>
              <a:t>	- </a:t>
            </a:r>
            <a:r>
              <a:rPr lang="fr-FR" sz="2000" b="1" dirty="0">
                <a:solidFill>
                  <a:srgbClr val="015287"/>
                </a:solidFill>
              </a:rPr>
              <a:t>Centres </a:t>
            </a:r>
            <a:r>
              <a:rPr lang="fr-FR" sz="2000" b="1" dirty="0" smtClean="0">
                <a:solidFill>
                  <a:srgbClr val="015287"/>
                </a:solidFill>
              </a:rPr>
              <a:t>d’intervention du </a:t>
            </a:r>
            <a:r>
              <a:rPr lang="fr-FR" sz="2000" b="1" i="1" dirty="0" smtClean="0">
                <a:solidFill>
                  <a:srgbClr val="015287"/>
                </a:solidFill>
              </a:rPr>
              <a:t> SDIS </a:t>
            </a:r>
            <a:r>
              <a:rPr lang="fr-FR" sz="2000" dirty="0" smtClean="0">
                <a:solidFill>
                  <a:srgbClr val="015287"/>
                </a:solidFill>
              </a:rPr>
              <a:t>: </a:t>
            </a:r>
            <a:r>
              <a:rPr lang="fr-FR" sz="2000" dirty="0">
                <a:solidFill>
                  <a:srgbClr val="015287"/>
                </a:solidFill>
              </a:rPr>
              <a:t>124 en 1997, 90 à </a:t>
            </a:r>
            <a:r>
              <a:rPr lang="fr-FR" sz="2000" dirty="0" smtClean="0">
                <a:solidFill>
                  <a:srgbClr val="015287"/>
                </a:solidFill>
              </a:rPr>
              <a:t>présent</a:t>
            </a:r>
          </a:p>
          <a:p>
            <a:r>
              <a:rPr lang="fr-FR" sz="2000" dirty="0">
                <a:solidFill>
                  <a:srgbClr val="015287"/>
                </a:solidFill>
              </a:rPr>
              <a:t>	</a:t>
            </a:r>
            <a:r>
              <a:rPr lang="fr-FR" sz="2000" dirty="0" smtClean="0">
                <a:solidFill>
                  <a:srgbClr val="015287"/>
                </a:solidFill>
              </a:rPr>
              <a:t>- </a:t>
            </a:r>
            <a:r>
              <a:rPr lang="fr-FR" sz="2000" b="1" dirty="0" smtClean="0">
                <a:solidFill>
                  <a:srgbClr val="015287"/>
                </a:solidFill>
              </a:rPr>
              <a:t>Bureaux de poste </a:t>
            </a:r>
            <a:r>
              <a:rPr lang="fr-FR" sz="2000" dirty="0" smtClean="0">
                <a:solidFill>
                  <a:srgbClr val="015287"/>
                </a:solidFill>
              </a:rPr>
              <a:t>: 107 en 2005, 60 à présent….</a:t>
            </a:r>
            <a:endParaRPr lang="fr-FR" dirty="0">
              <a:solidFill>
                <a:srgbClr val="015287"/>
              </a:solidFill>
            </a:endParaRPr>
          </a:p>
        </p:txBody>
      </p:sp>
      <p:sp>
        <p:nvSpPr>
          <p:cNvPr id="8" name="Rectangle 4"/>
          <p:cNvSpPr>
            <a:spLocks noChangeArrowheads="1"/>
          </p:cNvSpPr>
          <p:nvPr/>
        </p:nvSpPr>
        <p:spPr bwMode="auto">
          <a:xfrm>
            <a:off x="101010" y="0"/>
            <a:ext cx="720725" cy="6858000"/>
          </a:xfrm>
          <a:prstGeom prst="rect">
            <a:avLst/>
          </a:prstGeom>
          <a:solidFill>
            <a:srgbClr val="015287"/>
          </a:solidFill>
          <a:ln>
            <a:noFill/>
          </a:ln>
          <a:effec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9" name="Text Box 5"/>
          <p:cNvSpPr txBox="1">
            <a:spLocks noChangeArrowheads="1"/>
          </p:cNvSpPr>
          <p:nvPr/>
        </p:nvSpPr>
        <p:spPr bwMode="auto">
          <a:xfrm rot="16200000">
            <a:off x="-2919209" y="3040857"/>
            <a:ext cx="6781800" cy="700087"/>
          </a:xfrm>
          <a:prstGeom prst="rect">
            <a:avLst/>
          </a:prstGeom>
          <a:solidFill>
            <a:srgbClr val="015287"/>
          </a:solidFill>
          <a:ln>
            <a:noFill/>
          </a:ln>
          <a:effectLs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Arial Unicode MS" panose="020B0604020202020204" pitchFamily="34" charset="-128"/>
              </a:defRPr>
            </a:lvl9pPr>
          </a:lstStyle>
          <a:p>
            <a:pPr algn="ctr" eaLnBrk="1" hangingPunct="1">
              <a:spcBef>
                <a:spcPct val="0"/>
              </a:spcBef>
            </a:pP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Schéma départemental d’amélioration </a:t>
            </a:r>
            <a:b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fr-FR" altLang="fr-FR" sz="1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de l’accessibilité des services au public</a:t>
            </a:r>
            <a:endParaRPr lang="fr-FR" altLang="fr-FR" sz="1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38" y="5748337"/>
            <a:ext cx="753532" cy="783674"/>
          </a:xfrm>
          <a:prstGeom prst="rect">
            <a:avLst/>
          </a:prstGeom>
        </p:spPr>
      </p:pic>
      <p:pic>
        <p:nvPicPr>
          <p:cNvPr id="11" name="Image 10"/>
          <p:cNvPicPr>
            <a:picLocks noChangeAspect="1"/>
          </p:cNvPicPr>
          <p:nvPr/>
        </p:nvPicPr>
        <p:blipFill rotWithShape="1">
          <a:blip r:embed="rId4"/>
          <a:srcRect r="2116"/>
          <a:stretch/>
        </p:blipFill>
        <p:spPr>
          <a:xfrm>
            <a:off x="9932670" y="4656963"/>
            <a:ext cx="2256282" cy="2219325"/>
          </a:xfrm>
          <a:prstGeom prst="rect">
            <a:avLst/>
          </a:prstGeom>
        </p:spPr>
      </p:pic>
      <p:sp>
        <p:nvSpPr>
          <p:cNvPr id="13" name="Rectangle à coins arrondis 12"/>
          <p:cNvSpPr/>
          <p:nvPr/>
        </p:nvSpPr>
        <p:spPr>
          <a:xfrm>
            <a:off x="10744694" y="-52432"/>
            <a:ext cx="1588796" cy="659710"/>
          </a:xfrm>
          <a:prstGeom prst="roundRect">
            <a:avLst/>
          </a:prstGeom>
          <a:solidFill>
            <a:srgbClr val="01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généraux</a:t>
            </a:r>
            <a:endParaRPr lang="fr-FR" dirty="0"/>
          </a:p>
        </p:txBody>
      </p:sp>
    </p:spTree>
    <p:extLst>
      <p:ext uri="{BB962C8B-B14F-4D97-AF65-F5344CB8AC3E}">
        <p14:creationId xmlns:p14="http://schemas.microsoft.com/office/powerpoint/2010/main" val="97169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2168</TotalTime>
  <Words>2560</Words>
  <Application>Microsoft Office PowerPoint</Application>
  <PresentationFormat>Grand écran</PresentationFormat>
  <Paragraphs>625</Paragraphs>
  <Slides>35</Slides>
  <Notes>35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35</vt:i4>
      </vt:variant>
    </vt:vector>
  </HeadingPairs>
  <TitlesOfParts>
    <vt:vector size="44" baseType="lpstr">
      <vt:lpstr>Arial</vt:lpstr>
      <vt:lpstr>Arial-BoldMT</vt:lpstr>
      <vt:lpstr>Arial-ItalicMT</vt:lpstr>
      <vt:lpstr>Calibri</vt:lpstr>
      <vt:lpstr>Calibri Light</vt:lpstr>
      <vt:lpstr>Times New Roman</vt:lpstr>
      <vt:lpstr>Verdana</vt:lpstr>
      <vt:lpstr>Wingdings</vt:lpstr>
      <vt:lpstr>Thème Office</vt:lpstr>
      <vt:lpstr> Schéma départemental d’amélioration  de l’accessibilité  des services au public </vt:lpstr>
      <vt:lpstr>Présentation PowerPoint</vt:lpstr>
      <vt:lpstr>Présentation PowerPoint</vt:lpstr>
      <vt:lpstr>Présentation PowerPoint</vt:lpstr>
      <vt:lpstr>Présentation PowerPoint</vt:lpstr>
      <vt:lpstr>Présentation PowerPoint</vt:lpstr>
      <vt:lpstr>Répartition des mairies  selon leurs horaires d’ouverture au public</vt:lpstr>
      <vt:lpstr>Organisation territoriale des services  de la Direction adjointe aux solidarités  du Conseil départemental</vt:lpstr>
      <vt:lpstr>Présentation PowerPoint</vt:lpstr>
      <vt:lpstr>Présentation PowerPoint</vt:lpstr>
      <vt:lpstr>Présentation PowerPoint</vt:lpstr>
      <vt:lpstr>Présentation PowerPoint</vt:lpstr>
      <vt:lpstr>Présentation PowerPoint</vt:lpstr>
      <vt:lpstr>Temps d’accès aux bureaux de poste  et agences postales</vt:lpstr>
      <vt:lpstr>Présentation PowerPoint</vt:lpstr>
      <vt:lpstr>Temps d’accès aux MSAP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Nadège DE CLERCQ</dc:creator>
  <cp:lastModifiedBy>Observatoire de l'Economie</cp:lastModifiedBy>
  <cp:revision>221</cp:revision>
  <cp:lastPrinted>2016-09-01T07:47:45Z</cp:lastPrinted>
  <dcterms:created xsi:type="dcterms:W3CDTF">2015-07-23T08:14:54Z</dcterms:created>
  <dcterms:modified xsi:type="dcterms:W3CDTF">2016-09-01T16:33:24Z</dcterms:modified>
</cp:coreProperties>
</file>