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3.jpg" ContentType="image/png"/>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0.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theme/themeOverride8.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9.xml" ContentType="application/vnd.openxmlformats-officedocument.themeOverride+xml"/>
  <Override PartName="/ppt/notesSlides/notesSlide15.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3.xml" ContentType="application/vnd.openxmlformats-officedocument.themeOverride+xml"/>
  <Override PartName="/ppt/notesSlides/notesSlide16.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theme/themeOverride1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7.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5.xml" ContentType="application/vnd.openxmlformats-officedocument.themeOverride+xml"/>
  <Override PartName="/ppt/notesSlides/notesSlide20.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6.xml" ContentType="application/vnd.openxmlformats-officedocument.themeOverride+xml"/>
  <Override PartName="/ppt/notesSlides/notesSlide21.xml" ContentType="application/vnd.openxmlformats-officedocument.presentationml.notesSlid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7.xml" ContentType="application/vnd.openxmlformats-officedocument.themeOverride+xml"/>
  <Override PartName="/ppt/notesSlides/notesSlide22.xml" ContentType="application/vnd.openxmlformats-officedocument.presentationml.notesSlide+xml"/>
  <Override PartName="/ppt/charts/chart20.xml" ContentType="application/vnd.openxmlformats-officedocument.drawingml.chart+xml"/>
  <Override PartName="/ppt/theme/themeOverride18.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9.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Lst>
  <p:notesMasterIdLst>
    <p:notesMasterId r:id="rId34"/>
  </p:notesMasterIdLst>
  <p:handoutMasterIdLst>
    <p:handoutMasterId r:id="rId35"/>
  </p:handoutMasterIdLst>
  <p:sldIdLst>
    <p:sldId id="380" r:id="rId3"/>
    <p:sldId id="379" r:id="rId4"/>
    <p:sldId id="382" r:id="rId5"/>
    <p:sldId id="383" r:id="rId6"/>
    <p:sldId id="386" r:id="rId7"/>
    <p:sldId id="385" r:id="rId8"/>
    <p:sldId id="387" r:id="rId9"/>
    <p:sldId id="388" r:id="rId10"/>
    <p:sldId id="389" r:id="rId11"/>
    <p:sldId id="391" r:id="rId12"/>
    <p:sldId id="392" r:id="rId13"/>
    <p:sldId id="393" r:id="rId14"/>
    <p:sldId id="396" r:id="rId15"/>
    <p:sldId id="397" r:id="rId16"/>
    <p:sldId id="399" r:id="rId17"/>
    <p:sldId id="398" r:id="rId18"/>
    <p:sldId id="400" r:id="rId19"/>
    <p:sldId id="401" r:id="rId20"/>
    <p:sldId id="402" r:id="rId21"/>
    <p:sldId id="403" r:id="rId22"/>
    <p:sldId id="390" r:id="rId23"/>
    <p:sldId id="405" r:id="rId24"/>
    <p:sldId id="404" r:id="rId25"/>
    <p:sldId id="407" r:id="rId26"/>
    <p:sldId id="408" r:id="rId27"/>
    <p:sldId id="410" r:id="rId28"/>
    <p:sldId id="411" r:id="rId29"/>
    <p:sldId id="384" r:id="rId30"/>
    <p:sldId id="412" r:id="rId31"/>
    <p:sldId id="413" r:id="rId32"/>
    <p:sldId id="414" r:id="rId33"/>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72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44546A"/>
    <a:srgbClr val="002555"/>
    <a:srgbClr val="8090A0"/>
    <a:srgbClr val="53859F"/>
    <a:srgbClr val="C0D0D0"/>
    <a:srgbClr val="015287"/>
    <a:srgbClr val="BEE4FE"/>
    <a:srgbClr val="EF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79862" autoAdjust="0"/>
  </p:normalViewPr>
  <p:slideViewPr>
    <p:cSldViewPr snapToGrid="0" showGuides="1">
      <p:cViewPr varScale="1">
        <p:scale>
          <a:sx n="93" d="100"/>
          <a:sy n="93" d="100"/>
        </p:scale>
        <p:origin x="984" y="78"/>
      </p:cViewPr>
      <p:guideLst>
        <p:guide orient="horz" pos="3929"/>
        <p:guide pos="7265"/>
      </p:guideLst>
    </p:cSldViewPr>
  </p:slideViewPr>
  <p:outlineViewPr>
    <p:cViewPr>
      <p:scale>
        <a:sx n="33" d="100"/>
        <a:sy n="33" d="100"/>
      </p:scale>
      <p:origin x="0" y="-168"/>
    </p:cViewPr>
  </p:outlineViewPr>
  <p:notesTextViewPr>
    <p:cViewPr>
      <p:scale>
        <a:sx n="3" d="2"/>
        <a:sy n="3" d="2"/>
      </p:scale>
      <p:origin x="0" y="0"/>
    </p:cViewPr>
  </p:notesTextViewPr>
  <p:sorterViewPr>
    <p:cViewPr varScale="1">
      <p:scale>
        <a:sx n="100" d="100"/>
        <a:sy n="100" d="100"/>
      </p:scale>
      <p:origin x="0" y="-6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euille_de_calcul_Microsoft_Excel8.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serveur2015\observatoire\ETUDES\TableauxDeBord_diagnostics_arrondissement_41\Exploitation\Vend&#244;me2017\URSSAF_EvolEffCC_longue%20p&#233;riode.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serveur2015\observatoire\ETUDES\TableauxDeBord_diagnostics_arrondissement_41\Exploitation\Vend&#244;me2017\URSSAF_EvolEffCC_longue%20p&#233;riode.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serveur2015\observatoire\ETUDES\TableauxDeBord_diagnostics_arrondissement_41\Exploitation\Vend&#244;me2017\URSSAF_EvolEffCC_longue%20p&#233;riode.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serveur2015\observatoire\ETUDES\TableauxDeBord_diagnostics_arrondissement_41\Exploitation\Vend&#244;me2017\URSSAF_EvolEffCC_longue%20p&#233;riode.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serveur2015\observatoire\ETUDES\Accessibilit&#233;%20des%20services%20publics%202016\Traitement\Desserte_TransportsCommun.xlsx" TargetMode="External"/><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Feuille_de_calcul_Microsoft_Excel9.xlsx"/><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0.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1.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serveur2015\observatoire\ETUDES\TableauxDeBord_diagnostics_arrondissement_41\Exploitation\Vend&#244;me2017\export_g&#233;oclip_r&#233;partition_pop_emp.xlsx" TargetMode="External"/></Relationships>
</file>

<file path=ppt/charts/_rels/chart20.xml.rels><?xml version="1.0" encoding="UTF-8" standalone="yes"?>
<Relationships xmlns="http://schemas.openxmlformats.org/package/2006/relationships"><Relationship Id="rId2" Type="http://schemas.openxmlformats.org/officeDocument/2006/relationships/package" Target="../embeddings/Feuille_de_calcul_Microsoft_Excel13.xlsx"/><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4.xlsx"/></Relationships>
</file>

<file path=ppt/charts/_rels/chart22.xml.rels><?xml version="1.0" encoding="UTF-8" standalone="yes"?>
<Relationships xmlns="http://schemas.openxmlformats.org/package/2006/relationships"><Relationship Id="rId3" Type="http://schemas.openxmlformats.org/officeDocument/2006/relationships/oleObject" Target="file:///\\serveur2015\observatoire\ETUDES\Accessibilit&#233;%20des%20services%20publics%202016\Traitement\Desserte_TransportsCommun.xlsx" TargetMode="External"/><Relationship Id="rId2" Type="http://schemas.microsoft.com/office/2011/relationships/chartColorStyle" Target="colors16.xml"/><Relationship Id="rId1" Type="http://schemas.microsoft.com/office/2011/relationships/chartStyle" Target="style16.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3.xlsx"/></Relationships>
</file>

<file path=ppt/charts/_rels/chart5.xml.rels><?xml version="1.0" encoding="UTF-8" standalone="yes"?>
<Relationships xmlns="http://schemas.openxmlformats.org/package/2006/relationships"><Relationship Id="rId2" Type="http://schemas.openxmlformats.org/officeDocument/2006/relationships/package" Target="../embeddings/Feuille_de_calcul_Microsoft_Excel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Feuille_de_calcul_Microsoft_Excel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Feuille_de_calcul_Microsoft_Excel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oleObject" Target="file:///\\serveur2015\observatoire\ETUDES\Accessibilit&#233;%20des%20services%20publics%202016\Traitement\Desserte_TransportsCommun.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2" Type="http://schemas.openxmlformats.org/officeDocument/2006/relationships/package" Target="../embeddings/Feuille_de_calcul_Microsoft_Excel7.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8803587051619"/>
          <c:y val="4.8618037328667242E-2"/>
          <c:w val="0.36780664916885392"/>
          <c:h val="0.61301108194808984"/>
        </c:manualLayout>
      </c:layout>
      <c:pieChart>
        <c:varyColors val="1"/>
        <c:ser>
          <c:idx val="0"/>
          <c:order val="0"/>
          <c:spPr>
            <a:ln>
              <a:noFill/>
            </a:ln>
          </c:spPr>
          <c:dPt>
            <c:idx val="0"/>
            <c:bubble3D val="0"/>
            <c:spPr>
              <a:solidFill>
                <a:srgbClr val="002555"/>
              </a:solidFill>
              <a:ln w="19050">
                <a:noFill/>
              </a:ln>
              <a:effectLst/>
            </c:spPr>
          </c:dPt>
          <c:dPt>
            <c:idx val="1"/>
            <c:bubble3D val="0"/>
            <c:spPr>
              <a:solidFill>
                <a:srgbClr val="406080"/>
              </a:solidFill>
              <a:ln w="19050">
                <a:noFill/>
              </a:ln>
              <a:effectLst/>
            </c:spPr>
          </c:dPt>
          <c:dPt>
            <c:idx val="2"/>
            <c:bubble3D val="0"/>
            <c:spPr>
              <a:solidFill>
                <a:srgbClr val="DEEBF7"/>
              </a:solidFill>
              <a:ln w="19050">
                <a:noFill/>
              </a:ln>
              <a:effectLst/>
            </c:spPr>
          </c:dPt>
          <c:dPt>
            <c:idx val="3"/>
            <c:bubble3D val="0"/>
            <c:spPr>
              <a:solidFill>
                <a:srgbClr val="ADB9CA"/>
              </a:solidFill>
              <a:ln w="19050">
                <a:noFill/>
              </a:ln>
              <a:effectLst/>
            </c:spPr>
          </c:dPt>
          <c:dPt>
            <c:idx val="4"/>
            <c:bubble3D val="0"/>
            <c:spPr>
              <a:solidFill>
                <a:srgbClr val="BDD7EE"/>
              </a:solidFill>
              <a:ln w="19050">
                <a:noFill/>
              </a:ln>
              <a:effectLst/>
            </c:spPr>
          </c:dPt>
          <c:dPt>
            <c:idx val="5"/>
            <c:bubble3D val="0"/>
            <c:spPr>
              <a:solidFill>
                <a:srgbClr val="DEEBF7"/>
              </a:solidFill>
              <a:ln w="19050">
                <a:noFill/>
              </a:ln>
              <a:effectLst/>
            </c:spPr>
          </c:dPt>
          <c:dPt>
            <c:idx val="6"/>
            <c:bubble3D val="0"/>
            <c:spPr>
              <a:noFill/>
              <a:ln w="19050">
                <a:noFill/>
              </a:ln>
              <a:effectLst/>
            </c:spPr>
          </c:dPt>
          <c:dLbls>
            <c:dLbl>
              <c:idx val="0"/>
              <c:layout>
                <c:manualLayout>
                  <c:x val="3.2761154855643043E-2"/>
                  <c:y val="0.14474768768418289"/>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layout/>
                </c:ext>
              </c:extLst>
            </c:dLbl>
            <c:dLbl>
              <c:idx val="1"/>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layout/>
                </c:ext>
              </c:extLst>
            </c:dLbl>
            <c:dLbl>
              <c:idx val="2"/>
              <c:layout>
                <c:manualLayout>
                  <c:x val="9.3914479440069989E-2"/>
                  <c:y val="-0.22694395004814286"/>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ext>
              </c:extLst>
            </c:dLbl>
            <c:dLbl>
              <c:idx val="3"/>
              <c:layout>
                <c:manualLayout>
                  <c:x val="-5.8027121609798777E-3"/>
                  <c:y val="-2.7881306503353749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Lst>
            </c:dLbl>
            <c:dLbl>
              <c:idx val="4"/>
              <c:layout>
                <c:manualLayout>
                  <c:x val="-1.2600393700787428E-2"/>
                  <c:y val="-4.0253353747448234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Lst>
            </c:dLbl>
            <c:dLbl>
              <c:idx val="5"/>
              <c:layout>
                <c:manualLayout>
                  <c:x val="-8.5354330708661413E-3"/>
                  <c:y val="-9.102252843394576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5"/>
                    </a:solidFill>
                    <a:latin typeface="+mn-lt"/>
                    <a:ea typeface="+mn-ea"/>
                    <a:cs typeface="+mn-cs"/>
                  </a:defRPr>
                </a:pPr>
                <a:endParaRPr lang="fr-FR"/>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comcom!$B$107:$B$109</c:f>
              <c:strCache>
                <c:ptCount val="3"/>
                <c:pt idx="0">
                  <c:v>Arr. de Blois</c:v>
                </c:pt>
                <c:pt idx="1">
                  <c:v>Arr. de Vendôme</c:v>
                </c:pt>
                <c:pt idx="2">
                  <c:v>Arr. de Romorantin</c:v>
                </c:pt>
              </c:strCache>
            </c:strRef>
          </c:cat>
          <c:val>
            <c:numRef>
              <c:f>comcom!$C$107:$C$109</c:f>
              <c:numCache>
                <c:formatCode>_-* #\ ##0\ _€_-;\-* #\ ##0\ _€_-;_-* "-"??\ _€_-;_-@_-</c:formatCode>
                <c:ptCount val="3"/>
                <c:pt idx="0">
                  <c:v>151660</c:v>
                </c:pt>
                <c:pt idx="1">
                  <c:v>70377</c:v>
                </c:pt>
                <c:pt idx="2">
                  <c:v>111530</c:v>
                </c:pt>
              </c:numCache>
            </c:numRef>
          </c:val>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002555"/>
          </a:solidFill>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03041532367234"/>
          <c:y val="5.1209536307961503E-2"/>
          <c:w val="0.85921062992125985"/>
          <c:h val="0.8416746864975212"/>
        </c:manualLayout>
      </c:layout>
      <c:barChart>
        <c:barDir val="col"/>
        <c:grouping val="clustered"/>
        <c:varyColors val="0"/>
        <c:ser>
          <c:idx val="0"/>
          <c:order val="0"/>
          <c:spPr>
            <a:solidFill>
              <a:srgbClr val="C0D0D0"/>
            </a:solidFill>
            <a:ln>
              <a:noFill/>
            </a:ln>
            <a:effectLst/>
          </c:spPr>
          <c:invertIfNegative val="0"/>
          <c:dLbls>
            <c:dLbl>
              <c:idx val="1"/>
              <c:layout>
                <c:manualLayout>
                  <c:x val="-2.4011301571360078E-3"/>
                  <c:y val="1.85185185185185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2033904714079791E-3"/>
                  <c:y val="1.85185185185185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2.7777777777777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38888888888888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8040422044518709E-17"/>
                  <c:y val="1.85185185185185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6807911099952052E-2"/>
                  <c:y val="1.8518518518518517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Urssaf!$C$1:$J$1</c:f>
              <c:strCache>
                <c:ptCount val="8"/>
                <c:pt idx="0">
                  <c:v>2008</c:v>
                </c:pt>
                <c:pt idx="1">
                  <c:v>2009</c:v>
                </c:pt>
                <c:pt idx="2">
                  <c:v>2010</c:v>
                </c:pt>
                <c:pt idx="3">
                  <c:v>2011</c:v>
                </c:pt>
                <c:pt idx="4">
                  <c:v>2012</c:v>
                </c:pt>
                <c:pt idx="5">
                  <c:v>2013</c:v>
                </c:pt>
                <c:pt idx="6">
                  <c:v>2014</c:v>
                </c:pt>
                <c:pt idx="7">
                  <c:v>2015</c:v>
                </c:pt>
              </c:strCache>
            </c:strRef>
          </c:cat>
          <c:val>
            <c:numRef>
              <c:f>Urssaf!$C$5:$J$5</c:f>
              <c:numCache>
                <c:formatCode>General</c:formatCode>
                <c:ptCount val="8"/>
                <c:pt idx="0">
                  <c:v>81250</c:v>
                </c:pt>
                <c:pt idx="1">
                  <c:v>79477</c:v>
                </c:pt>
                <c:pt idx="2">
                  <c:v>80112</c:v>
                </c:pt>
                <c:pt idx="3">
                  <c:v>80323</c:v>
                </c:pt>
                <c:pt idx="4">
                  <c:v>78579</c:v>
                </c:pt>
                <c:pt idx="5">
                  <c:v>77348</c:v>
                </c:pt>
                <c:pt idx="6">
                  <c:v>76715</c:v>
                </c:pt>
                <c:pt idx="7" formatCode="_-* #\ ##0\ _€_-;\-* #\ ##0\ _€_-;_-* &quot;-&quot;??\ _€_-;_-@_-">
                  <c:v>76693</c:v>
                </c:pt>
              </c:numCache>
            </c:numRef>
          </c:val>
        </c:ser>
        <c:dLbls>
          <c:showLegendKey val="0"/>
          <c:showVal val="0"/>
          <c:showCatName val="0"/>
          <c:showSerName val="0"/>
          <c:showPercent val="0"/>
          <c:showBubbleSize val="0"/>
        </c:dLbls>
        <c:gapWidth val="50"/>
        <c:overlap val="-27"/>
        <c:axId val="353261960"/>
        <c:axId val="353262352"/>
      </c:barChart>
      <c:catAx>
        <c:axId val="35326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353262352"/>
        <c:crosses val="autoZero"/>
        <c:auto val="1"/>
        <c:lblAlgn val="ctr"/>
        <c:lblOffset val="100"/>
        <c:noMultiLvlLbl val="0"/>
      </c:catAx>
      <c:valAx>
        <c:axId val="353262352"/>
        <c:scaling>
          <c:orientation val="minMax"/>
          <c:min val="0"/>
        </c:scaling>
        <c:delete val="1"/>
        <c:axPos val="l"/>
        <c:numFmt formatCode="#,##0" sourceLinked="0"/>
        <c:majorTickMark val="none"/>
        <c:minorTickMark val="none"/>
        <c:tickLblPos val="nextTo"/>
        <c:crossAx val="353261960"/>
        <c:crosses val="autoZero"/>
        <c:crossBetween val="between"/>
        <c:majorUnit val="10000"/>
      </c:valAx>
      <c:spPr>
        <a:noFill/>
        <a:ln>
          <a:noFill/>
        </a:ln>
        <a:effectLst/>
      </c:spPr>
    </c:plotArea>
    <c:plotVisOnly val="1"/>
    <c:dispBlanksAs val="gap"/>
    <c:showDLblsOverMax val="0"/>
  </c:chart>
  <c:spPr>
    <a:noFill/>
    <a:ln w="9525" cap="flat" cmpd="sng" algn="ctr">
      <a:noFill/>
      <a:round/>
    </a:ln>
    <a:effectLst/>
  </c:spPr>
  <c:txPr>
    <a:bodyPr/>
    <a:lstStyle/>
    <a:p>
      <a:pPr>
        <a:defRPr sz="1200"/>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'graph Loir et CHer'!$B$3</c:f>
              <c:strCache>
                <c:ptCount val="1"/>
                <c:pt idx="0">
                  <c:v>1993-2000</c:v>
                </c:pt>
              </c:strCache>
            </c:strRef>
          </c:tx>
          <c:spPr>
            <a:solidFill>
              <a:schemeClr val="accent1"/>
            </a:solidFill>
            <a:ln>
              <a:noFill/>
            </a:ln>
            <a:effectLst/>
          </c:spPr>
          <c:invertIfNegative val="0"/>
          <c:dPt>
            <c:idx val="0"/>
            <c:invertIfNegative val="0"/>
            <c:bubble3D val="0"/>
            <c:spPr>
              <a:solidFill>
                <a:srgbClr val="FF0000"/>
              </a:solidFill>
              <a:ln>
                <a:noFill/>
              </a:ln>
              <a:effectLst/>
            </c:spPr>
          </c:dPt>
          <c:dLbls>
            <c:dLbl>
              <c:idx val="3"/>
              <c:layout>
                <c:manualLayout>
                  <c:x val="-5.5865921787709494E-2"/>
                  <c:y val="-3.683241252302009E-3"/>
                </c:manualLayout>
              </c:layout>
              <c:tx>
                <c:rich>
                  <a:bodyPr/>
                  <a:lstStyle/>
                  <a:p>
                    <a:fld id="{99C42CCB-EF43-4339-B1C5-C8B1388B7C4A}" type="VALUE">
                      <a:rPr lang="en-US">
                        <a:solidFill>
                          <a:schemeClr val="bg1"/>
                        </a:solidFill>
                      </a:rPr>
                      <a:pPr/>
                      <a:t>[VALEUR]</a:t>
                    </a:fld>
                    <a:endParaRPr lang="fr-F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 Loir et CHer'!$A$4:$A$7</c:f>
              <c:strCache>
                <c:ptCount val="4"/>
                <c:pt idx="0">
                  <c:v>Total Industrie</c:v>
                </c:pt>
                <c:pt idx="1">
                  <c:v>Total Construction</c:v>
                </c:pt>
                <c:pt idx="2">
                  <c:v>Total Commerce</c:v>
                </c:pt>
                <c:pt idx="3">
                  <c:v>Total Services</c:v>
                </c:pt>
              </c:strCache>
            </c:strRef>
          </c:cat>
          <c:val>
            <c:numRef>
              <c:f>'graph Loir et CHer'!$B$4:$B$7</c:f>
              <c:numCache>
                <c:formatCode>#,##0</c:formatCode>
                <c:ptCount val="4"/>
                <c:pt idx="0">
                  <c:v>-665</c:v>
                </c:pt>
                <c:pt idx="1">
                  <c:v>329</c:v>
                </c:pt>
                <c:pt idx="2">
                  <c:v>870</c:v>
                </c:pt>
                <c:pt idx="3">
                  <c:v>6987</c:v>
                </c:pt>
              </c:numCache>
            </c:numRef>
          </c:val>
        </c:ser>
        <c:dLbls>
          <c:dLblPos val="outEnd"/>
          <c:showLegendKey val="0"/>
          <c:showVal val="1"/>
          <c:showCatName val="0"/>
          <c:showSerName val="0"/>
          <c:showPercent val="0"/>
          <c:showBubbleSize val="0"/>
        </c:dLbls>
        <c:gapWidth val="50"/>
        <c:axId val="289472248"/>
        <c:axId val="289472640"/>
        <c:extLst/>
      </c:barChart>
      <c:catAx>
        <c:axId val="289472248"/>
        <c:scaling>
          <c:orientation val="minMax"/>
        </c:scaling>
        <c:delete val="1"/>
        <c:axPos val="l"/>
        <c:numFmt formatCode="General" sourceLinked="1"/>
        <c:majorTickMark val="none"/>
        <c:minorTickMark val="none"/>
        <c:tickLblPos val="nextTo"/>
        <c:crossAx val="289472640"/>
        <c:crosses val="autoZero"/>
        <c:auto val="1"/>
        <c:lblAlgn val="ctr"/>
        <c:lblOffset val="100"/>
        <c:noMultiLvlLbl val="0"/>
      </c:catAx>
      <c:valAx>
        <c:axId val="289472640"/>
        <c:scaling>
          <c:orientation val="minMax"/>
          <c:max val="7000"/>
          <c:min val="-7000"/>
        </c:scaling>
        <c:delete val="1"/>
        <c:axPos val="b"/>
        <c:numFmt formatCode="#,##0" sourceLinked="1"/>
        <c:majorTickMark val="none"/>
        <c:minorTickMark val="none"/>
        <c:tickLblPos val="nextTo"/>
        <c:crossAx val="289472248"/>
        <c:crosses val="autoZero"/>
        <c:crossBetween val="between"/>
        <c:majorUnit val="2000"/>
        <c:minorUnit val="4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'graph Loir et CHer'!$C$3</c:f>
              <c:strCache>
                <c:ptCount val="1"/>
                <c:pt idx="0">
                  <c:v>2000-2008</c:v>
                </c:pt>
              </c:strCache>
            </c:strRef>
          </c:tx>
          <c:spPr>
            <a:solidFill>
              <a:schemeClr val="accent1"/>
            </a:solidFill>
            <a:ln>
              <a:noFill/>
            </a:ln>
            <a:effectLst/>
          </c:spPr>
          <c:invertIfNegative val="0"/>
          <c:dPt>
            <c:idx val="0"/>
            <c:invertIfNegative val="0"/>
            <c:bubble3D val="0"/>
            <c:spPr>
              <a:solidFill>
                <a:srgbClr val="FF0000"/>
              </a:solidFill>
              <a:ln>
                <a:noFill/>
              </a:ln>
              <a:effectLst/>
            </c:spPr>
          </c:dPt>
          <c:dPt>
            <c:idx val="1"/>
            <c:invertIfNegative val="0"/>
            <c:bubble3D val="0"/>
            <c:spPr>
              <a:solidFill>
                <a:schemeClr val="accent1"/>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 Loir et CHer'!$A$4:$A$7</c:f>
              <c:strCache>
                <c:ptCount val="4"/>
                <c:pt idx="0">
                  <c:v>Total Industrie</c:v>
                </c:pt>
                <c:pt idx="1">
                  <c:v>Total Construction</c:v>
                </c:pt>
                <c:pt idx="2">
                  <c:v>Total Commerce</c:v>
                </c:pt>
                <c:pt idx="3">
                  <c:v>Total Services</c:v>
                </c:pt>
              </c:strCache>
            </c:strRef>
          </c:cat>
          <c:val>
            <c:numRef>
              <c:f>'graph Loir et CHer'!$C$4:$C$7</c:f>
              <c:numCache>
                <c:formatCode>#,##0</c:formatCode>
                <c:ptCount val="4"/>
                <c:pt idx="0">
                  <c:v>-5419</c:v>
                </c:pt>
                <c:pt idx="1">
                  <c:v>1089</c:v>
                </c:pt>
                <c:pt idx="2">
                  <c:v>1044</c:v>
                </c:pt>
                <c:pt idx="3">
                  <c:v>3148</c:v>
                </c:pt>
              </c:numCache>
            </c:numRef>
          </c:val>
        </c:ser>
        <c:dLbls>
          <c:showLegendKey val="0"/>
          <c:showVal val="0"/>
          <c:showCatName val="0"/>
          <c:showSerName val="0"/>
          <c:showPercent val="0"/>
          <c:showBubbleSize val="0"/>
        </c:dLbls>
        <c:gapWidth val="50"/>
        <c:axId val="289473424"/>
        <c:axId val="289473816"/>
        <c:extLst/>
      </c:barChart>
      <c:catAx>
        <c:axId val="289473424"/>
        <c:scaling>
          <c:orientation val="minMax"/>
        </c:scaling>
        <c:delete val="1"/>
        <c:axPos val="l"/>
        <c:numFmt formatCode="General" sourceLinked="1"/>
        <c:majorTickMark val="none"/>
        <c:minorTickMark val="none"/>
        <c:tickLblPos val="nextTo"/>
        <c:crossAx val="289473816"/>
        <c:crosses val="autoZero"/>
        <c:auto val="1"/>
        <c:lblAlgn val="ctr"/>
        <c:lblOffset val="100"/>
        <c:noMultiLvlLbl val="0"/>
      </c:catAx>
      <c:valAx>
        <c:axId val="289473816"/>
        <c:scaling>
          <c:orientation val="minMax"/>
          <c:max val="7000"/>
          <c:min val="-7000"/>
        </c:scaling>
        <c:delete val="1"/>
        <c:axPos val="b"/>
        <c:numFmt formatCode="#,##0" sourceLinked="1"/>
        <c:majorTickMark val="none"/>
        <c:minorTickMark val="none"/>
        <c:tickLblPos val="nextTo"/>
        <c:crossAx val="289473424"/>
        <c:crosses val="autoZero"/>
        <c:crossBetween val="between"/>
        <c:majorUnit val="2000"/>
        <c:minorUnit val="4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'graph Loir et CHer'!$D$3</c:f>
              <c:strCache>
                <c:ptCount val="1"/>
                <c:pt idx="0">
                  <c:v>2008-2012</c:v>
                </c:pt>
              </c:strCache>
            </c:strRef>
          </c:tx>
          <c:spPr>
            <a:solidFill>
              <a:srgbClr val="FF0000"/>
            </a:solidFill>
            <a:ln>
              <a:noFill/>
            </a:ln>
            <a:effectLst/>
          </c:spPr>
          <c:invertIfNegative val="0"/>
          <c:dPt>
            <c:idx val="3"/>
            <c:invertIfNegative val="0"/>
            <c:bubble3D val="0"/>
            <c:spPr>
              <a:solidFill>
                <a:schemeClr val="accent1"/>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5"/>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 Loir et CHer'!$A$4:$A$7</c:f>
              <c:strCache>
                <c:ptCount val="4"/>
                <c:pt idx="0">
                  <c:v>Total Industrie</c:v>
                </c:pt>
                <c:pt idx="1">
                  <c:v>Total Construction</c:v>
                </c:pt>
                <c:pt idx="2">
                  <c:v>Total Commerce</c:v>
                </c:pt>
                <c:pt idx="3">
                  <c:v>Total Services</c:v>
                </c:pt>
              </c:strCache>
            </c:strRef>
          </c:cat>
          <c:val>
            <c:numRef>
              <c:f>'graph Loir et CHer'!$D$4:$D$7</c:f>
              <c:numCache>
                <c:formatCode>#,##0</c:formatCode>
                <c:ptCount val="4"/>
                <c:pt idx="0">
                  <c:v>-1696</c:v>
                </c:pt>
                <c:pt idx="1">
                  <c:v>-920</c:v>
                </c:pt>
                <c:pt idx="2">
                  <c:v>-668</c:v>
                </c:pt>
                <c:pt idx="3">
                  <c:v>613</c:v>
                </c:pt>
              </c:numCache>
            </c:numRef>
          </c:val>
        </c:ser>
        <c:dLbls>
          <c:dLblPos val="outEnd"/>
          <c:showLegendKey val="0"/>
          <c:showVal val="1"/>
          <c:showCatName val="0"/>
          <c:showSerName val="0"/>
          <c:showPercent val="0"/>
          <c:showBubbleSize val="0"/>
        </c:dLbls>
        <c:gapWidth val="50"/>
        <c:axId val="289474600"/>
        <c:axId val="289474992"/>
        <c:extLst/>
      </c:barChart>
      <c:catAx>
        <c:axId val="289474600"/>
        <c:scaling>
          <c:orientation val="minMax"/>
        </c:scaling>
        <c:delete val="1"/>
        <c:axPos val="l"/>
        <c:numFmt formatCode="General" sourceLinked="1"/>
        <c:majorTickMark val="none"/>
        <c:minorTickMark val="none"/>
        <c:tickLblPos val="nextTo"/>
        <c:crossAx val="289474992"/>
        <c:crosses val="autoZero"/>
        <c:auto val="1"/>
        <c:lblAlgn val="ctr"/>
        <c:lblOffset val="100"/>
        <c:noMultiLvlLbl val="0"/>
      </c:catAx>
      <c:valAx>
        <c:axId val="289474992"/>
        <c:scaling>
          <c:orientation val="minMax"/>
          <c:max val="7000"/>
          <c:min val="-7000"/>
        </c:scaling>
        <c:delete val="1"/>
        <c:axPos val="b"/>
        <c:numFmt formatCode="#,##0" sourceLinked="1"/>
        <c:majorTickMark val="none"/>
        <c:minorTickMark val="none"/>
        <c:tickLblPos val="nextTo"/>
        <c:crossAx val="289474600"/>
        <c:crosses val="autoZero"/>
        <c:crossBetween val="between"/>
        <c:majorUnit val="2000"/>
        <c:minorUnit val="4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'graph Loir et CHer'!$E$3</c:f>
              <c:strCache>
                <c:ptCount val="1"/>
                <c:pt idx="0">
                  <c:v>2012-2015</c:v>
                </c:pt>
              </c:strCache>
            </c:strRef>
          </c:tx>
          <c:spPr>
            <a:solidFill>
              <a:srgbClr val="FF0000"/>
            </a:solidFill>
            <a:ln>
              <a:noFill/>
            </a:ln>
            <a:effectLst/>
          </c:spPr>
          <c:invertIfNegative val="0"/>
          <c:dPt>
            <c:idx val="2"/>
            <c:invertIfNegative val="0"/>
            <c:bubble3D val="0"/>
            <c:spPr>
              <a:solidFill>
                <a:srgbClr val="FF0000"/>
              </a:solidFill>
              <a:ln>
                <a:noFill/>
              </a:ln>
              <a:effectLst/>
            </c:spPr>
          </c:dPt>
          <c:dPt>
            <c:idx val="3"/>
            <c:invertIfNegative val="0"/>
            <c:bubble3D val="0"/>
            <c:spPr>
              <a:solidFill>
                <a:schemeClr val="accent1"/>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5"/>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 Loir et CHer'!$A$4:$A$7</c:f>
              <c:strCache>
                <c:ptCount val="4"/>
                <c:pt idx="0">
                  <c:v>Total Industrie</c:v>
                </c:pt>
                <c:pt idx="1">
                  <c:v>Total Construction</c:v>
                </c:pt>
                <c:pt idx="2">
                  <c:v>Total Commerce</c:v>
                </c:pt>
                <c:pt idx="3">
                  <c:v>Total Services</c:v>
                </c:pt>
              </c:strCache>
            </c:strRef>
          </c:cat>
          <c:val>
            <c:numRef>
              <c:f>'graph Loir et CHer'!$E$4:$E$7</c:f>
              <c:numCache>
                <c:formatCode>#,##0</c:formatCode>
                <c:ptCount val="4"/>
                <c:pt idx="0">
                  <c:v>-1031</c:v>
                </c:pt>
                <c:pt idx="1">
                  <c:v>-1125</c:v>
                </c:pt>
                <c:pt idx="2">
                  <c:v>-398</c:v>
                </c:pt>
                <c:pt idx="3">
                  <c:v>668</c:v>
                </c:pt>
              </c:numCache>
            </c:numRef>
          </c:val>
        </c:ser>
        <c:dLbls>
          <c:dLblPos val="outEnd"/>
          <c:showLegendKey val="0"/>
          <c:showVal val="1"/>
          <c:showCatName val="0"/>
          <c:showSerName val="0"/>
          <c:showPercent val="0"/>
          <c:showBubbleSize val="0"/>
        </c:dLbls>
        <c:gapWidth val="50"/>
        <c:axId val="289475776"/>
        <c:axId val="289476168"/>
        <c:extLst/>
      </c:barChart>
      <c:catAx>
        <c:axId val="289475776"/>
        <c:scaling>
          <c:orientation val="minMax"/>
        </c:scaling>
        <c:delete val="1"/>
        <c:axPos val="l"/>
        <c:numFmt formatCode="General" sourceLinked="1"/>
        <c:majorTickMark val="none"/>
        <c:minorTickMark val="none"/>
        <c:tickLblPos val="nextTo"/>
        <c:crossAx val="289476168"/>
        <c:crosses val="autoZero"/>
        <c:auto val="1"/>
        <c:lblAlgn val="ctr"/>
        <c:lblOffset val="100"/>
        <c:noMultiLvlLbl val="0"/>
      </c:catAx>
      <c:valAx>
        <c:axId val="289476168"/>
        <c:scaling>
          <c:orientation val="minMax"/>
          <c:max val="7000"/>
          <c:min val="-7000"/>
        </c:scaling>
        <c:delete val="1"/>
        <c:axPos val="b"/>
        <c:numFmt formatCode="#,##0" sourceLinked="1"/>
        <c:majorTickMark val="none"/>
        <c:minorTickMark val="none"/>
        <c:tickLblPos val="nextTo"/>
        <c:crossAx val="289475776"/>
        <c:crosses val="autoZero"/>
        <c:crossBetween val="between"/>
        <c:majorUnit val="2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6829585177629443"/>
          <c:y val="7.4232674246702463E-2"/>
          <c:w val="0.61501761611647465"/>
          <c:h val="0.87437547435173424"/>
        </c:manualLayout>
      </c:layout>
      <c:barChart>
        <c:barDir val="bar"/>
        <c:grouping val="clustered"/>
        <c:varyColors val="0"/>
        <c:ser>
          <c:idx val="0"/>
          <c:order val="0"/>
          <c:spPr>
            <a:solidFill>
              <a:srgbClr val="8090A0"/>
            </a:solidFill>
          </c:spPr>
          <c:invertIfNegative val="0"/>
          <c:dPt>
            <c:idx val="0"/>
            <c:invertIfNegative val="0"/>
            <c:bubble3D val="0"/>
            <c:spPr>
              <a:solidFill>
                <a:srgbClr val="002555"/>
              </a:solidFill>
            </c:spPr>
          </c:dPt>
          <c:dLbls>
            <c:dLbl>
              <c:idx val="2"/>
              <c:numFmt formatCode="#,##0" sourceLinked="0"/>
              <c:spPr>
                <a:noFill/>
                <a:ln>
                  <a:noFill/>
                </a:ln>
                <a:effectLst/>
              </c:spPr>
              <c:txPr>
                <a:bodyPr wrap="square" lIns="38100" tIns="19050" rIns="38100" bIns="19050" anchor="ctr">
                  <a:spAutoFit/>
                </a:bodyPr>
                <a:lstStyle/>
                <a:p>
                  <a:pPr>
                    <a:defRPr sz="1400" b="1">
                      <a:solidFill>
                        <a:srgbClr val="002555"/>
                      </a:solidFill>
                    </a:defRPr>
                  </a:pPr>
                  <a:endParaRPr lang="fr-FR"/>
                </a:p>
              </c:txPr>
              <c:showLegendKey val="0"/>
              <c:showVal val="1"/>
              <c:showCatName val="0"/>
              <c:showSerName val="0"/>
              <c:showPercent val="0"/>
              <c:showBubbleSize val="0"/>
            </c:dLbl>
            <c:spPr>
              <a:noFill/>
              <a:ln>
                <a:noFill/>
              </a:ln>
              <a:effectLst/>
            </c:spPr>
            <c:txPr>
              <a:bodyPr wrap="square" lIns="38100" tIns="19050" rIns="38100" bIns="19050" anchor="ctr">
                <a:spAutoFit/>
              </a:bodyPr>
              <a:lstStyle/>
              <a:p>
                <a:pPr>
                  <a:defRPr sz="1400" b="1">
                    <a:solidFill>
                      <a:srgbClr val="002555"/>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extLst>
                <c:ext xmlns:c15="http://schemas.microsoft.com/office/drawing/2012/chart" uri="{02D57815-91ED-43cb-92C2-25804820EDAC}">
                  <c15:fullRef>
                    <c15:sqref>Urssaf!$C$400:$C$405</c15:sqref>
                  </c15:fullRef>
                </c:ext>
              </c:extLst>
              <c:f>Urssaf!$C$402:$C$405</c:f>
              <c:strCache>
                <c:ptCount val="4"/>
                <c:pt idx="0">
                  <c:v>Loir-et-Cher</c:v>
                </c:pt>
                <c:pt idx="1">
                  <c:v>Arr. de Blois</c:v>
                </c:pt>
                <c:pt idx="2">
                  <c:v>Arr. de Romorantin</c:v>
                </c:pt>
                <c:pt idx="3">
                  <c:v>Arr. de Vendôme</c:v>
                </c:pt>
              </c:strCache>
            </c:strRef>
          </c:cat>
          <c:val>
            <c:numRef>
              <c:extLst>
                <c:ext xmlns:c15="http://schemas.microsoft.com/office/drawing/2012/chart" uri="{02D57815-91ED-43cb-92C2-25804820EDAC}">
                  <c15:fullRef>
                    <c15:sqref>Urssaf!$D$400:$D$405</c15:sqref>
                  </c15:fullRef>
                </c:ext>
              </c:extLst>
              <c:f>Urssaf!$D$402:$D$405</c:f>
              <c:numCache>
                <c:formatCode>_-* #\ ##0\ _€_-;\-* #\ ##0\ _€_-;_-* "-"??\ _€_-;_-@_-</c:formatCode>
                <c:ptCount val="4"/>
                <c:pt idx="0">
                  <c:v>-4557</c:v>
                </c:pt>
                <c:pt idx="1">
                  <c:v>-2057</c:v>
                </c:pt>
                <c:pt idx="2">
                  <c:v>-1782</c:v>
                </c:pt>
                <c:pt idx="3">
                  <c:v>-718</c:v>
                </c:pt>
              </c:numCache>
            </c:numRef>
          </c:val>
        </c:ser>
        <c:dLbls>
          <c:showLegendKey val="0"/>
          <c:showVal val="0"/>
          <c:showCatName val="0"/>
          <c:showSerName val="0"/>
          <c:showPercent val="0"/>
          <c:showBubbleSize val="0"/>
        </c:dLbls>
        <c:gapWidth val="50"/>
        <c:axId val="289477344"/>
        <c:axId val="289478128"/>
      </c:barChart>
      <c:catAx>
        <c:axId val="289477344"/>
        <c:scaling>
          <c:orientation val="minMax"/>
        </c:scaling>
        <c:delete val="0"/>
        <c:axPos val="l"/>
        <c:numFmt formatCode="General" sourceLinked="0"/>
        <c:majorTickMark val="out"/>
        <c:minorTickMark val="cross"/>
        <c:tickLblPos val="low"/>
        <c:txPr>
          <a:bodyPr/>
          <a:lstStyle/>
          <a:p>
            <a:pPr>
              <a:defRPr sz="1400" b="1">
                <a:solidFill>
                  <a:srgbClr val="002555"/>
                </a:solidFill>
              </a:defRPr>
            </a:pPr>
            <a:endParaRPr lang="fr-FR"/>
          </a:p>
        </c:txPr>
        <c:crossAx val="289478128"/>
        <c:crossesAt val="0"/>
        <c:auto val="1"/>
        <c:lblAlgn val="ctr"/>
        <c:lblOffset val="1000"/>
        <c:noMultiLvlLbl val="0"/>
      </c:catAx>
      <c:valAx>
        <c:axId val="289478128"/>
        <c:scaling>
          <c:orientation val="minMax"/>
        </c:scaling>
        <c:delete val="1"/>
        <c:axPos val="b"/>
        <c:numFmt formatCode="_-* #\ ##0\ _€_-;\-* #\ ##0\ _€_-;_-* &quot;-&quot;??\ _€_-;_-@_-" sourceLinked="1"/>
        <c:majorTickMark val="out"/>
        <c:minorTickMark val="none"/>
        <c:tickLblPos val="nextTo"/>
        <c:crossAx val="289477344"/>
        <c:crosses val="autoZero"/>
        <c:crossBetween val="between"/>
      </c:valAx>
      <c:spPr>
        <a:noFill/>
        <a:ln w="25400">
          <a:noFill/>
        </a:ln>
      </c:spPr>
    </c:plotArea>
    <c:plotVisOnly val="1"/>
    <c:dispBlanksAs val="gap"/>
    <c:showDLblsOverMax val="0"/>
  </c:chart>
  <c:spPr>
    <a:noFill/>
    <a:ln>
      <a:no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207625704107797"/>
          <c:y val="3.7908153726382364E-2"/>
          <c:w val="0.44947590715284791"/>
          <c:h val="0.82452323780677583"/>
        </c:manualLayout>
      </c:layout>
      <c:barChart>
        <c:barDir val="bar"/>
        <c:grouping val="clustered"/>
        <c:varyColors val="0"/>
        <c:ser>
          <c:idx val="0"/>
          <c:order val="0"/>
          <c:tx>
            <c:strRef>
              <c:f>CreatEnt_INSEE!$D$70</c:f>
              <c:strCache>
                <c:ptCount val="1"/>
                <c:pt idx="0">
                  <c:v>Centre-Val de Loire</c:v>
                </c:pt>
              </c:strCache>
            </c:strRef>
          </c:tx>
          <c:spPr>
            <a:solidFill>
              <a:srgbClr val="C0D0D0"/>
            </a:solidFill>
            <a:ln>
              <a:noFill/>
            </a:ln>
            <a:effectLst/>
          </c:spPr>
          <c:invertIfNegative val="0"/>
          <c:dLbls>
            <c:dLbl>
              <c:idx val="0"/>
              <c:layout>
                <c:manualLayout>
                  <c:x val="0"/>
                  <c:y val="1.7230978966537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72309789665373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1354351764022086E-3"/>
                  <c:y val="1.72309789665374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2031527646035402E-3"/>
                  <c:y val="3.446195793307487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378478317322995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0677175882011802E-3"/>
                  <c:y val="1.033858737992246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CreatEnt_INSEE!$C$71:$C$76</c:f>
              <c:strCache>
                <c:ptCount val="6"/>
                <c:pt idx="0">
                  <c:v>Services aux particuliers</c:v>
                </c:pt>
                <c:pt idx="1">
                  <c:v>Services aux entreprises</c:v>
                </c:pt>
                <c:pt idx="2">
                  <c:v>Commerce, transport, hébergement et restauration</c:v>
                </c:pt>
                <c:pt idx="3">
                  <c:v>Construction</c:v>
                </c:pt>
                <c:pt idx="4">
                  <c:v>Industrie</c:v>
                </c:pt>
                <c:pt idx="5">
                  <c:v>Ensemble</c:v>
                </c:pt>
              </c:strCache>
            </c:strRef>
          </c:cat>
          <c:val>
            <c:numRef>
              <c:f>CreatEnt_INSEE!$D$71:$D$76</c:f>
              <c:numCache>
                <c:formatCode>General</c:formatCode>
                <c:ptCount val="6"/>
                <c:pt idx="0">
                  <c:v>11.8</c:v>
                </c:pt>
                <c:pt idx="1">
                  <c:v>13.7</c:v>
                </c:pt>
                <c:pt idx="2">
                  <c:v>11.5</c:v>
                </c:pt>
                <c:pt idx="3">
                  <c:v>10.4</c:v>
                </c:pt>
                <c:pt idx="4">
                  <c:v>8</c:v>
                </c:pt>
                <c:pt idx="5">
                  <c:v>11.6</c:v>
                </c:pt>
              </c:numCache>
            </c:numRef>
          </c:val>
        </c:ser>
        <c:ser>
          <c:idx val="1"/>
          <c:order val="1"/>
          <c:tx>
            <c:strRef>
              <c:f>CreatEnt_INSEE!$E$70</c:f>
              <c:strCache>
                <c:ptCount val="1"/>
                <c:pt idx="0">
                  <c:v>Loir-et-Cher</c:v>
                </c:pt>
              </c:strCache>
            </c:strRef>
          </c:tx>
          <c:spPr>
            <a:solidFill>
              <a:srgbClr val="00255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CreatEnt_INSEE!$C$71:$C$76</c:f>
              <c:strCache>
                <c:ptCount val="6"/>
                <c:pt idx="0">
                  <c:v>Services aux particuliers</c:v>
                </c:pt>
                <c:pt idx="1">
                  <c:v>Services aux entreprises</c:v>
                </c:pt>
                <c:pt idx="2">
                  <c:v>Commerce, transport, hébergement et restauration</c:v>
                </c:pt>
                <c:pt idx="3">
                  <c:v>Construction</c:v>
                </c:pt>
                <c:pt idx="4">
                  <c:v>Industrie</c:v>
                </c:pt>
                <c:pt idx="5">
                  <c:v>Ensemble</c:v>
                </c:pt>
              </c:strCache>
            </c:strRef>
          </c:cat>
          <c:val>
            <c:numRef>
              <c:f>CreatEnt_INSEE!$E$71:$E$76</c:f>
              <c:numCache>
                <c:formatCode>General</c:formatCode>
                <c:ptCount val="6"/>
                <c:pt idx="0">
                  <c:v>11.1</c:v>
                </c:pt>
                <c:pt idx="1">
                  <c:v>13.3</c:v>
                </c:pt>
                <c:pt idx="2">
                  <c:v>12.7</c:v>
                </c:pt>
                <c:pt idx="3">
                  <c:v>10.6</c:v>
                </c:pt>
                <c:pt idx="4">
                  <c:v>7.6</c:v>
                </c:pt>
                <c:pt idx="5">
                  <c:v>11.7</c:v>
                </c:pt>
              </c:numCache>
            </c:numRef>
          </c:val>
        </c:ser>
        <c:dLbls>
          <c:showLegendKey val="0"/>
          <c:showVal val="0"/>
          <c:showCatName val="0"/>
          <c:showSerName val="0"/>
          <c:showPercent val="0"/>
          <c:showBubbleSize val="0"/>
        </c:dLbls>
        <c:gapWidth val="182"/>
        <c:axId val="353263920"/>
        <c:axId val="353270192"/>
      </c:barChart>
      <c:catAx>
        <c:axId val="353263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353270192"/>
        <c:crosses val="autoZero"/>
        <c:auto val="1"/>
        <c:lblAlgn val="ctr"/>
        <c:lblOffset val="100"/>
        <c:noMultiLvlLbl val="0"/>
      </c:catAx>
      <c:valAx>
        <c:axId val="35327019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32639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spPr>
            <a:solidFill>
              <a:srgbClr val="8090A0"/>
            </a:solidFill>
            <a:ln>
              <a:noFill/>
            </a:ln>
            <a:effectLst/>
          </c:spPr>
          <c:invertIfNegative val="0"/>
          <c:dLbls>
            <c:dLbl>
              <c:idx val="1"/>
              <c:layout>
                <c:manualLayout>
                  <c:x val="2.5462668816039986E-17"/>
                  <c:y val="2.699056477863061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1.61943388671783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2.15924518229044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777777777777267E-3"/>
                  <c:y val="1.61943388671783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0185067526415994E-16"/>
                  <c:y val="2.15924518229044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
                  <c:y val="1.61943388671783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1.619433886717836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0185067526415994E-16"/>
                  <c:y val="2.15924518229044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0370135052831988E-16"/>
                  <c:y val="2.15924518229044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5.5555555555554534E-3"/>
                  <c:y val="1.0796225911452196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LocauxEvolSurf!$C$3:$M$3</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LocauxEvolSurf!$C$10:$M$10</c:f>
              <c:numCache>
                <c:formatCode>0.0</c:formatCode>
                <c:ptCount val="11"/>
                <c:pt idx="0">
                  <c:v>290.46300000000002</c:v>
                </c:pt>
                <c:pt idx="1">
                  <c:v>435.86599999999999</c:v>
                </c:pt>
                <c:pt idx="2">
                  <c:v>148.977</c:v>
                </c:pt>
                <c:pt idx="3">
                  <c:v>195.76</c:v>
                </c:pt>
                <c:pt idx="4">
                  <c:v>135.68</c:v>
                </c:pt>
                <c:pt idx="5">
                  <c:v>186.876</c:v>
                </c:pt>
                <c:pt idx="6">
                  <c:v>134.21600000000001</c:v>
                </c:pt>
                <c:pt idx="7">
                  <c:v>164.178</c:v>
                </c:pt>
                <c:pt idx="8">
                  <c:v>109.123</c:v>
                </c:pt>
                <c:pt idx="9">
                  <c:v>102.04600000000001</c:v>
                </c:pt>
                <c:pt idx="10">
                  <c:v>176.81800000000001</c:v>
                </c:pt>
              </c:numCache>
            </c:numRef>
          </c:val>
        </c:ser>
        <c:dLbls>
          <c:showLegendKey val="0"/>
          <c:showVal val="0"/>
          <c:showCatName val="0"/>
          <c:showSerName val="0"/>
          <c:showPercent val="0"/>
          <c:showBubbleSize val="0"/>
        </c:dLbls>
        <c:gapWidth val="219"/>
        <c:overlap val="-27"/>
        <c:axId val="351114408"/>
        <c:axId val="351114016"/>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LocauxEvolSurf!$C$3:$M$3</c15:sqref>
                        </c15:formulaRef>
                      </c:ext>
                    </c:extLst>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extLst>
                      <c:ext uri="{02D57815-91ED-43cb-92C2-25804820EDAC}">
                        <c15:formulaRef>
                          <c15:sqref>LocauxEvolSurf!$C$3:$M$3</c15:sqref>
                        </c15:formulaRef>
                      </c:ext>
                    </c:extLst>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val>
              </c15:ser>
            </c15:filteredBarSeries>
          </c:ext>
        </c:extLst>
      </c:barChart>
      <c:catAx>
        <c:axId val="35111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351114016"/>
        <c:crosses val="autoZero"/>
        <c:auto val="1"/>
        <c:lblAlgn val="ctr"/>
        <c:lblOffset val="100"/>
        <c:noMultiLvlLbl val="0"/>
      </c:catAx>
      <c:valAx>
        <c:axId val="351114016"/>
        <c:scaling>
          <c:orientation val="minMax"/>
          <c:max val="500"/>
        </c:scaling>
        <c:delete val="1"/>
        <c:axPos val="l"/>
        <c:majorGridlines>
          <c:spPr>
            <a:ln w="9525" cap="flat" cmpd="sng" algn="ctr">
              <a:noFill/>
              <a:round/>
            </a:ln>
            <a:effectLst/>
          </c:spPr>
        </c:majorGridlines>
        <c:numFmt formatCode="#,##0" sourceLinked="0"/>
        <c:majorTickMark val="none"/>
        <c:minorTickMark val="none"/>
        <c:tickLblPos val="nextTo"/>
        <c:crossAx val="351114408"/>
        <c:crosses val="autoZero"/>
        <c:crossBetween val="between"/>
        <c:majorUnit val="5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C0D0D0"/>
            </a:solidFill>
            <a:ln>
              <a:noFill/>
            </a:ln>
            <a:effectLst/>
          </c:spPr>
          <c:invertIfNegative val="0"/>
          <c:dPt>
            <c:idx val="1"/>
            <c:invertIfNegative val="0"/>
            <c:bubble3D val="0"/>
            <c:spPr>
              <a:solidFill>
                <a:srgbClr val="C0D0D0"/>
              </a:solidFill>
              <a:ln>
                <a:noFill/>
              </a:ln>
              <a:effectLst/>
            </c:spPr>
          </c:dPt>
          <c:dPt>
            <c:idx val="2"/>
            <c:invertIfNegative val="0"/>
            <c:bubble3D val="0"/>
            <c:spPr>
              <a:solidFill>
                <a:srgbClr val="C0D0D0"/>
              </a:solidFill>
              <a:ln>
                <a:noFill/>
              </a:ln>
              <a:effectLst/>
            </c:spPr>
          </c:dPt>
          <c:dPt>
            <c:idx val="3"/>
            <c:invertIfNegative val="0"/>
            <c:bubble3D val="0"/>
            <c:spPr>
              <a:solidFill>
                <a:srgbClr val="002555"/>
              </a:solidFill>
              <a:ln>
                <a:noFill/>
              </a:ln>
              <a:effectLst/>
            </c:spPr>
          </c:dPt>
          <c:dPt>
            <c:idx val="4"/>
            <c:invertIfNegative val="0"/>
            <c:bubble3D val="0"/>
            <c:spPr>
              <a:solidFill>
                <a:srgbClr val="C0D0D0"/>
              </a:solidFill>
              <a:ln>
                <a:noFill/>
              </a:ln>
              <a:effectLst/>
            </c:spPr>
          </c:dPt>
          <c:dPt>
            <c:idx val="5"/>
            <c:invertIfNegative val="0"/>
            <c:bubble3D val="0"/>
            <c:spPr>
              <a:solidFill>
                <a:srgbClr val="C0D0D0"/>
              </a:solidFill>
              <a:ln>
                <a:noFill/>
              </a:ln>
              <a:effectLst/>
            </c:spPr>
          </c:dPt>
          <c:dLbls>
            <c:spPr>
              <a:noFill/>
              <a:ln>
                <a:noFill/>
              </a:ln>
              <a:effectLst/>
            </c:spPr>
            <c:txPr>
              <a:bodyPr rot="0" spcFirstLastPara="1" vertOverflow="ellipsis" vert="horz" wrap="square" anchor="ctr" anchorCtr="1"/>
              <a:lstStyle/>
              <a:p>
                <a:pPr>
                  <a:defRPr sz="1200" b="1" i="0" u="none" strike="noStrike" kern="1200" baseline="0">
                    <a:solidFill>
                      <a:srgbClr val="00255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TxACtivite!$V$113:$V$118</c:f>
              <c:strCache>
                <c:ptCount val="6"/>
                <c:pt idx="0">
                  <c:v>Arr. de Blois</c:v>
                </c:pt>
                <c:pt idx="1">
                  <c:v>Centre-Val de Loire</c:v>
                </c:pt>
                <c:pt idx="2">
                  <c:v>Arr. de Vendôme</c:v>
                </c:pt>
                <c:pt idx="3">
                  <c:v>Loir-et-Cher</c:v>
                </c:pt>
                <c:pt idx="4">
                  <c:v>Arr. de Romorantin</c:v>
                </c:pt>
                <c:pt idx="5">
                  <c:v>France</c:v>
                </c:pt>
              </c:strCache>
            </c:strRef>
          </c:cat>
          <c:val>
            <c:numRef>
              <c:f>TxACtivite!$Y$113:$Y$118</c:f>
              <c:numCache>
                <c:formatCode>0.0</c:formatCode>
                <c:ptCount val="6"/>
                <c:pt idx="0">
                  <c:v>1.2067883834758175</c:v>
                </c:pt>
                <c:pt idx="1">
                  <c:v>1.3281239183931659</c:v>
                </c:pt>
                <c:pt idx="2">
                  <c:v>1.4079629830815448</c:v>
                </c:pt>
                <c:pt idx="3">
                  <c:v>1.6015887638081667</c:v>
                </c:pt>
                <c:pt idx="4">
                  <c:v>2.3087579554006603</c:v>
                </c:pt>
                <c:pt idx="5">
                  <c:v>3.1875786065465173</c:v>
                </c:pt>
              </c:numCache>
            </c:numRef>
          </c:val>
        </c:ser>
        <c:dLbls>
          <c:showLegendKey val="0"/>
          <c:showVal val="0"/>
          <c:showCatName val="0"/>
          <c:showSerName val="0"/>
          <c:showPercent val="0"/>
          <c:showBubbleSize val="0"/>
        </c:dLbls>
        <c:gapWidth val="50"/>
        <c:axId val="351113232"/>
        <c:axId val="353271368"/>
      </c:barChart>
      <c:catAx>
        <c:axId val="351113232"/>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555"/>
                </a:solidFill>
                <a:latin typeface="+mn-lt"/>
                <a:ea typeface="+mn-ea"/>
                <a:cs typeface="+mn-cs"/>
              </a:defRPr>
            </a:pPr>
            <a:endParaRPr lang="fr-FR"/>
          </a:p>
        </c:txPr>
        <c:crossAx val="353271368"/>
        <c:crosses val="autoZero"/>
        <c:auto val="1"/>
        <c:lblAlgn val="ctr"/>
        <c:lblOffset val="100"/>
        <c:noMultiLvlLbl val="0"/>
      </c:catAx>
      <c:valAx>
        <c:axId val="353271368"/>
        <c:scaling>
          <c:orientation val="minMax"/>
        </c:scaling>
        <c:delete val="1"/>
        <c:axPos val="b"/>
        <c:numFmt formatCode="0.0" sourceLinked="1"/>
        <c:majorTickMark val="none"/>
        <c:minorTickMark val="none"/>
        <c:tickLblPos val="nextTo"/>
        <c:crossAx val="3511132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rgbClr val="002555"/>
          </a:solidFill>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8803587051619"/>
          <c:y val="4.8618037328667242E-2"/>
          <c:w val="0.36780664916885392"/>
          <c:h val="0.61301108194808984"/>
        </c:manualLayout>
      </c:layout>
      <c:pieChart>
        <c:varyColors val="1"/>
        <c:ser>
          <c:idx val="0"/>
          <c:order val="0"/>
          <c:spPr>
            <a:ln>
              <a:noFill/>
            </a:ln>
          </c:spPr>
          <c:dPt>
            <c:idx val="0"/>
            <c:bubble3D val="0"/>
            <c:spPr>
              <a:solidFill>
                <a:srgbClr val="002555"/>
              </a:solidFill>
              <a:ln w="19050">
                <a:noFill/>
              </a:ln>
              <a:effectLst/>
            </c:spPr>
          </c:dPt>
          <c:dPt>
            <c:idx val="1"/>
            <c:bubble3D val="0"/>
            <c:spPr>
              <a:solidFill>
                <a:srgbClr val="406080"/>
              </a:solidFill>
              <a:ln w="19050">
                <a:noFill/>
              </a:ln>
              <a:effectLst/>
            </c:spPr>
          </c:dPt>
          <c:dPt>
            <c:idx val="2"/>
            <c:bubble3D val="0"/>
            <c:spPr>
              <a:solidFill>
                <a:srgbClr val="DEEBF7"/>
              </a:solidFill>
              <a:ln w="19050">
                <a:noFill/>
              </a:ln>
              <a:effectLst/>
            </c:spPr>
          </c:dPt>
          <c:dPt>
            <c:idx val="3"/>
            <c:bubble3D val="0"/>
            <c:spPr>
              <a:solidFill>
                <a:srgbClr val="ADB9CA"/>
              </a:solidFill>
              <a:ln w="19050">
                <a:noFill/>
              </a:ln>
              <a:effectLst/>
            </c:spPr>
          </c:dPt>
          <c:dPt>
            <c:idx val="4"/>
            <c:bubble3D val="0"/>
            <c:spPr>
              <a:solidFill>
                <a:srgbClr val="BDD7EE"/>
              </a:solidFill>
              <a:ln w="19050">
                <a:noFill/>
              </a:ln>
              <a:effectLst/>
            </c:spPr>
          </c:dPt>
          <c:dPt>
            <c:idx val="5"/>
            <c:bubble3D val="0"/>
            <c:spPr>
              <a:solidFill>
                <a:srgbClr val="DEEBF7"/>
              </a:solidFill>
              <a:ln w="19050">
                <a:noFill/>
              </a:ln>
              <a:effectLst/>
            </c:spPr>
          </c:dPt>
          <c:dPt>
            <c:idx val="6"/>
            <c:bubble3D val="0"/>
            <c:spPr>
              <a:noFill/>
              <a:ln w="19050">
                <a:noFill/>
              </a:ln>
              <a:effectLst/>
            </c:spPr>
          </c:dPt>
          <c:dLbls>
            <c:dLbl>
              <c:idx val="0"/>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layout/>
                </c:ext>
              </c:extLst>
            </c:dLbl>
            <c:dLbl>
              <c:idx val="1"/>
              <c:layout>
                <c:manualLayout>
                  <c:x val="-0.130550260341667"/>
                  <c:y val="-0.1384840509078264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52644755-CC70-4CE0-985B-5C6881133FFA}" type="VALUE">
                      <a:rPr lang="en-US" sz="1400" b="1">
                        <a:solidFill>
                          <a:schemeClr val="bg1"/>
                        </a:solidFill>
                      </a:rPr>
                      <a:pPr>
                        <a:defRPr sz="1400" b="1">
                          <a:solidFill>
                            <a:schemeClr val="bg1"/>
                          </a:solidFill>
                        </a:defRPr>
                      </a:pPr>
                      <a:t>[VALEUR]</a:t>
                    </a:fld>
                    <a:r>
                      <a:rPr lang="en-US" sz="1400" b="1" baseline="0">
                        <a:solidFill>
                          <a:schemeClr val="bg1"/>
                        </a:solidFill>
                      </a:rPr>
                      <a:t>
</a:t>
                    </a:r>
                    <a:fld id="{8C50F380-B57C-485D-B5A2-D9BF305E71BB}" type="PERCENTAGE">
                      <a:rPr lang="en-US" sz="1400" b="1" baseline="0">
                        <a:solidFill>
                          <a:schemeClr val="bg1"/>
                        </a:solidFill>
                      </a:rPr>
                      <a:pPr>
                        <a:defRPr sz="1400" b="1">
                          <a:solidFill>
                            <a:schemeClr val="bg1"/>
                          </a:solidFill>
                        </a:defRPr>
                      </a:pPr>
                      <a:t>[POURCENTAGE]</a:t>
                    </a:fld>
                    <a:endParaRPr lang="en-US" sz="1400" b="1" baseline="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9.3822264975768274E-2"/>
                  <c:y val="-0.19906207965563083"/>
                </c:manualLayout>
              </c:layout>
              <c:dLblPos val="bestFit"/>
              <c:showLegendKey val="0"/>
              <c:showVal val="1"/>
              <c:showCatName val="0"/>
              <c:showSerName val="0"/>
              <c:showPercent val="1"/>
              <c:showBubbleSize val="0"/>
              <c:separator>
</c:separator>
              <c:extLst>
                <c:ext xmlns:c15="http://schemas.microsoft.com/office/drawing/2012/chart" uri="{CE6537A1-D6FC-4f65-9D91-7224C49458BB}">
                  <c15:layout/>
                </c:ext>
              </c:extLst>
            </c:dLbl>
            <c:dLbl>
              <c:idx val="3"/>
              <c:layout>
                <c:manualLayout>
                  <c:x val="-5.8027121609798777E-3"/>
                  <c:y val="-2.7881306503353749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Lst>
            </c:dLbl>
            <c:dLbl>
              <c:idx val="4"/>
              <c:layout>
                <c:manualLayout>
                  <c:x val="-1.2600393700787428E-2"/>
                  <c:y val="-4.0253353747448234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Lst>
            </c:dLbl>
            <c:dLbl>
              <c:idx val="5"/>
              <c:layout>
                <c:manualLayout>
                  <c:x val="-8.5354330708661413E-3"/>
                  <c:y val="-9.102252843394576E-2"/>
                </c:manualLayout>
              </c:layout>
              <c:dLblPos val="bestFit"/>
              <c:showLegendKey val="0"/>
              <c:showVal val="1"/>
              <c:showCatName val="0"/>
              <c:showSerName val="0"/>
              <c:showPercent val="1"/>
              <c:showBubbleSize val="0"/>
              <c:separator>
</c:separator>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555"/>
                    </a:solidFill>
                    <a:latin typeface="+mn-lt"/>
                    <a:ea typeface="+mn-ea"/>
                    <a:cs typeface="+mn-cs"/>
                  </a:defRPr>
                </a:pPr>
                <a:endParaRPr lang="fr-FR"/>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comcom!$B$107:$B$109</c:f>
              <c:strCache>
                <c:ptCount val="3"/>
                <c:pt idx="0">
                  <c:v>Arr. de Blois</c:v>
                </c:pt>
                <c:pt idx="1">
                  <c:v>Arr. de Vendôme</c:v>
                </c:pt>
                <c:pt idx="2">
                  <c:v>Arr. de Romorantin</c:v>
                </c:pt>
              </c:strCache>
            </c:strRef>
          </c:cat>
          <c:val>
            <c:numRef>
              <c:f>comcom!$E$107:$E$109</c:f>
              <c:numCache>
                <c:formatCode>_-* #\ ##0\ _€_-;\-* #\ ##0\ _€_-;_-* "-"??\ _€_-;_-@_-</c:formatCode>
                <c:ptCount val="3"/>
                <c:pt idx="0">
                  <c:v>63643.734277816991</c:v>
                </c:pt>
                <c:pt idx="1">
                  <c:v>24938.942673551002</c:v>
                </c:pt>
                <c:pt idx="2">
                  <c:v>37525.746746654004</c:v>
                </c:pt>
              </c:numCache>
            </c:numRef>
          </c:val>
        </c:ser>
        <c:dLbls>
          <c:showLegendKey val="0"/>
          <c:showVal val="0"/>
          <c:showCatName val="0"/>
          <c:showSerName val="0"/>
          <c:showPercent val="0"/>
          <c:showBubbleSize val="0"/>
          <c:showLeaderLines val="1"/>
        </c:dLbls>
        <c:firstSliceAng val="270"/>
      </c:pieChart>
      <c:spPr>
        <a:noFill/>
        <a:ln>
          <a:noFill/>
        </a:ln>
        <a:effectLst/>
      </c:spPr>
    </c:plotArea>
    <c:legend>
      <c:legendPos val="r"/>
      <c:layout>
        <c:manualLayout>
          <c:xMode val="edge"/>
          <c:yMode val="edge"/>
          <c:x val="9.7983461723676696E-2"/>
          <c:y val="0.70809721927047997"/>
          <c:w val="0.48702904504996042"/>
          <c:h val="0.2185279168387588"/>
        </c:manualLayout>
      </c:layout>
      <c:overlay val="0"/>
      <c:spPr>
        <a:noFill/>
        <a:ln>
          <a:noFill/>
        </a:ln>
        <a:effectLst/>
      </c:spPr>
      <c:txPr>
        <a:bodyPr rot="0" spcFirstLastPara="1" vertOverflow="ellipsis" vert="horz" wrap="square" anchor="ctr" anchorCtr="1"/>
        <a:lstStyle/>
        <a:p>
          <a:pPr rtl="0">
            <a:defRPr sz="1400" b="1" i="0" u="none" strike="noStrike" kern="1200" baseline="0">
              <a:solidFill>
                <a:srgbClr val="002555"/>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sz="1200">
          <a:solidFill>
            <a:srgbClr val="002555"/>
          </a:solidFill>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1"/>
          <c:order val="0"/>
          <c:tx>
            <c:strRef>
              <c:f>PartCDDetINterim!$H$114</c:f>
              <c:strCache>
                <c:ptCount val="1"/>
                <c:pt idx="0">
                  <c:v>PartCDDInterimAide</c:v>
                </c:pt>
              </c:strCache>
            </c:strRef>
          </c:tx>
          <c:spPr>
            <a:solidFill>
              <a:srgbClr val="C0D0D0"/>
            </a:solidFill>
          </c:spPr>
          <c:invertIfNegative val="0"/>
          <c:dPt>
            <c:idx val="2"/>
            <c:invertIfNegative val="0"/>
            <c:bubble3D val="0"/>
          </c:dPt>
          <c:dPt>
            <c:idx val="3"/>
            <c:invertIfNegative val="0"/>
            <c:bubble3D val="0"/>
            <c:spPr>
              <a:solidFill>
                <a:srgbClr val="406080"/>
              </a:solidFill>
            </c:spPr>
          </c:dPt>
          <c:dPt>
            <c:idx val="4"/>
            <c:invertIfNegative val="0"/>
            <c:bubble3D val="0"/>
          </c:dPt>
          <c:dPt>
            <c:idx val="5"/>
            <c:invertIfNegative val="0"/>
            <c:bubble3D val="0"/>
          </c:dPt>
          <c:dPt>
            <c:idx val="6"/>
            <c:invertIfNegative val="0"/>
            <c:bubble3D val="0"/>
            <c:spPr>
              <a:solidFill>
                <a:srgbClr val="406080"/>
              </a:solidFill>
            </c:spPr>
          </c:dPt>
          <c:dPt>
            <c:idx val="7"/>
            <c:invertIfNegative val="0"/>
            <c:bubble3D val="0"/>
          </c:dPt>
          <c:dLbls>
            <c:dLbl>
              <c:idx val="3"/>
              <c:spPr>
                <a:noFill/>
                <a:ln>
                  <a:noFill/>
                </a:ln>
                <a:effectLst/>
              </c:spPr>
              <c:txPr>
                <a:bodyPr wrap="square" lIns="38100" tIns="19050" rIns="38100" bIns="19050" anchor="ctr">
                  <a:spAutoFit/>
                </a:bodyPr>
                <a:lstStyle/>
                <a:p>
                  <a:pPr>
                    <a:defRPr sz="1400" b="1">
                      <a:solidFill>
                        <a:schemeClr val="bg1"/>
                      </a:solidFill>
                    </a:defRPr>
                  </a:pPr>
                  <a:endParaRPr lang="fr-FR"/>
                </a:p>
              </c:txPr>
              <c:showLegendKey val="0"/>
              <c:showVal val="1"/>
              <c:showCatName val="0"/>
              <c:showSerName val="0"/>
              <c:showPercent val="0"/>
              <c:showBubbleSize val="0"/>
            </c:dLbl>
            <c:dLbl>
              <c:idx val="4"/>
              <c:layout>
                <c:manualLayout>
                  <c:x val="0"/>
                  <c:y val="0"/>
                </c:manualLayout>
              </c:layout>
              <c:tx>
                <c:rich>
                  <a:bodyPr/>
                  <a:lstStyle/>
                  <a:p>
                    <a:fld id="{73D254A2-0ADC-410B-BB22-C1BEE422F948}" type="VALUE">
                      <a:rPr lang="en-US">
                        <a:solidFill>
                          <a:srgbClr val="002555"/>
                        </a:solidFill>
                      </a:rPr>
                      <a:pPr/>
                      <a:t>[VALEUR]</a:t>
                    </a:fld>
                    <a:endParaRPr lang="fr-F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5"/>
              <c:layout>
                <c:manualLayout>
                  <c:x val="0"/>
                  <c:y val="0"/>
                </c:manualLayout>
              </c:layout>
              <c:tx>
                <c:rich>
                  <a:bodyPr/>
                  <a:lstStyle/>
                  <a:p>
                    <a:fld id="{23BB8C93-5B79-4359-ABF1-74A75A944FDE}" type="VALUE">
                      <a:rPr lang="en-US">
                        <a:solidFill>
                          <a:sysClr val="windowText" lastClr="000000"/>
                        </a:solidFill>
                      </a:rPr>
                      <a:pPr/>
                      <a:t>[VALEUR]</a:t>
                    </a:fld>
                    <a:endParaRPr lang="fr-F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7"/>
              <c:tx>
                <c:rich>
                  <a:bodyPr/>
                  <a:lstStyle/>
                  <a:p>
                    <a:fld id="{C1E95FE8-46DA-46C7-8B27-9A34A6023E3C}" type="VALUE">
                      <a:rPr lang="en-US">
                        <a:solidFill>
                          <a:srgbClr val="002555"/>
                        </a:solidFill>
                      </a:rPr>
                      <a:pPr/>
                      <a:t>[VALEUR]</a:t>
                    </a:fld>
                    <a:endParaRPr lang="fr-F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wrap="square" lIns="38100" tIns="19050" rIns="38100" bIns="19050" anchor="ctr">
                <a:spAutoFit/>
              </a:bodyPr>
              <a:lstStyle/>
              <a:p>
                <a:pPr>
                  <a:defRPr sz="1400" b="1">
                    <a:solidFill>
                      <a:srgbClr val="002555"/>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PartCDDetINterim!$G$115:$G$120</c:f>
              <c:strCache>
                <c:ptCount val="6"/>
                <c:pt idx="0">
                  <c:v>Centre-Val de Loire</c:v>
                </c:pt>
                <c:pt idx="1">
                  <c:v>France métropolitaine</c:v>
                </c:pt>
                <c:pt idx="2">
                  <c:v>Arr. de Blois</c:v>
                </c:pt>
                <c:pt idx="3">
                  <c:v>Loir-et-Cher</c:v>
                </c:pt>
                <c:pt idx="4">
                  <c:v>Arr. de Romorantin</c:v>
                </c:pt>
                <c:pt idx="5">
                  <c:v>Arr. de Vendôme</c:v>
                </c:pt>
              </c:strCache>
            </c:strRef>
          </c:cat>
          <c:val>
            <c:numRef>
              <c:f>PartCDDetINterim!$H$115:$H$120</c:f>
              <c:numCache>
                <c:formatCode>0.0</c:formatCode>
                <c:ptCount val="6"/>
                <c:pt idx="0">
                  <c:v>11.88</c:v>
                </c:pt>
                <c:pt idx="1">
                  <c:v>12.3</c:v>
                </c:pt>
                <c:pt idx="2">
                  <c:v>12.38</c:v>
                </c:pt>
                <c:pt idx="3">
                  <c:v>12.55</c:v>
                </c:pt>
                <c:pt idx="4">
                  <c:v>12.55</c:v>
                </c:pt>
                <c:pt idx="5">
                  <c:v>12.94</c:v>
                </c:pt>
              </c:numCache>
            </c:numRef>
          </c:val>
        </c:ser>
        <c:ser>
          <c:idx val="0"/>
          <c:order val="1"/>
          <c:tx>
            <c:strRef>
              <c:f>PartCDDetINterim!$I$114</c:f>
              <c:strCache>
                <c:ptCount val="1"/>
                <c:pt idx="0">
                  <c:v>PartAPPRStagiaire</c:v>
                </c:pt>
              </c:strCache>
            </c:strRef>
          </c:tx>
          <c:spPr>
            <a:solidFill>
              <a:srgbClr val="8090A0"/>
            </a:solidFill>
          </c:spPr>
          <c:invertIfNegative val="0"/>
          <c:dPt>
            <c:idx val="2"/>
            <c:invertIfNegative val="0"/>
            <c:bubble3D val="0"/>
          </c:dPt>
          <c:dPt>
            <c:idx val="3"/>
            <c:invertIfNegative val="0"/>
            <c:bubble3D val="0"/>
            <c:spPr>
              <a:solidFill>
                <a:srgbClr val="002555"/>
              </a:solidFill>
            </c:spPr>
          </c:dPt>
          <c:dPt>
            <c:idx val="6"/>
            <c:invertIfNegative val="0"/>
            <c:bubble3D val="0"/>
            <c:spPr>
              <a:solidFill>
                <a:srgbClr val="002555"/>
              </a:solidFill>
            </c:spPr>
          </c:dPt>
          <c:dLbls>
            <c:dLbl>
              <c:idx val="3"/>
              <c:spPr>
                <a:noFill/>
                <a:ln>
                  <a:noFill/>
                </a:ln>
                <a:effectLst/>
              </c:spPr>
              <c:txPr>
                <a:bodyPr wrap="square" lIns="38100" tIns="19050" rIns="38100" bIns="19050" anchor="ctr">
                  <a:spAutoFit/>
                </a:bodyPr>
                <a:lstStyle/>
                <a:p>
                  <a:pPr>
                    <a:defRPr sz="1400" b="1">
                      <a:solidFill>
                        <a:schemeClr val="bg1"/>
                      </a:solidFill>
                    </a:defRPr>
                  </a:pPr>
                  <a:endParaRPr lang="fr-FR"/>
                </a:p>
              </c:txPr>
              <c:dLblPos val="ctr"/>
              <c:showLegendKey val="0"/>
              <c:showVal val="1"/>
              <c:showCatName val="0"/>
              <c:showSerName val="0"/>
              <c:showPercent val="0"/>
              <c:showBubbleSize val="0"/>
            </c:dLbl>
            <c:spPr>
              <a:noFill/>
              <a:ln>
                <a:noFill/>
              </a:ln>
              <a:effectLst/>
            </c:spPr>
            <c:txPr>
              <a:bodyPr wrap="square" lIns="38100" tIns="19050" rIns="38100" bIns="19050" anchor="ctr">
                <a:spAutoFit/>
              </a:bodyPr>
              <a:lstStyle/>
              <a:p>
                <a:pPr>
                  <a:defRPr sz="1400" b="1">
                    <a:solidFill>
                      <a:srgbClr val="002555"/>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PartCDDetINterim!$G$115:$G$120</c:f>
              <c:strCache>
                <c:ptCount val="6"/>
                <c:pt idx="0">
                  <c:v>Centre-Val de Loire</c:v>
                </c:pt>
                <c:pt idx="1">
                  <c:v>France métropolitaine</c:v>
                </c:pt>
                <c:pt idx="2">
                  <c:v>Arr. de Blois</c:v>
                </c:pt>
                <c:pt idx="3">
                  <c:v>Loir-et-Cher</c:v>
                </c:pt>
                <c:pt idx="4">
                  <c:v>Arr. de Romorantin</c:v>
                </c:pt>
                <c:pt idx="5">
                  <c:v>Arr. de Vendôme</c:v>
                </c:pt>
              </c:strCache>
            </c:strRef>
          </c:cat>
          <c:val>
            <c:numRef>
              <c:f>PartCDDetINterim!$I$115:$I$120</c:f>
              <c:numCache>
                <c:formatCode>0.0</c:formatCode>
                <c:ptCount val="6"/>
                <c:pt idx="0">
                  <c:v>2.76</c:v>
                </c:pt>
                <c:pt idx="1">
                  <c:v>2.71</c:v>
                </c:pt>
                <c:pt idx="2">
                  <c:v>2.93</c:v>
                </c:pt>
                <c:pt idx="3">
                  <c:v>2.89</c:v>
                </c:pt>
                <c:pt idx="4">
                  <c:v>2.61</c:v>
                </c:pt>
                <c:pt idx="5">
                  <c:v>3.25</c:v>
                </c:pt>
              </c:numCache>
            </c:numRef>
          </c:val>
        </c:ser>
        <c:dLbls>
          <c:showLegendKey val="0"/>
          <c:showVal val="0"/>
          <c:showCatName val="0"/>
          <c:showSerName val="0"/>
          <c:showPercent val="0"/>
          <c:showBubbleSize val="0"/>
        </c:dLbls>
        <c:gapWidth val="50"/>
        <c:overlap val="100"/>
        <c:axId val="351115192"/>
        <c:axId val="351114800"/>
      </c:barChart>
      <c:catAx>
        <c:axId val="351115192"/>
        <c:scaling>
          <c:orientation val="minMax"/>
        </c:scaling>
        <c:delete val="0"/>
        <c:axPos val="l"/>
        <c:numFmt formatCode="General" sourceLinked="0"/>
        <c:majorTickMark val="out"/>
        <c:minorTickMark val="none"/>
        <c:tickLblPos val="nextTo"/>
        <c:txPr>
          <a:bodyPr/>
          <a:lstStyle/>
          <a:p>
            <a:pPr>
              <a:defRPr sz="1400" b="1"/>
            </a:pPr>
            <a:endParaRPr lang="fr-FR"/>
          </a:p>
        </c:txPr>
        <c:crossAx val="351114800"/>
        <c:crosses val="autoZero"/>
        <c:auto val="1"/>
        <c:lblAlgn val="ctr"/>
        <c:lblOffset val="100"/>
        <c:noMultiLvlLbl val="0"/>
      </c:catAx>
      <c:valAx>
        <c:axId val="351114800"/>
        <c:scaling>
          <c:orientation val="minMax"/>
        </c:scaling>
        <c:delete val="1"/>
        <c:axPos val="b"/>
        <c:numFmt formatCode="#,##0" sourceLinked="0"/>
        <c:majorTickMark val="out"/>
        <c:minorTickMark val="none"/>
        <c:tickLblPos val="nextTo"/>
        <c:crossAx val="351115192"/>
        <c:crosses val="autoZero"/>
        <c:crossBetween val="between"/>
        <c:majorUnit val="2"/>
      </c:valAx>
      <c:spPr>
        <a:noFill/>
        <a:ln>
          <a:noFill/>
        </a:ln>
      </c:spPr>
    </c:plotArea>
    <c:plotVisOnly val="1"/>
    <c:dispBlanksAs val="gap"/>
    <c:showDLblsOverMax val="0"/>
  </c:chart>
  <c:spPr>
    <a:noFill/>
    <a:ln>
      <a:noFill/>
    </a:ln>
  </c:spPr>
  <c:txPr>
    <a:bodyPr/>
    <a:lstStyle/>
    <a:p>
      <a:pPr>
        <a:defRPr sz="1200"/>
      </a:pPr>
      <a:endParaRPr lang="fr-FR"/>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469816272965873E-2"/>
          <c:y val="5.0925925925925923E-2"/>
          <c:w val="0.86053018372703416"/>
          <c:h val="0.73577136191309422"/>
        </c:manualLayout>
      </c:layout>
      <c:areaChart>
        <c:grouping val="stacked"/>
        <c:varyColors val="0"/>
        <c:ser>
          <c:idx val="0"/>
          <c:order val="0"/>
          <c:tx>
            <c:strRef>
              <c:f>EvolChomage!$B$156</c:f>
              <c:strCache>
                <c:ptCount val="1"/>
                <c:pt idx="0">
                  <c:v>Catégorie A</c:v>
                </c:pt>
              </c:strCache>
            </c:strRef>
          </c:tx>
          <c:spPr>
            <a:solidFill>
              <a:schemeClr val="tx2">
                <a:lumMod val="40000"/>
                <a:lumOff val="60000"/>
              </a:schemeClr>
            </a:solidFill>
            <a:ln>
              <a:noFill/>
            </a:ln>
            <a:effectLst/>
          </c:spPr>
          <c:dLbls>
            <c:dLbl>
              <c:idx val="0"/>
              <c:layout>
                <c:manualLayout>
                  <c:x val="5.5555555555555428E-3"/>
                  <c:y val="9.2592592592591737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EvolChomage!$A$157:$A$163</c:f>
              <c:numCache>
                <c:formatCode>General</c:formatCode>
                <c:ptCount val="7"/>
                <c:pt idx="0">
                  <c:v>2010</c:v>
                </c:pt>
                <c:pt idx="1">
                  <c:v>2011</c:v>
                </c:pt>
                <c:pt idx="2">
                  <c:v>2012</c:v>
                </c:pt>
                <c:pt idx="3">
                  <c:v>2013</c:v>
                </c:pt>
                <c:pt idx="4">
                  <c:v>2014</c:v>
                </c:pt>
                <c:pt idx="5">
                  <c:v>2015</c:v>
                </c:pt>
                <c:pt idx="6">
                  <c:v>2016</c:v>
                </c:pt>
              </c:numCache>
            </c:numRef>
          </c:cat>
          <c:val>
            <c:numRef>
              <c:f>EvolChomage!$B$157:$B$163</c:f>
              <c:numCache>
                <c:formatCode>General</c:formatCode>
                <c:ptCount val="7"/>
                <c:pt idx="0">
                  <c:v>12201</c:v>
                </c:pt>
                <c:pt idx="1">
                  <c:v>12780</c:v>
                </c:pt>
                <c:pt idx="2">
                  <c:v>14613</c:v>
                </c:pt>
                <c:pt idx="3">
                  <c:v>15504</c:v>
                </c:pt>
                <c:pt idx="4">
                  <c:v>15845</c:v>
                </c:pt>
                <c:pt idx="5">
                  <c:v>15810</c:v>
                </c:pt>
                <c:pt idx="6">
                  <c:v>15190</c:v>
                </c:pt>
              </c:numCache>
            </c:numRef>
          </c:val>
        </c:ser>
        <c:ser>
          <c:idx val="1"/>
          <c:order val="1"/>
          <c:tx>
            <c:strRef>
              <c:f>EvolChomage!$C$156</c:f>
              <c:strCache>
                <c:ptCount val="1"/>
                <c:pt idx="0">
                  <c:v>Catégories B et C</c:v>
                </c:pt>
              </c:strCache>
            </c:strRef>
          </c:tx>
          <c:spPr>
            <a:solidFill>
              <a:schemeClr val="accent6">
                <a:lumMod val="60000"/>
                <a:lumOff val="40000"/>
              </a:schemeClr>
            </a:solidFill>
            <a:ln>
              <a:noFill/>
            </a:ln>
            <a:effectLst/>
          </c:spPr>
          <c:dLbls>
            <c:dLbl>
              <c:idx val="0"/>
              <c:layout>
                <c:manualLayout>
                  <c:x val="0"/>
                  <c:y val="-2.3148148148148147E-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EvolChomage!$A$157:$A$163</c:f>
              <c:numCache>
                <c:formatCode>General</c:formatCode>
                <c:ptCount val="7"/>
                <c:pt idx="0">
                  <c:v>2010</c:v>
                </c:pt>
                <c:pt idx="1">
                  <c:v>2011</c:v>
                </c:pt>
                <c:pt idx="2">
                  <c:v>2012</c:v>
                </c:pt>
                <c:pt idx="3">
                  <c:v>2013</c:v>
                </c:pt>
                <c:pt idx="4">
                  <c:v>2014</c:v>
                </c:pt>
                <c:pt idx="5">
                  <c:v>2015</c:v>
                </c:pt>
                <c:pt idx="6">
                  <c:v>2016</c:v>
                </c:pt>
              </c:numCache>
            </c:numRef>
          </c:cat>
          <c:val>
            <c:numRef>
              <c:f>EvolChomage!$C$157:$C$163</c:f>
              <c:numCache>
                <c:formatCode>General</c:formatCode>
                <c:ptCount val="7"/>
                <c:pt idx="0">
                  <c:v>7535</c:v>
                </c:pt>
                <c:pt idx="1">
                  <c:v>7877</c:v>
                </c:pt>
                <c:pt idx="2">
                  <c:v>8119</c:v>
                </c:pt>
                <c:pt idx="3">
                  <c:v>8666</c:v>
                </c:pt>
                <c:pt idx="4">
                  <c:v>9629</c:v>
                </c:pt>
                <c:pt idx="5">
                  <c:v>10927</c:v>
                </c:pt>
                <c:pt idx="6">
                  <c:v>11595</c:v>
                </c:pt>
              </c:numCache>
            </c:numRef>
          </c:val>
        </c:ser>
        <c:dLbls>
          <c:showLegendKey val="0"/>
          <c:showVal val="1"/>
          <c:showCatName val="0"/>
          <c:showSerName val="0"/>
          <c:showPercent val="0"/>
          <c:showBubbleSize val="0"/>
        </c:dLbls>
        <c:axId val="351117152"/>
        <c:axId val="351116760"/>
      </c:areaChart>
      <c:catAx>
        <c:axId val="3511171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351116760"/>
        <c:crosses val="autoZero"/>
        <c:auto val="1"/>
        <c:lblAlgn val="ctr"/>
        <c:lblOffset val="100"/>
        <c:noMultiLvlLbl val="0"/>
      </c:catAx>
      <c:valAx>
        <c:axId val="35111676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351117152"/>
        <c:crosses val="autoZero"/>
        <c:crossBetween val="midCat"/>
        <c:majorUnit val="10000"/>
      </c:valAx>
      <c:spPr>
        <a:noFill/>
        <a:ln>
          <a:noFill/>
        </a:ln>
        <a:effectLst/>
      </c:spPr>
    </c:plotArea>
    <c:legend>
      <c:legendPos val="b"/>
      <c:layout>
        <c:manualLayout>
          <c:xMode val="edge"/>
          <c:yMode val="edge"/>
          <c:x val="0.29271062992125985"/>
          <c:y val="0.89409667541557303"/>
          <c:w val="0.53680096237970254"/>
          <c:h val="7.812554680664916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spPr>
            <a:solidFill>
              <a:srgbClr val="002555"/>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rgbClr val="002555"/>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evolpop!$M$29:$S$29</c:f>
              <c:numCache>
                <c:formatCode>General</c:formatCode>
                <c:ptCount val="7"/>
                <c:pt idx="0">
                  <c:v>1968</c:v>
                </c:pt>
                <c:pt idx="1">
                  <c:v>1975</c:v>
                </c:pt>
                <c:pt idx="2">
                  <c:v>1982</c:v>
                </c:pt>
                <c:pt idx="3">
                  <c:v>1990</c:v>
                </c:pt>
                <c:pt idx="4">
                  <c:v>1999</c:v>
                </c:pt>
                <c:pt idx="5">
                  <c:v>2009</c:v>
                </c:pt>
                <c:pt idx="6">
                  <c:v>2014</c:v>
                </c:pt>
              </c:numCache>
            </c:numRef>
          </c:cat>
          <c:val>
            <c:numRef>
              <c:f>evolpop!$M$30:$S$30</c:f>
              <c:numCache>
                <c:formatCode>General</c:formatCode>
                <c:ptCount val="7"/>
                <c:pt idx="0">
                  <c:v>267900</c:v>
                </c:pt>
                <c:pt idx="1">
                  <c:v>283690</c:v>
                </c:pt>
                <c:pt idx="2">
                  <c:v>296224</c:v>
                </c:pt>
                <c:pt idx="3">
                  <c:v>305937</c:v>
                </c:pt>
                <c:pt idx="4">
                  <c:v>314933</c:v>
                </c:pt>
                <c:pt idx="5">
                  <c:v>327868</c:v>
                </c:pt>
                <c:pt idx="6">
                  <c:v>333567</c:v>
                </c:pt>
              </c:numCache>
            </c:numRef>
          </c:val>
        </c:ser>
        <c:dLbls>
          <c:dLblPos val="outEnd"/>
          <c:showLegendKey val="0"/>
          <c:showVal val="1"/>
          <c:showCatName val="0"/>
          <c:showSerName val="0"/>
          <c:showPercent val="0"/>
          <c:showBubbleSize val="0"/>
        </c:dLbls>
        <c:gapWidth val="150"/>
        <c:overlap val="-27"/>
        <c:axId val="295723656"/>
        <c:axId val="295724048"/>
      </c:barChart>
      <c:catAx>
        <c:axId val="295723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555"/>
                </a:solidFill>
                <a:latin typeface="+mn-lt"/>
                <a:ea typeface="+mn-ea"/>
                <a:cs typeface="+mn-cs"/>
              </a:defRPr>
            </a:pPr>
            <a:endParaRPr lang="fr-FR"/>
          </a:p>
        </c:txPr>
        <c:crossAx val="295724048"/>
        <c:crosses val="autoZero"/>
        <c:auto val="1"/>
        <c:lblAlgn val="ctr"/>
        <c:lblOffset val="100"/>
        <c:noMultiLvlLbl val="0"/>
      </c:catAx>
      <c:valAx>
        <c:axId val="295724048"/>
        <c:scaling>
          <c:orientation val="minMax"/>
          <c:min val="0"/>
        </c:scaling>
        <c:delete val="1"/>
        <c:axPos val="l"/>
        <c:numFmt formatCode="#,##0" sourceLinked="0"/>
        <c:majorTickMark val="none"/>
        <c:minorTickMark val="none"/>
        <c:tickLblPos val="nextTo"/>
        <c:crossAx val="295723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rgbClr val="002555"/>
          </a:solidFill>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34492563429572"/>
          <c:y val="8.8379629629629614E-2"/>
          <c:w val="0.70932906256473149"/>
          <c:h val="0.69368802857976097"/>
        </c:manualLayout>
      </c:layout>
      <c:barChart>
        <c:barDir val="col"/>
        <c:grouping val="clustered"/>
        <c:varyColors val="0"/>
        <c:ser>
          <c:idx val="0"/>
          <c:order val="0"/>
          <c:tx>
            <c:strRef>
              <c:f>Feuil2!$B$283</c:f>
              <c:strCache>
                <c:ptCount val="1"/>
                <c:pt idx="0">
                  <c:v>Solde naturel</c:v>
                </c:pt>
              </c:strCache>
            </c:strRef>
          </c:tx>
          <c:spPr>
            <a:solidFill>
              <a:srgbClr val="002555"/>
            </a:solidFill>
            <a:ln>
              <a:noFill/>
            </a:ln>
            <a:effectLst/>
          </c:spPr>
          <c:invertIfNegative val="0"/>
          <c:dLbls>
            <c:dLbl>
              <c:idx val="2"/>
              <c:layout>
                <c:manualLayout>
                  <c:x val="-7.4313246131322624E-3"/>
                  <c:y val="1.218494540400889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Feuil2!$A$284:$A$289</c:f>
              <c:strCache>
                <c:ptCount val="6"/>
                <c:pt idx="0">
                  <c:v>1968-1975</c:v>
                </c:pt>
                <c:pt idx="1">
                  <c:v>1975-1982</c:v>
                </c:pt>
                <c:pt idx="2">
                  <c:v>1982-1990</c:v>
                </c:pt>
                <c:pt idx="3">
                  <c:v>1990-1999</c:v>
                </c:pt>
                <c:pt idx="4">
                  <c:v>1999-2009</c:v>
                </c:pt>
                <c:pt idx="5">
                  <c:v>2009-2014</c:v>
                </c:pt>
              </c:strCache>
            </c:strRef>
          </c:cat>
          <c:val>
            <c:numRef>
              <c:f>Feuil2!$B$284:$B$289</c:f>
              <c:numCache>
                <c:formatCode>_-* #\ ##0\ _€_-;\-* #\ ##0\ _€_-;_-* "-"??\ _€_-;_-@_-</c:formatCode>
                <c:ptCount val="6"/>
                <c:pt idx="0">
                  <c:v>7449</c:v>
                </c:pt>
                <c:pt idx="1">
                  <c:v>3302</c:v>
                </c:pt>
                <c:pt idx="2">
                  <c:v>1986</c:v>
                </c:pt>
                <c:pt idx="3">
                  <c:v>1252</c:v>
                </c:pt>
                <c:pt idx="4">
                  <c:v>1941</c:v>
                </c:pt>
                <c:pt idx="5">
                  <c:v>728</c:v>
                </c:pt>
              </c:numCache>
            </c:numRef>
          </c:val>
        </c:ser>
        <c:ser>
          <c:idx val="1"/>
          <c:order val="1"/>
          <c:tx>
            <c:strRef>
              <c:f>Feuil2!$C$283</c:f>
              <c:strCache>
                <c:ptCount val="1"/>
                <c:pt idx="0">
                  <c:v>Solde migratoire</c:v>
                </c:pt>
              </c:strCache>
            </c:strRef>
          </c:tx>
          <c:spPr>
            <a:solidFill>
              <a:srgbClr val="C0D0D0"/>
            </a:solidFill>
            <a:ln>
              <a:noFill/>
            </a:ln>
            <a:effectLst/>
          </c:spPr>
          <c:invertIfNegative val="0"/>
          <c:dLbls>
            <c:dLbl>
              <c:idx val="2"/>
              <c:layout>
                <c:manualLayout>
                  <c:x val="-1.486264922626507E-3"/>
                  <c:y val="2.436989080801773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2.7416127159020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9.138709053006614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4862649226264524E-3"/>
                  <c:y val="2.132365445701556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Feuil2!$A$284:$A$289</c:f>
              <c:strCache>
                <c:ptCount val="6"/>
                <c:pt idx="0">
                  <c:v>1968-1975</c:v>
                </c:pt>
                <c:pt idx="1">
                  <c:v>1975-1982</c:v>
                </c:pt>
                <c:pt idx="2">
                  <c:v>1982-1990</c:v>
                </c:pt>
                <c:pt idx="3">
                  <c:v>1990-1999</c:v>
                </c:pt>
                <c:pt idx="4">
                  <c:v>1999-2009</c:v>
                </c:pt>
                <c:pt idx="5">
                  <c:v>2009-2014</c:v>
                </c:pt>
              </c:strCache>
            </c:strRef>
          </c:cat>
          <c:val>
            <c:numRef>
              <c:f>Feuil2!$C$284:$C$289</c:f>
              <c:numCache>
                <c:formatCode>_-* #\ ##0\ _€_-;\-* #\ ##0\ _€_-;_-* "-"??\ _€_-;_-@_-</c:formatCode>
                <c:ptCount val="6"/>
                <c:pt idx="0">
                  <c:v>8341</c:v>
                </c:pt>
                <c:pt idx="1">
                  <c:v>9232</c:v>
                </c:pt>
                <c:pt idx="2">
                  <c:v>7727</c:v>
                </c:pt>
                <c:pt idx="3">
                  <c:v>7779</c:v>
                </c:pt>
                <c:pt idx="4">
                  <c:v>10994</c:v>
                </c:pt>
                <c:pt idx="5">
                  <c:v>4971</c:v>
                </c:pt>
              </c:numCache>
            </c:numRef>
          </c:val>
        </c:ser>
        <c:dLbls>
          <c:showLegendKey val="0"/>
          <c:showVal val="0"/>
          <c:showCatName val="0"/>
          <c:showSerName val="0"/>
          <c:showPercent val="0"/>
          <c:showBubbleSize val="0"/>
        </c:dLbls>
        <c:gapWidth val="50"/>
        <c:axId val="295727184"/>
        <c:axId val="295727576"/>
      </c:barChart>
      <c:lineChart>
        <c:grouping val="stacked"/>
        <c:varyColors val="0"/>
        <c:ser>
          <c:idx val="2"/>
          <c:order val="2"/>
          <c:tx>
            <c:strRef>
              <c:f>Feuil2!$D$283</c:f>
              <c:strCache>
                <c:ptCount val="1"/>
                <c:pt idx="0">
                  <c:v>Solde global</c:v>
                </c:pt>
              </c:strCache>
            </c:strRef>
          </c:tx>
          <c:spPr>
            <a:ln w="25400" cap="rnd">
              <a:noFill/>
              <a:round/>
            </a:ln>
            <a:effectLst/>
          </c:spPr>
          <c:marker>
            <c:symbol val="circle"/>
            <c:size val="5"/>
            <c:spPr>
              <a:solidFill>
                <a:schemeClr val="accent2"/>
              </a:solidFill>
              <a:ln w="9525">
                <a:noFill/>
              </a:ln>
              <a:effectLst/>
            </c:spPr>
          </c:marker>
          <c:cat>
            <c:strRef>
              <c:f>Feuil2!$A$284:$A$289</c:f>
              <c:strCache>
                <c:ptCount val="6"/>
                <c:pt idx="0">
                  <c:v>1968-1975</c:v>
                </c:pt>
                <c:pt idx="1">
                  <c:v>1975-1982</c:v>
                </c:pt>
                <c:pt idx="2">
                  <c:v>1982-1990</c:v>
                </c:pt>
                <c:pt idx="3">
                  <c:v>1990-1999</c:v>
                </c:pt>
                <c:pt idx="4">
                  <c:v>1999-2009</c:v>
                </c:pt>
                <c:pt idx="5">
                  <c:v>2009-2014</c:v>
                </c:pt>
              </c:strCache>
            </c:strRef>
          </c:cat>
          <c:val>
            <c:numRef>
              <c:f>Feuil2!$D$284:$D$289</c:f>
              <c:numCache>
                <c:formatCode>_-* #\ ##0\ _€_-;\-* #\ ##0\ _€_-;_-* "-"??\ _€_-;_-@_-</c:formatCode>
                <c:ptCount val="6"/>
                <c:pt idx="0">
                  <c:v>15790</c:v>
                </c:pt>
                <c:pt idx="1">
                  <c:v>12534</c:v>
                </c:pt>
                <c:pt idx="2">
                  <c:v>9713</c:v>
                </c:pt>
                <c:pt idx="3">
                  <c:v>9031</c:v>
                </c:pt>
                <c:pt idx="4">
                  <c:v>12935</c:v>
                </c:pt>
                <c:pt idx="5">
                  <c:v>5699</c:v>
                </c:pt>
              </c:numCache>
            </c:numRef>
          </c:val>
          <c:smooth val="0"/>
        </c:ser>
        <c:dLbls>
          <c:showLegendKey val="0"/>
          <c:showVal val="0"/>
          <c:showCatName val="0"/>
          <c:showSerName val="0"/>
          <c:showPercent val="0"/>
          <c:showBubbleSize val="0"/>
        </c:dLbls>
        <c:marker val="1"/>
        <c:smooth val="0"/>
        <c:axId val="295727184"/>
        <c:axId val="295727576"/>
      </c:lineChart>
      <c:catAx>
        <c:axId val="295727184"/>
        <c:scaling>
          <c:orientation val="minMax"/>
        </c:scaling>
        <c:delete val="0"/>
        <c:axPos val="b"/>
        <c:numFmt formatCode="General" sourceLinked="1"/>
        <c:majorTickMark val="none"/>
        <c:minorTickMark val="none"/>
        <c:tickLblPos val="low"/>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295727576"/>
        <c:crosses val="autoZero"/>
        <c:auto val="1"/>
        <c:lblAlgn val="ctr"/>
        <c:lblOffset val="100"/>
        <c:noMultiLvlLbl val="0"/>
      </c:catAx>
      <c:valAx>
        <c:axId val="29572757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crossAx val="295727184"/>
        <c:crosses val="autoZero"/>
        <c:crossBetween val="between"/>
      </c:valAx>
      <c:spPr>
        <a:noFill/>
        <a:ln>
          <a:noFill/>
        </a:ln>
        <a:effectLst/>
      </c:spPr>
    </c:plotArea>
    <c:legend>
      <c:legendPos val="r"/>
      <c:layout>
        <c:manualLayout>
          <c:xMode val="edge"/>
          <c:yMode val="edge"/>
          <c:x val="0.82032356104394311"/>
          <c:y val="0.39527507154457853"/>
          <c:w val="0.17075884942029818"/>
          <c:h val="0.2094498569108428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C0D0D0"/>
            </a:solidFill>
          </c:spPr>
          <c:invertIfNegative val="0"/>
          <c:dPt>
            <c:idx val="3"/>
            <c:invertIfNegative val="0"/>
            <c:bubble3D val="0"/>
            <c:spPr>
              <a:solidFill>
                <a:srgbClr val="002555"/>
              </a:solidFill>
            </c:spPr>
          </c:dPt>
          <c:dPt>
            <c:idx val="4"/>
            <c:invertIfNegative val="0"/>
            <c:bubble3D val="0"/>
          </c:dPt>
          <c:dLbls>
            <c:spPr>
              <a:noFill/>
              <a:ln>
                <a:noFill/>
              </a:ln>
              <a:effectLst/>
            </c:spPr>
            <c:txPr>
              <a:bodyPr wrap="square" lIns="38100" tIns="19050" rIns="38100" bIns="19050" anchor="ctr">
                <a:spAutoFit/>
              </a:bodyPr>
              <a:lstStyle/>
              <a:p>
                <a:pPr>
                  <a:defRPr sz="1400" b="1"/>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IndiceVieux!$W$35:$W$40</c:f>
              <c:strCache>
                <c:ptCount val="6"/>
                <c:pt idx="0">
                  <c:v>France Métropolitaine</c:v>
                </c:pt>
                <c:pt idx="1">
                  <c:v>Arr. de Blois</c:v>
                </c:pt>
                <c:pt idx="2">
                  <c:v>Centre-Val de Loire</c:v>
                </c:pt>
                <c:pt idx="3">
                  <c:v>Loir-et-Cher</c:v>
                </c:pt>
                <c:pt idx="4">
                  <c:v>Arr. de Vendôme</c:v>
                </c:pt>
                <c:pt idx="5">
                  <c:v>Arr. de Romorantin</c:v>
                </c:pt>
              </c:strCache>
            </c:strRef>
          </c:cat>
          <c:val>
            <c:numRef>
              <c:f>IndiceVieux!$X$35:$X$40</c:f>
              <c:numCache>
                <c:formatCode>0</c:formatCode>
                <c:ptCount val="6"/>
                <c:pt idx="0">
                  <c:v>99</c:v>
                </c:pt>
                <c:pt idx="1">
                  <c:v>105.92461521244707</c:v>
                </c:pt>
                <c:pt idx="2">
                  <c:v>111.42187877299384</c:v>
                </c:pt>
                <c:pt idx="3">
                  <c:v>126.75362425933574</c:v>
                </c:pt>
                <c:pt idx="4">
                  <c:v>139.66135229881505</c:v>
                </c:pt>
                <c:pt idx="5">
                  <c:v>150.03388476327763</c:v>
                </c:pt>
              </c:numCache>
            </c:numRef>
          </c:val>
        </c:ser>
        <c:dLbls>
          <c:showLegendKey val="0"/>
          <c:showVal val="0"/>
          <c:showCatName val="0"/>
          <c:showSerName val="0"/>
          <c:showPercent val="0"/>
          <c:showBubbleSize val="0"/>
        </c:dLbls>
        <c:gapWidth val="50"/>
        <c:axId val="295729144"/>
        <c:axId val="295729536"/>
      </c:barChart>
      <c:catAx>
        <c:axId val="295729144"/>
        <c:scaling>
          <c:orientation val="minMax"/>
        </c:scaling>
        <c:delete val="0"/>
        <c:axPos val="l"/>
        <c:numFmt formatCode="General" sourceLinked="0"/>
        <c:majorTickMark val="out"/>
        <c:minorTickMark val="none"/>
        <c:tickLblPos val="nextTo"/>
        <c:txPr>
          <a:bodyPr/>
          <a:lstStyle/>
          <a:p>
            <a:pPr>
              <a:defRPr sz="1400" b="1"/>
            </a:pPr>
            <a:endParaRPr lang="fr-FR"/>
          </a:p>
        </c:txPr>
        <c:crossAx val="295729536"/>
        <c:crosses val="autoZero"/>
        <c:auto val="1"/>
        <c:lblAlgn val="ctr"/>
        <c:lblOffset val="100"/>
        <c:noMultiLvlLbl val="0"/>
      </c:catAx>
      <c:valAx>
        <c:axId val="295729536"/>
        <c:scaling>
          <c:orientation val="minMax"/>
        </c:scaling>
        <c:delete val="1"/>
        <c:axPos val="b"/>
        <c:numFmt formatCode="0" sourceLinked="1"/>
        <c:majorTickMark val="out"/>
        <c:minorTickMark val="none"/>
        <c:tickLblPos val="nextTo"/>
        <c:crossAx val="295729144"/>
        <c:crosses val="autoZero"/>
        <c:crossBetween val="between"/>
      </c:valAx>
      <c:spPr>
        <a:noFill/>
      </c:spPr>
    </c:plotArea>
    <c:plotVisOnly val="1"/>
    <c:dispBlanksAs val="gap"/>
    <c:showDLblsOverMax val="0"/>
  </c:chart>
  <c:spPr>
    <a:noFill/>
    <a:ln>
      <a:noFill/>
    </a:ln>
  </c:spPr>
  <c:txPr>
    <a:bodyPr/>
    <a:lstStyle/>
    <a:p>
      <a:pPr>
        <a:defRPr sz="1400">
          <a:solidFill>
            <a:srgbClr val="002555"/>
          </a:solidFill>
        </a:defRPr>
      </a:pPr>
      <a:endParaRPr lang="fr-F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C0D0D0"/>
            </a:solidFill>
          </c:spPr>
          <c:invertIfNegative val="0"/>
          <c:dLbls>
            <c:dLbl>
              <c:idx val="0"/>
              <c:layout>
                <c:manualLayout>
                  <c:x val="-1.101197951615103E-17"/>
                  <c:y val="7.1913895850369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2079244034402266E-3"/>
                  <c:y val="1.19856493083950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02395903230206E-17"/>
                  <c:y val="-1.79784739625925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2079244034402041E-3"/>
                  <c:y val="-0.1258493177381475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2.39712986167900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1623773210320614E-2"/>
                  <c:y val="1.19856493083950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5.39354218877775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
                  <c:y val="-3.59569479251850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
                  <c:y val="2.39712986167900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8.809583612920824E-17"/>
                  <c:y val="1.79784739625925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1.6818490274693634E-2"/>
                  <c:y val="1.19856493083950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0"/>
                  <c:y val="5.9928246541974962E-2"/>
                </c:manualLayout>
              </c:layout>
              <c:spPr>
                <a:noFill/>
                <a:ln>
                  <a:noFill/>
                </a:ln>
                <a:effectLst/>
              </c:spPr>
              <c:txPr>
                <a:bodyPr wrap="square" lIns="38100" tIns="19050" rIns="38100" bIns="19050" anchor="ctr">
                  <a:noAutofit/>
                </a:bodyPr>
                <a:lstStyle/>
                <a:p>
                  <a:pPr>
                    <a:defRPr sz="1100" b="1"/>
                  </a:pPr>
                  <a:endParaRPr lang="fr-FR"/>
                </a:p>
              </c:txPr>
              <c:showLegendKey val="0"/>
              <c:showVal val="1"/>
              <c:showCatName val="0"/>
              <c:showSerName val="0"/>
              <c:showPercent val="0"/>
              <c:showBubbleSize val="0"/>
              <c:extLst>
                <c:ext xmlns:c15="http://schemas.microsoft.com/office/drawing/2012/chart" uri="{CE6537A1-D6FC-4f65-9D91-7224C49458BB}">
                  <c15:layout>
                    <c:manualLayout>
                      <c:w val="6.8943891511089331E-2"/>
                      <c:h val="0.12842623233945247"/>
                    </c:manualLayout>
                  </c15:layout>
                </c:ext>
              </c:extLst>
            </c:dLbl>
            <c:dLbl>
              <c:idx val="17"/>
              <c:layout>
                <c:manualLayout>
                  <c:x val="4.8052829356268027E-3"/>
                  <c:y val="2.397129861679000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100" b="1"/>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TxConstruction!$B$167:$B$184</c:f>
              <c:strCach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strCache>
            </c:strRef>
          </c:cat>
          <c:val>
            <c:numRef>
              <c:f>TxConstruction!$C$167:$C$184</c:f>
              <c:numCache>
                <c:formatCode>_-* #\ ##0\ _€_-;\-* #\ ##0\ _€_-;_-* "-"??\ _€_-;_-@_-</c:formatCode>
                <c:ptCount val="18"/>
                <c:pt idx="0">
                  <c:v>1580</c:v>
                </c:pt>
                <c:pt idx="1">
                  <c:v>1771</c:v>
                </c:pt>
                <c:pt idx="2">
                  <c:v>1824</c:v>
                </c:pt>
                <c:pt idx="3">
                  <c:v>1845</c:v>
                </c:pt>
                <c:pt idx="4">
                  <c:v>1652</c:v>
                </c:pt>
                <c:pt idx="5">
                  <c:v>2237</c:v>
                </c:pt>
                <c:pt idx="6">
                  <c:v>2073</c:v>
                </c:pt>
                <c:pt idx="7">
                  <c:v>1996</c:v>
                </c:pt>
                <c:pt idx="8">
                  <c:v>2620</c:v>
                </c:pt>
                <c:pt idx="9">
                  <c:v>1951</c:v>
                </c:pt>
                <c:pt idx="10">
                  <c:v>1928</c:v>
                </c:pt>
                <c:pt idx="11">
                  <c:v>1537</c:v>
                </c:pt>
                <c:pt idx="12">
                  <c:v>1756</c:v>
                </c:pt>
                <c:pt idx="13">
                  <c:v>1439</c:v>
                </c:pt>
                <c:pt idx="14">
                  <c:v>1151</c:v>
                </c:pt>
                <c:pt idx="15">
                  <c:v>1071</c:v>
                </c:pt>
                <c:pt idx="16">
                  <c:v>844</c:v>
                </c:pt>
                <c:pt idx="17">
                  <c:v>638</c:v>
                </c:pt>
              </c:numCache>
            </c:numRef>
          </c:val>
        </c:ser>
        <c:dLbls>
          <c:showLegendKey val="0"/>
          <c:showVal val="0"/>
          <c:showCatName val="0"/>
          <c:showSerName val="0"/>
          <c:showPercent val="0"/>
          <c:showBubbleSize val="0"/>
        </c:dLbls>
        <c:gapWidth val="150"/>
        <c:axId val="295730712"/>
        <c:axId val="295731104"/>
      </c:barChart>
      <c:catAx>
        <c:axId val="295730712"/>
        <c:scaling>
          <c:orientation val="minMax"/>
        </c:scaling>
        <c:delete val="0"/>
        <c:axPos val="b"/>
        <c:numFmt formatCode="General" sourceLinked="0"/>
        <c:majorTickMark val="out"/>
        <c:minorTickMark val="none"/>
        <c:tickLblPos val="nextTo"/>
        <c:txPr>
          <a:bodyPr rot="-3300000"/>
          <a:lstStyle/>
          <a:p>
            <a:pPr>
              <a:defRPr sz="1200" b="1"/>
            </a:pPr>
            <a:endParaRPr lang="fr-FR"/>
          </a:p>
        </c:txPr>
        <c:crossAx val="295731104"/>
        <c:crosses val="autoZero"/>
        <c:auto val="1"/>
        <c:lblAlgn val="ctr"/>
        <c:lblOffset val="100"/>
        <c:noMultiLvlLbl val="0"/>
      </c:catAx>
      <c:valAx>
        <c:axId val="295731104"/>
        <c:scaling>
          <c:orientation val="minMax"/>
        </c:scaling>
        <c:delete val="0"/>
        <c:axPos val="l"/>
        <c:numFmt formatCode="#,##0" sourceLinked="0"/>
        <c:majorTickMark val="out"/>
        <c:minorTickMark val="none"/>
        <c:tickLblPos val="nextTo"/>
        <c:txPr>
          <a:bodyPr/>
          <a:lstStyle/>
          <a:p>
            <a:pPr>
              <a:defRPr sz="1200" b="1"/>
            </a:pPr>
            <a:endParaRPr lang="fr-FR"/>
          </a:p>
        </c:txPr>
        <c:crossAx val="295730712"/>
        <c:crosses val="autoZero"/>
        <c:crossBetween val="between"/>
        <c:majorUnit val="1000"/>
      </c:valAx>
      <c:spPr>
        <a:noFill/>
        <a:ln>
          <a:noFill/>
        </a:ln>
      </c:spPr>
    </c:plotArea>
    <c:plotVisOnly val="1"/>
    <c:dispBlanksAs val="gap"/>
    <c:showDLblsOverMax val="0"/>
  </c:chart>
  <c:spPr>
    <a:noFill/>
    <a:ln>
      <a:noFill/>
    </a:ln>
  </c:spPr>
  <c:txPr>
    <a:bodyPr/>
    <a:lstStyle/>
    <a:p>
      <a:pPr>
        <a:defRPr>
          <a:solidFill>
            <a:srgbClr val="002555"/>
          </a:solidFill>
        </a:defRPr>
      </a:pPr>
      <a:endParaRPr lang="fr-FR"/>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811853696461663"/>
          <c:y val="7.4450084602368863E-2"/>
          <c:w val="0.49399739286486738"/>
          <c:h val="0.75599557669504514"/>
        </c:manualLayout>
      </c:layout>
      <c:barChart>
        <c:barDir val="bar"/>
        <c:grouping val="clustered"/>
        <c:varyColors val="0"/>
        <c:ser>
          <c:idx val="0"/>
          <c:order val="0"/>
          <c:spPr>
            <a:solidFill>
              <a:srgbClr val="C0D0D0"/>
            </a:solidFill>
          </c:spPr>
          <c:invertIfNegative val="0"/>
          <c:dPt>
            <c:idx val="3"/>
            <c:invertIfNegative val="0"/>
            <c:bubble3D val="0"/>
            <c:spPr>
              <a:solidFill>
                <a:srgbClr val="002555"/>
              </a:solidFill>
            </c:spPr>
          </c:dPt>
          <c:dLbls>
            <c:numFmt formatCode="#,##0.0" sourceLinked="0"/>
            <c:spPr>
              <a:noFill/>
              <a:ln>
                <a:noFill/>
              </a:ln>
              <a:effectLst/>
            </c:spPr>
            <c:txPr>
              <a:bodyPr/>
              <a:lstStyle/>
              <a:p>
                <a:pPr>
                  <a:defRPr sz="1400" b="1">
                    <a:solidFill>
                      <a:srgbClr val="002555"/>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EmploiTotal!$AA$49:$AA$54</c:f>
              <c:strCache>
                <c:ptCount val="6"/>
                <c:pt idx="0">
                  <c:v>Arr. de Vendôme</c:v>
                </c:pt>
                <c:pt idx="1">
                  <c:v>Arr. de Romorantin-Lanthenay</c:v>
                </c:pt>
                <c:pt idx="2">
                  <c:v>Région Centre-Val de Loire</c:v>
                </c:pt>
                <c:pt idx="3">
                  <c:v>Loir-et-Cher</c:v>
                </c:pt>
                <c:pt idx="4">
                  <c:v>France métropolitaine</c:v>
                </c:pt>
                <c:pt idx="5">
                  <c:v>Arr. de Blois</c:v>
                </c:pt>
              </c:strCache>
            </c:strRef>
          </c:cat>
          <c:val>
            <c:numRef>
              <c:f>EmploiTotal!$AC$49:$AC$54</c:f>
              <c:numCache>
                <c:formatCode>General</c:formatCode>
                <c:ptCount val="6"/>
                <c:pt idx="0">
                  <c:v>-2.9</c:v>
                </c:pt>
                <c:pt idx="1">
                  <c:v>-1.98</c:v>
                </c:pt>
                <c:pt idx="2">
                  <c:v>-1.67</c:v>
                </c:pt>
                <c:pt idx="3">
                  <c:v>-0.39</c:v>
                </c:pt>
                <c:pt idx="4">
                  <c:v>0.69</c:v>
                </c:pt>
                <c:pt idx="5">
                  <c:v>1.61</c:v>
                </c:pt>
              </c:numCache>
            </c:numRef>
          </c:val>
        </c:ser>
        <c:dLbls>
          <c:showLegendKey val="0"/>
          <c:showVal val="0"/>
          <c:showCatName val="0"/>
          <c:showSerName val="0"/>
          <c:showPercent val="0"/>
          <c:showBubbleSize val="0"/>
        </c:dLbls>
        <c:gapWidth val="150"/>
        <c:axId val="294926776"/>
        <c:axId val="353260784"/>
      </c:barChart>
      <c:catAx>
        <c:axId val="294926776"/>
        <c:scaling>
          <c:orientation val="minMax"/>
        </c:scaling>
        <c:delete val="0"/>
        <c:axPos val="l"/>
        <c:numFmt formatCode="General" sourceLinked="0"/>
        <c:majorTickMark val="out"/>
        <c:minorTickMark val="none"/>
        <c:tickLblPos val="low"/>
        <c:txPr>
          <a:bodyPr/>
          <a:lstStyle/>
          <a:p>
            <a:pPr>
              <a:defRPr sz="1400" b="1"/>
            </a:pPr>
            <a:endParaRPr lang="fr-FR"/>
          </a:p>
        </c:txPr>
        <c:crossAx val="353260784"/>
        <c:crosses val="autoZero"/>
        <c:auto val="1"/>
        <c:lblAlgn val="ctr"/>
        <c:lblOffset val="100"/>
        <c:noMultiLvlLbl val="0"/>
      </c:catAx>
      <c:valAx>
        <c:axId val="353260784"/>
        <c:scaling>
          <c:orientation val="minMax"/>
        </c:scaling>
        <c:delete val="1"/>
        <c:axPos val="b"/>
        <c:numFmt formatCode="#,##0" sourceLinked="0"/>
        <c:majorTickMark val="out"/>
        <c:minorTickMark val="none"/>
        <c:tickLblPos val="nextTo"/>
        <c:crossAx val="294926776"/>
        <c:crosses val="autoZero"/>
        <c:crossBetween val="between"/>
      </c:valAx>
      <c:spPr>
        <a:noFill/>
      </c:spPr>
    </c:plotArea>
    <c:plotVisOnly val="1"/>
    <c:dispBlanksAs val="gap"/>
    <c:showDLblsOverMax val="0"/>
  </c:chart>
  <c:spPr>
    <a:noFill/>
    <a:ln>
      <a:noFill/>
    </a:ln>
  </c:spPr>
  <c:txPr>
    <a:bodyPr/>
    <a:lstStyle/>
    <a:p>
      <a:pPr>
        <a:defRPr sz="1050">
          <a:solidFill>
            <a:srgbClr val="002555"/>
          </a:solidFill>
        </a:defRPr>
      </a:pPr>
      <a:endParaRPr lang="fr-F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percentStacked"/>
        <c:varyColors val="0"/>
        <c:ser>
          <c:idx val="0"/>
          <c:order val="0"/>
          <c:tx>
            <c:strRef>
              <c:f>EmploiTotal!$C$77</c:f>
              <c:strCache>
                <c:ptCount val="1"/>
                <c:pt idx="0">
                  <c:v>Agriculture</c:v>
                </c:pt>
              </c:strCache>
            </c:strRef>
          </c:tx>
          <c:spPr>
            <a:solidFill>
              <a:srgbClr val="92D050"/>
            </a:solidFill>
          </c:spPr>
          <c:invertIfNegative val="0"/>
          <c:dLbls>
            <c:spPr>
              <a:noFill/>
              <a:ln>
                <a:noFill/>
              </a:ln>
              <a:effectLst/>
            </c:spPr>
            <c:txPr>
              <a:bodyPr wrap="square" lIns="38100" tIns="19050" rIns="38100" bIns="19050" anchor="ctr">
                <a:spAutoFit/>
              </a:bodyPr>
              <a:lstStyle/>
              <a:p>
                <a:pPr>
                  <a:defRPr sz="1200" b="1"/>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EmploiTotal!$B$94:$B$99</c:f>
              <c:strCache>
                <c:ptCount val="6"/>
                <c:pt idx="0">
                  <c:v>France Métropolitaine</c:v>
                </c:pt>
                <c:pt idx="1">
                  <c:v>Centre-Val de Loire</c:v>
                </c:pt>
                <c:pt idx="2">
                  <c:v>Loir-et-Cher</c:v>
                </c:pt>
                <c:pt idx="3">
                  <c:v>Arr. de Vendôme</c:v>
                </c:pt>
                <c:pt idx="4">
                  <c:v>Arr. de Romorantin</c:v>
                </c:pt>
                <c:pt idx="5">
                  <c:v>Arr. de Blois</c:v>
                </c:pt>
              </c:strCache>
            </c:strRef>
          </c:cat>
          <c:val>
            <c:numRef>
              <c:f>EmploiTotal!$C$94:$C$99</c:f>
              <c:numCache>
                <c:formatCode>0.0</c:formatCode>
                <c:ptCount val="6"/>
                <c:pt idx="0">
                  <c:v>2.7682694796863019</c:v>
                </c:pt>
                <c:pt idx="1">
                  <c:v>3.6274149549013068</c:v>
                </c:pt>
                <c:pt idx="2">
                  <c:v>4.3165248386693325</c:v>
                </c:pt>
                <c:pt idx="3">
                  <c:v>7.2319678041458655</c:v>
                </c:pt>
                <c:pt idx="4">
                  <c:v>5.3640129517631756</c:v>
                </c:pt>
                <c:pt idx="5">
                  <c:v>2.5554536657275686</c:v>
                </c:pt>
              </c:numCache>
            </c:numRef>
          </c:val>
        </c:ser>
        <c:ser>
          <c:idx val="1"/>
          <c:order val="1"/>
          <c:tx>
            <c:strRef>
              <c:f>EmploiTotal!$D$77</c:f>
              <c:strCache>
                <c:ptCount val="1"/>
                <c:pt idx="0">
                  <c:v>Industrie</c:v>
                </c:pt>
              </c:strCache>
            </c:strRef>
          </c:tx>
          <c:spPr>
            <a:solidFill>
              <a:srgbClr val="FF0000"/>
            </a:solidFill>
          </c:spPr>
          <c:invertIfNegative val="0"/>
          <c:dLbls>
            <c:spPr>
              <a:noFill/>
              <a:ln>
                <a:noFill/>
              </a:ln>
              <a:effectLst/>
            </c:spPr>
            <c:txPr>
              <a:bodyPr/>
              <a:lstStyle/>
              <a:p>
                <a:pPr>
                  <a:defRPr sz="1200" b="1">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EmploiTotal!$B$94:$B$99</c:f>
              <c:strCache>
                <c:ptCount val="6"/>
                <c:pt idx="0">
                  <c:v>France Métropolitaine</c:v>
                </c:pt>
                <c:pt idx="1">
                  <c:v>Centre-Val de Loire</c:v>
                </c:pt>
                <c:pt idx="2">
                  <c:v>Loir-et-Cher</c:v>
                </c:pt>
                <c:pt idx="3">
                  <c:v>Arr. de Vendôme</c:v>
                </c:pt>
                <c:pt idx="4">
                  <c:v>Arr. de Romorantin</c:v>
                </c:pt>
                <c:pt idx="5">
                  <c:v>Arr. de Blois</c:v>
                </c:pt>
              </c:strCache>
            </c:strRef>
          </c:cat>
          <c:val>
            <c:numRef>
              <c:f>EmploiTotal!$D$94:$D$99</c:f>
              <c:numCache>
                <c:formatCode>0.0</c:formatCode>
                <c:ptCount val="6"/>
                <c:pt idx="0">
                  <c:v>12.784592970065367</c:v>
                </c:pt>
                <c:pt idx="1">
                  <c:v>16.117985907732589</c:v>
                </c:pt>
                <c:pt idx="2">
                  <c:v>18.140650628972338</c:v>
                </c:pt>
                <c:pt idx="3">
                  <c:v>24.218500047301362</c:v>
                </c:pt>
                <c:pt idx="4">
                  <c:v>18.645510722407266</c:v>
                </c:pt>
                <c:pt idx="5">
                  <c:v>15.462918107590893</c:v>
                </c:pt>
              </c:numCache>
            </c:numRef>
          </c:val>
        </c:ser>
        <c:ser>
          <c:idx val="2"/>
          <c:order val="2"/>
          <c:tx>
            <c:strRef>
              <c:f>EmploiTotal!$E$77</c:f>
              <c:strCache>
                <c:ptCount val="1"/>
                <c:pt idx="0">
                  <c:v>Construction</c:v>
                </c:pt>
              </c:strCache>
            </c:strRef>
          </c:tx>
          <c:spPr>
            <a:solidFill>
              <a:srgbClr val="FFFF00"/>
            </a:solidFill>
          </c:spPr>
          <c:invertIfNegative val="0"/>
          <c:dLbls>
            <c:spPr>
              <a:noFill/>
              <a:ln>
                <a:noFill/>
              </a:ln>
              <a:effectLst/>
            </c:spPr>
            <c:txPr>
              <a:bodyPr/>
              <a:lstStyle/>
              <a:p>
                <a:pPr>
                  <a:defRPr sz="1200" b="1">
                    <a:solidFill>
                      <a:sysClr val="windowText" lastClr="000000"/>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EmploiTotal!$B$94:$B$99</c:f>
              <c:strCache>
                <c:ptCount val="6"/>
                <c:pt idx="0">
                  <c:v>France Métropolitaine</c:v>
                </c:pt>
                <c:pt idx="1">
                  <c:v>Centre-Val de Loire</c:v>
                </c:pt>
                <c:pt idx="2">
                  <c:v>Loir-et-Cher</c:v>
                </c:pt>
                <c:pt idx="3">
                  <c:v>Arr. de Vendôme</c:v>
                </c:pt>
                <c:pt idx="4">
                  <c:v>Arr. de Romorantin</c:v>
                </c:pt>
                <c:pt idx="5">
                  <c:v>Arr. de Blois</c:v>
                </c:pt>
              </c:strCache>
            </c:strRef>
          </c:cat>
          <c:val>
            <c:numRef>
              <c:f>EmploiTotal!$E$94:$E$99</c:f>
              <c:numCache>
                <c:formatCode>0.0</c:formatCode>
                <c:ptCount val="6"/>
                <c:pt idx="0">
                  <c:v>6.7997651764125102</c:v>
                </c:pt>
                <c:pt idx="1">
                  <c:v>7.3267162197077891</c:v>
                </c:pt>
                <c:pt idx="2">
                  <c:v>7.4845445973421754</c:v>
                </c:pt>
                <c:pt idx="3">
                  <c:v>6.7626054448246498</c:v>
                </c:pt>
                <c:pt idx="4">
                  <c:v>9.425581620545433</c:v>
                </c:pt>
                <c:pt idx="5">
                  <c:v>6.6183613009648399</c:v>
                </c:pt>
              </c:numCache>
            </c:numRef>
          </c:val>
        </c:ser>
        <c:ser>
          <c:idx val="3"/>
          <c:order val="3"/>
          <c:tx>
            <c:strRef>
              <c:f>EmploiTotal!$F$77</c:f>
              <c:strCache>
                <c:ptCount val="1"/>
                <c:pt idx="0">
                  <c:v>Commerce, transports, services divers</c:v>
                </c:pt>
              </c:strCache>
            </c:strRef>
          </c:tx>
          <c:spPr>
            <a:solidFill>
              <a:schemeClr val="accent1">
                <a:lumMod val="20000"/>
                <a:lumOff val="80000"/>
              </a:schemeClr>
            </a:solidFill>
          </c:spPr>
          <c:invertIfNegative val="0"/>
          <c:dLbls>
            <c:spPr>
              <a:noFill/>
              <a:ln>
                <a:noFill/>
              </a:ln>
              <a:effectLst/>
            </c:spPr>
            <c:txPr>
              <a:bodyPr wrap="square" lIns="38100" tIns="19050" rIns="38100" bIns="19050" anchor="ctr">
                <a:spAutoFit/>
              </a:bodyPr>
              <a:lstStyle/>
              <a:p>
                <a:pPr>
                  <a:defRPr sz="1200" b="1"/>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EmploiTotal!$B$94:$B$99</c:f>
              <c:strCache>
                <c:ptCount val="6"/>
                <c:pt idx="0">
                  <c:v>France Métropolitaine</c:v>
                </c:pt>
                <c:pt idx="1">
                  <c:v>Centre-Val de Loire</c:v>
                </c:pt>
                <c:pt idx="2">
                  <c:v>Loir-et-Cher</c:v>
                </c:pt>
                <c:pt idx="3">
                  <c:v>Arr. de Vendôme</c:v>
                </c:pt>
                <c:pt idx="4">
                  <c:v>Arr. de Romorantin</c:v>
                </c:pt>
                <c:pt idx="5">
                  <c:v>Arr. de Blois</c:v>
                </c:pt>
              </c:strCache>
            </c:strRef>
          </c:cat>
          <c:val>
            <c:numRef>
              <c:f>EmploiTotal!$F$94:$F$99</c:f>
              <c:numCache>
                <c:formatCode>0.0</c:formatCode>
                <c:ptCount val="6"/>
                <c:pt idx="0">
                  <c:v>46.294178286571132</c:v>
                </c:pt>
                <c:pt idx="1">
                  <c:v>41.061486077096227</c:v>
                </c:pt>
                <c:pt idx="2">
                  <c:v>39.640500354538005</c:v>
                </c:pt>
                <c:pt idx="3">
                  <c:v>31.891421689893079</c:v>
                </c:pt>
                <c:pt idx="4">
                  <c:v>37.918423386846889</c:v>
                </c:pt>
                <c:pt idx="5">
                  <c:v>43.692754140894671</c:v>
                </c:pt>
              </c:numCache>
            </c:numRef>
          </c:val>
        </c:ser>
        <c:ser>
          <c:idx val="4"/>
          <c:order val="4"/>
          <c:tx>
            <c:strRef>
              <c:f>EmploiTotal!$G$77</c:f>
              <c:strCache>
                <c:ptCount val="1"/>
                <c:pt idx="0">
                  <c:v>Administration pub., enseignement, santé, action sociale</c:v>
                </c:pt>
              </c:strCache>
            </c:strRef>
          </c:tx>
          <c:spPr>
            <a:solidFill>
              <a:srgbClr val="44546A"/>
            </a:solidFill>
          </c:spPr>
          <c:invertIfNegative val="0"/>
          <c:dLbls>
            <c:spPr>
              <a:noFill/>
              <a:ln>
                <a:noFill/>
              </a:ln>
              <a:effectLst/>
            </c:spPr>
            <c:txPr>
              <a:bodyPr/>
              <a:lstStyle/>
              <a:p>
                <a:pPr>
                  <a:defRPr sz="1200" b="1">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EmploiTotal!$B$94:$B$99</c:f>
              <c:strCache>
                <c:ptCount val="6"/>
                <c:pt idx="0">
                  <c:v>France Métropolitaine</c:v>
                </c:pt>
                <c:pt idx="1">
                  <c:v>Centre-Val de Loire</c:v>
                </c:pt>
                <c:pt idx="2">
                  <c:v>Loir-et-Cher</c:v>
                </c:pt>
                <c:pt idx="3">
                  <c:v>Arr. de Vendôme</c:v>
                </c:pt>
                <c:pt idx="4">
                  <c:v>Arr. de Romorantin</c:v>
                </c:pt>
                <c:pt idx="5">
                  <c:v>Arr. de Blois</c:v>
                </c:pt>
              </c:strCache>
            </c:strRef>
          </c:cat>
          <c:val>
            <c:numRef>
              <c:f>EmploiTotal!$G$94:$G$99</c:f>
              <c:numCache>
                <c:formatCode>0.0</c:formatCode>
                <c:ptCount val="6"/>
                <c:pt idx="0">
                  <c:v>31.353194085900419</c:v>
                </c:pt>
                <c:pt idx="1">
                  <c:v>31.866396840879574</c:v>
                </c:pt>
                <c:pt idx="2">
                  <c:v>30.41777958300062</c:v>
                </c:pt>
                <c:pt idx="3">
                  <c:v>29.895505015247132</c:v>
                </c:pt>
                <c:pt idx="4">
                  <c:v>28.646471321802952</c:v>
                </c:pt>
                <c:pt idx="5">
                  <c:v>31.670512787280121</c:v>
                </c:pt>
              </c:numCache>
            </c:numRef>
          </c:val>
        </c:ser>
        <c:dLbls>
          <c:showLegendKey val="0"/>
          <c:showVal val="0"/>
          <c:showCatName val="0"/>
          <c:showSerName val="0"/>
          <c:showPercent val="0"/>
          <c:showBubbleSize val="0"/>
        </c:dLbls>
        <c:gapWidth val="50"/>
        <c:overlap val="100"/>
        <c:axId val="289254800"/>
        <c:axId val="289471072"/>
      </c:barChart>
      <c:catAx>
        <c:axId val="289254800"/>
        <c:scaling>
          <c:orientation val="minMax"/>
        </c:scaling>
        <c:delete val="0"/>
        <c:axPos val="l"/>
        <c:numFmt formatCode="General" sourceLinked="1"/>
        <c:majorTickMark val="out"/>
        <c:minorTickMark val="none"/>
        <c:tickLblPos val="nextTo"/>
        <c:txPr>
          <a:bodyPr/>
          <a:lstStyle/>
          <a:p>
            <a:pPr>
              <a:defRPr sz="1200"/>
            </a:pPr>
            <a:endParaRPr lang="fr-FR"/>
          </a:p>
        </c:txPr>
        <c:crossAx val="289471072"/>
        <c:crosses val="autoZero"/>
        <c:auto val="1"/>
        <c:lblAlgn val="ctr"/>
        <c:lblOffset val="100"/>
        <c:noMultiLvlLbl val="0"/>
      </c:catAx>
      <c:valAx>
        <c:axId val="289471072"/>
        <c:scaling>
          <c:orientation val="minMax"/>
        </c:scaling>
        <c:delete val="0"/>
        <c:axPos val="b"/>
        <c:majorGridlines>
          <c:spPr>
            <a:ln>
              <a:solidFill>
                <a:schemeClr val="bg2"/>
              </a:solidFill>
            </a:ln>
          </c:spPr>
        </c:majorGridlines>
        <c:numFmt formatCode="0%" sourceLinked="1"/>
        <c:majorTickMark val="out"/>
        <c:minorTickMark val="none"/>
        <c:tickLblPos val="nextTo"/>
        <c:crossAx val="289254800"/>
        <c:crosses val="autoZero"/>
        <c:crossBetween val="between"/>
        <c:majorUnit val="0.2"/>
      </c:valAx>
      <c:spPr>
        <a:noFill/>
        <a:ln>
          <a:noFill/>
        </a:ln>
      </c:spPr>
    </c:plotArea>
    <c:legend>
      <c:legendPos val="b"/>
      <c:layout>
        <c:manualLayout>
          <c:xMode val="edge"/>
          <c:yMode val="edge"/>
          <c:x val="0"/>
          <c:y val="0.91908736289352599"/>
          <c:w val="1"/>
          <c:h val="6.6106922311103683E-2"/>
        </c:manualLayout>
      </c:layout>
      <c:overlay val="0"/>
      <c:txPr>
        <a:bodyPr/>
        <a:lstStyle/>
        <a:p>
          <a:pPr>
            <a:defRPr sz="1200"/>
          </a:pPr>
          <a:endParaRPr lang="fr-FR"/>
        </a:p>
      </c:txPr>
    </c:legend>
    <c:plotVisOnly val="1"/>
    <c:dispBlanksAs val="gap"/>
    <c:showDLblsOverMax val="0"/>
  </c:chart>
  <c:spPr>
    <a:noFill/>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4"/>
            <a:ext cx="3076575" cy="512763"/>
          </a:xfrm>
          <a:prstGeom prst="rect">
            <a:avLst/>
          </a:prstGeom>
        </p:spPr>
        <p:txBody>
          <a:bodyPr vert="horz" lIns="91418" tIns="45710" rIns="91418" bIns="45710" rtlCol="0"/>
          <a:lstStyle>
            <a:lvl1pPr algn="l">
              <a:defRPr sz="1200"/>
            </a:lvl1pPr>
          </a:lstStyle>
          <a:p>
            <a:endParaRPr lang="fr-FR"/>
          </a:p>
        </p:txBody>
      </p:sp>
      <p:sp>
        <p:nvSpPr>
          <p:cNvPr id="3" name="Espace réservé de la date 2"/>
          <p:cNvSpPr>
            <a:spLocks noGrp="1"/>
          </p:cNvSpPr>
          <p:nvPr>
            <p:ph type="dt" sz="quarter" idx="1"/>
          </p:nvPr>
        </p:nvSpPr>
        <p:spPr>
          <a:xfrm>
            <a:off x="4021141" y="4"/>
            <a:ext cx="3076575" cy="512763"/>
          </a:xfrm>
          <a:prstGeom prst="rect">
            <a:avLst/>
          </a:prstGeom>
        </p:spPr>
        <p:txBody>
          <a:bodyPr vert="horz" lIns="91418" tIns="45710" rIns="91418" bIns="45710" rtlCol="0"/>
          <a:lstStyle>
            <a:lvl1pPr algn="r">
              <a:defRPr sz="1200"/>
            </a:lvl1pPr>
          </a:lstStyle>
          <a:p>
            <a:fld id="{AC9C244C-18E1-4E80-9BFB-19C9A25CA826}" type="datetimeFigureOut">
              <a:rPr lang="fr-FR" smtClean="0"/>
              <a:t>03/07/2017</a:t>
            </a:fld>
            <a:endParaRPr lang="fr-FR"/>
          </a:p>
        </p:txBody>
      </p:sp>
      <p:sp>
        <p:nvSpPr>
          <p:cNvPr id="4" name="Espace réservé du pied de page 3"/>
          <p:cNvSpPr>
            <a:spLocks noGrp="1"/>
          </p:cNvSpPr>
          <p:nvPr>
            <p:ph type="ftr" sz="quarter" idx="2"/>
          </p:nvPr>
        </p:nvSpPr>
        <p:spPr>
          <a:xfrm>
            <a:off x="0" y="9721853"/>
            <a:ext cx="3076575" cy="512763"/>
          </a:xfrm>
          <a:prstGeom prst="rect">
            <a:avLst/>
          </a:prstGeom>
        </p:spPr>
        <p:txBody>
          <a:bodyPr vert="horz" lIns="91418" tIns="45710" rIns="91418" bIns="4571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41" y="9721853"/>
            <a:ext cx="3076575" cy="512763"/>
          </a:xfrm>
          <a:prstGeom prst="rect">
            <a:avLst/>
          </a:prstGeom>
        </p:spPr>
        <p:txBody>
          <a:bodyPr vert="horz" lIns="91418" tIns="45710" rIns="91418" bIns="45710" rtlCol="0" anchor="b"/>
          <a:lstStyle>
            <a:lvl1pPr algn="r">
              <a:defRPr sz="1200"/>
            </a:lvl1pPr>
          </a:lstStyle>
          <a:p>
            <a:fld id="{9FFB3D1E-E047-447D-859D-73B76178D139}" type="slidenum">
              <a:rPr lang="fr-FR" smtClean="0"/>
              <a:t>‹N°›</a:t>
            </a:fld>
            <a:endParaRPr lang="fr-FR"/>
          </a:p>
        </p:txBody>
      </p:sp>
    </p:spTree>
    <p:extLst>
      <p:ext uri="{BB962C8B-B14F-4D97-AF65-F5344CB8AC3E}">
        <p14:creationId xmlns:p14="http://schemas.microsoft.com/office/powerpoint/2010/main" val="4128706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7137" cy="512304"/>
          </a:xfrm>
          <a:prstGeom prst="rect">
            <a:avLst/>
          </a:prstGeom>
        </p:spPr>
        <p:txBody>
          <a:bodyPr vert="horz" lIns="94735" tIns="47367" rIns="94735" bIns="47367" rtlCol="0"/>
          <a:lstStyle>
            <a:lvl1pPr algn="l">
              <a:defRPr sz="1200"/>
            </a:lvl1pPr>
          </a:lstStyle>
          <a:p>
            <a:endParaRPr lang="fr-FR"/>
          </a:p>
        </p:txBody>
      </p:sp>
      <p:sp>
        <p:nvSpPr>
          <p:cNvPr id="3" name="Espace réservé de la date 2"/>
          <p:cNvSpPr>
            <a:spLocks noGrp="1"/>
          </p:cNvSpPr>
          <p:nvPr>
            <p:ph type="dt" idx="1"/>
          </p:nvPr>
        </p:nvSpPr>
        <p:spPr>
          <a:xfrm>
            <a:off x="4020510" y="0"/>
            <a:ext cx="3077137" cy="512304"/>
          </a:xfrm>
          <a:prstGeom prst="rect">
            <a:avLst/>
          </a:prstGeom>
        </p:spPr>
        <p:txBody>
          <a:bodyPr vert="horz" lIns="94735" tIns="47367" rIns="94735" bIns="47367" rtlCol="0"/>
          <a:lstStyle>
            <a:lvl1pPr algn="r">
              <a:defRPr sz="1200"/>
            </a:lvl1pPr>
          </a:lstStyle>
          <a:p>
            <a:fld id="{686C7508-5EC5-4954-9123-F13BB49DF743}" type="datetimeFigureOut">
              <a:rPr lang="fr-FR" smtClean="0"/>
              <a:t>03/07/2017</a:t>
            </a:fld>
            <a:endParaRPr lang="fr-FR"/>
          </a:p>
        </p:txBody>
      </p:sp>
      <p:sp>
        <p:nvSpPr>
          <p:cNvPr id="4" name="Espace réservé de l'image des diapositives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4735" tIns="47367" rIns="94735" bIns="47367" rtlCol="0" anchor="ctr"/>
          <a:lstStyle/>
          <a:p>
            <a:endParaRPr lang="fr-FR"/>
          </a:p>
        </p:txBody>
      </p:sp>
      <p:sp>
        <p:nvSpPr>
          <p:cNvPr id="5" name="Espace réservé des commentaires 4"/>
          <p:cNvSpPr>
            <a:spLocks noGrp="1"/>
          </p:cNvSpPr>
          <p:nvPr>
            <p:ph type="body" sz="quarter" idx="3"/>
          </p:nvPr>
        </p:nvSpPr>
        <p:spPr>
          <a:xfrm>
            <a:off x="709603" y="4924990"/>
            <a:ext cx="5680103" cy="4029684"/>
          </a:xfrm>
          <a:prstGeom prst="rect">
            <a:avLst/>
          </a:prstGeom>
        </p:spPr>
        <p:txBody>
          <a:bodyPr vert="horz" lIns="94735" tIns="47367" rIns="94735" bIns="47367"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2309"/>
            <a:ext cx="3077137" cy="512304"/>
          </a:xfrm>
          <a:prstGeom prst="rect">
            <a:avLst/>
          </a:prstGeom>
        </p:spPr>
        <p:txBody>
          <a:bodyPr vert="horz" lIns="94735" tIns="47367" rIns="94735" bIns="4736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0510" y="9722309"/>
            <a:ext cx="3077137" cy="512304"/>
          </a:xfrm>
          <a:prstGeom prst="rect">
            <a:avLst/>
          </a:prstGeom>
        </p:spPr>
        <p:txBody>
          <a:bodyPr vert="horz" lIns="94735" tIns="47367" rIns="94735" bIns="47367" rtlCol="0" anchor="b"/>
          <a:lstStyle>
            <a:lvl1pPr algn="r">
              <a:defRPr sz="1200"/>
            </a:lvl1pPr>
          </a:lstStyle>
          <a:p>
            <a:fld id="{B0D243B0-2673-4001-B472-3E3B217F947D}" type="slidenum">
              <a:rPr lang="fr-FR" smtClean="0"/>
              <a:t>‹N°›</a:t>
            </a:fld>
            <a:endParaRPr lang="fr-FR"/>
          </a:p>
        </p:txBody>
      </p:sp>
    </p:spTree>
    <p:extLst>
      <p:ext uri="{BB962C8B-B14F-4D97-AF65-F5344CB8AC3E}">
        <p14:creationId xmlns:p14="http://schemas.microsoft.com/office/powerpoint/2010/main" val="67077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a:t>
            </a:fld>
            <a:endParaRPr lang="fr-FR"/>
          </a:p>
        </p:txBody>
      </p:sp>
    </p:spTree>
    <p:extLst>
      <p:ext uri="{BB962C8B-B14F-4D97-AF65-F5344CB8AC3E}">
        <p14:creationId xmlns:p14="http://schemas.microsoft.com/office/powerpoint/2010/main" val="178896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07">
              <a:defRPr/>
            </a:pPr>
            <a:r>
              <a:rPr lang="fr-FR" sz="900" b="1" dirty="0"/>
              <a:t>Au sein même de ces territoires, les évolutions paraissent très contrastées : </a:t>
            </a:r>
            <a:r>
              <a:rPr lang="fr-FR" sz="900" dirty="0"/>
              <a:t>les pertes sont fréquentes et marquées dans le Perche, le secteur de </a:t>
            </a:r>
            <a:r>
              <a:rPr lang="fr-FR" sz="900" dirty="0" err="1"/>
              <a:t>Montoire</a:t>
            </a:r>
            <a:r>
              <a:rPr lang="fr-FR" sz="900" dirty="0"/>
              <a:t>, l'Est de la Sologne, en Vallée du Cher ; les gains sont plus fréquents sur l'axe ligérien, dans la partie beauceronne au nord de Blois, le Haut-Vendômois, le </a:t>
            </a:r>
            <a:r>
              <a:rPr lang="fr-FR" sz="900" dirty="0" err="1"/>
              <a:t>Controis</a:t>
            </a:r>
            <a:r>
              <a:rPr lang="fr-FR" sz="900" dirty="0"/>
              <a:t> et la région autour de </a:t>
            </a:r>
            <a:r>
              <a:rPr lang="fr-FR" sz="900" dirty="0" err="1"/>
              <a:t>Romorantin</a:t>
            </a:r>
            <a:r>
              <a:rPr lang="fr-FR" sz="900" dirty="0"/>
              <a:t>.</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10</a:t>
            </a:fld>
            <a:endParaRPr lang="fr-FR"/>
          </a:p>
        </p:txBody>
      </p:sp>
    </p:spTree>
    <p:extLst>
      <p:ext uri="{BB962C8B-B14F-4D97-AF65-F5344CB8AC3E}">
        <p14:creationId xmlns:p14="http://schemas.microsoft.com/office/powerpoint/2010/main" val="352602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07">
              <a:defRPr/>
            </a:pPr>
            <a:r>
              <a:rPr lang="fr-FR" sz="800" dirty="0">
                <a:cs typeface="Arial" panose="020B0604020202020204" pitchFamily="34" charset="0"/>
              </a:rPr>
              <a:t>Des évolutions contrastées : </a:t>
            </a:r>
          </a:p>
          <a:p>
            <a:pPr defTabSz="947607">
              <a:defRPr/>
            </a:pPr>
            <a:endParaRPr lang="fr-FR" sz="800" dirty="0">
              <a:cs typeface="Arial" panose="020B0604020202020204" pitchFamily="34" charset="0"/>
            </a:endParaRPr>
          </a:p>
          <a:p>
            <a:r>
              <a:rPr lang="fr-FR" sz="800" b="1" u="sng" dirty="0" err="1">
                <a:solidFill>
                  <a:srgbClr val="00B0F0"/>
                </a:solidFill>
                <a:cs typeface="Arial" panose="020B0604020202020204" pitchFamily="34" charset="0"/>
              </a:rPr>
              <a:t>Arr</a:t>
            </a:r>
            <a:r>
              <a:rPr lang="fr-FR" sz="800" b="1" u="sng" dirty="0">
                <a:solidFill>
                  <a:srgbClr val="00B0F0"/>
                </a:solidFill>
                <a:cs typeface="Arial" panose="020B0604020202020204" pitchFamily="34" charset="0"/>
              </a:rPr>
              <a:t> de Vendôme </a:t>
            </a:r>
            <a:r>
              <a:rPr lang="fr-FR" sz="800" dirty="0">
                <a:cs typeface="Arial" panose="020B0604020202020204" pitchFamily="34" charset="0"/>
              </a:rPr>
              <a:t>: </a:t>
            </a:r>
            <a:r>
              <a:rPr lang="fr-FR" sz="800" dirty="0"/>
              <a:t>Seul </a:t>
            </a:r>
            <a:r>
              <a:rPr lang="fr-FR" sz="800" b="1" dirty="0"/>
              <a:t>le Perche-Haut Vendômois </a:t>
            </a:r>
            <a:r>
              <a:rPr lang="fr-FR" sz="800" dirty="0"/>
              <a:t>connaît une </a:t>
            </a:r>
            <a:r>
              <a:rPr lang="fr-FR" sz="800" b="1" dirty="0"/>
              <a:t>croissance</a:t>
            </a:r>
            <a:r>
              <a:rPr lang="fr-FR" sz="800" dirty="0"/>
              <a:t>, très affirmée, et</a:t>
            </a:r>
            <a:r>
              <a:rPr lang="fr-FR" sz="800" b="1" dirty="0"/>
              <a:t> </a:t>
            </a:r>
            <a:r>
              <a:rPr lang="fr-FR" sz="800" dirty="0"/>
              <a:t>concentrée dans la </a:t>
            </a:r>
            <a:r>
              <a:rPr lang="fr-FR" sz="800" b="1" dirty="0"/>
              <a:t>partie Est </a:t>
            </a:r>
            <a:r>
              <a:rPr lang="fr-FR" sz="800" dirty="0"/>
              <a:t>de son périmètre. Les </a:t>
            </a:r>
            <a:r>
              <a:rPr lang="fr-FR" sz="800" b="1" dirty="0"/>
              <a:t>deux autres communautés </a:t>
            </a:r>
            <a:r>
              <a:rPr lang="fr-FR" sz="800" dirty="0"/>
              <a:t>ont un bilan négatif (</a:t>
            </a:r>
            <a:r>
              <a:rPr lang="fr-FR" sz="800" b="1" dirty="0"/>
              <a:t>920 emplois perdus </a:t>
            </a:r>
            <a:r>
              <a:rPr lang="fr-FR" sz="800" dirty="0"/>
              <a:t>à elles deux), bien que certains secteurs de Territoires vendômois enregistrent une progression, tel celui de Saint-Amand-</a:t>
            </a:r>
            <a:r>
              <a:rPr lang="fr-FR" sz="800" dirty="0" err="1"/>
              <a:t>Longpré</a:t>
            </a:r>
            <a:r>
              <a:rPr lang="fr-FR" sz="800" dirty="0"/>
              <a:t>.</a:t>
            </a:r>
          </a:p>
          <a:p>
            <a:r>
              <a:rPr lang="fr-FR" sz="800" dirty="0"/>
              <a:t>Certaines communes, de tradition industrielle, affichent des </a:t>
            </a:r>
            <a:r>
              <a:rPr lang="fr-FR" sz="800" b="1" dirty="0"/>
              <a:t>résultats très négatifs </a:t>
            </a:r>
            <a:r>
              <a:rPr lang="fr-FR" sz="800" dirty="0"/>
              <a:t>: Vendôme (- 430), Saint-Ouen (- 170) et Montoire-sur-le-Loir (-90) ; d’autres </a:t>
            </a:r>
            <a:r>
              <a:rPr lang="fr-FR" sz="800" b="1" dirty="0"/>
              <a:t>se portent plutôt bien </a:t>
            </a:r>
            <a:r>
              <a:rPr lang="fr-FR" sz="800" dirty="0"/>
              <a:t>: une cinquantaine d’emplois supplémentaires à Morée, de 70 à 85 à Saint-Hilaire-la-Gravelle, à </a:t>
            </a:r>
            <a:r>
              <a:rPr lang="fr-FR" sz="800" dirty="0" err="1"/>
              <a:t>Naveil</a:t>
            </a:r>
            <a:r>
              <a:rPr lang="fr-FR" sz="800" dirty="0"/>
              <a:t> et Saint-Amand-</a:t>
            </a:r>
            <a:r>
              <a:rPr lang="fr-FR" sz="800" dirty="0" err="1"/>
              <a:t>Longpré</a:t>
            </a:r>
            <a:r>
              <a:rPr lang="fr-FR" sz="800" dirty="0"/>
              <a:t>.</a:t>
            </a:r>
          </a:p>
          <a:p>
            <a:endParaRPr lang="fr-FR" sz="800" b="1" u="sng" dirty="0">
              <a:cs typeface="Arial" panose="020B0604020202020204" pitchFamily="34" charset="0"/>
            </a:endParaRPr>
          </a:p>
          <a:p>
            <a:r>
              <a:rPr lang="fr-FR" sz="800" b="1" u="sng" dirty="0" err="1">
                <a:solidFill>
                  <a:srgbClr val="00B0F0"/>
                </a:solidFill>
                <a:cs typeface="Arial" panose="020B0604020202020204" pitchFamily="34" charset="0"/>
              </a:rPr>
              <a:t>Arr</a:t>
            </a:r>
            <a:r>
              <a:rPr lang="fr-FR" sz="800" b="1" u="sng" dirty="0">
                <a:solidFill>
                  <a:srgbClr val="00B0F0"/>
                </a:solidFill>
                <a:cs typeface="Arial" panose="020B0604020202020204" pitchFamily="34" charset="0"/>
              </a:rPr>
              <a:t> de Blois </a:t>
            </a:r>
            <a:r>
              <a:rPr lang="fr-FR" sz="800" dirty="0">
                <a:cs typeface="Arial" panose="020B0604020202020204" pitchFamily="34" charset="0"/>
              </a:rPr>
              <a:t>: </a:t>
            </a:r>
            <a:r>
              <a:rPr lang="fr-FR" sz="800" b="1" dirty="0"/>
              <a:t>Beauce Val de Loire (+ 21,7 %)</a:t>
            </a:r>
            <a:r>
              <a:rPr lang="fr-FR" sz="800" dirty="0"/>
              <a:t>, où une grande majorité des communes bénéficie d'emplois supplémentaires, et </a:t>
            </a:r>
            <a:r>
              <a:rPr lang="fr-FR" sz="800" b="1" dirty="0"/>
              <a:t>Grand Chambord (+ 4,9 %)</a:t>
            </a:r>
            <a:r>
              <a:rPr lang="fr-FR" sz="800" dirty="0"/>
              <a:t>. On note d</a:t>
            </a:r>
            <a:r>
              <a:rPr lang="fr-FR" sz="800" b="1" dirty="0"/>
              <a:t>’importantes créa­tions d’emplois à Mer (900) </a:t>
            </a:r>
            <a:r>
              <a:rPr lang="fr-FR" sz="800" dirty="0"/>
              <a:t>notamment dans le secteur de la logistique ou à </a:t>
            </a:r>
            <a:r>
              <a:rPr lang="fr-FR" sz="800" b="1" dirty="0"/>
              <a:t>Saint-Laurent-Nouan (220) </a:t>
            </a:r>
            <a:r>
              <a:rPr lang="fr-FR" sz="800" dirty="0"/>
              <a:t>le plus souvent en lien direct avec l’activité de la Centrale nucléaire. </a:t>
            </a:r>
          </a:p>
          <a:p>
            <a:r>
              <a:rPr lang="fr-FR" sz="800" dirty="0"/>
              <a:t>L’emploi d’</a:t>
            </a:r>
            <a:r>
              <a:rPr lang="fr-FR" sz="800" b="1" dirty="0" err="1"/>
              <a:t>Agglopolys</a:t>
            </a:r>
            <a:r>
              <a:rPr lang="fr-FR" sz="800" b="1" dirty="0"/>
              <a:t> </a:t>
            </a:r>
            <a:r>
              <a:rPr lang="fr-FR" sz="800" dirty="0"/>
              <a:t>demeure </a:t>
            </a:r>
            <a:r>
              <a:rPr lang="fr-FR" sz="800" b="1" dirty="0"/>
              <a:t>quasi-stable </a:t>
            </a:r>
            <a:r>
              <a:rPr lang="fr-FR" sz="800" dirty="0"/>
              <a:t>(- 0,5 %) alors qu’en son sein les mouvements sont parfois de grande ampleur, à l’image de </a:t>
            </a:r>
            <a:r>
              <a:rPr lang="fr-FR" sz="800" b="1" dirty="0"/>
              <a:t>Blois </a:t>
            </a:r>
            <a:r>
              <a:rPr lang="fr-FR" sz="800" dirty="0"/>
              <a:t>qui </a:t>
            </a:r>
            <a:r>
              <a:rPr lang="fr-FR" sz="800" b="1" dirty="0"/>
              <a:t>perd plus de 1 500 emplois </a:t>
            </a:r>
            <a:r>
              <a:rPr lang="fr-FR" sz="800" dirty="0"/>
              <a:t>et </a:t>
            </a:r>
            <a:r>
              <a:rPr lang="fr-FR" sz="800" b="1" dirty="0"/>
              <a:t>Vineuil plus de 400 </a:t>
            </a:r>
            <a:r>
              <a:rPr lang="fr-FR" sz="800" dirty="0"/>
              <a:t>tandis que </a:t>
            </a:r>
            <a:r>
              <a:rPr lang="fr-FR" sz="800" b="1" dirty="0"/>
              <a:t>La Chaussée-Saint- Victor en gagne 1 150 </a:t>
            </a:r>
            <a:r>
              <a:rPr lang="fr-FR" sz="800" dirty="0"/>
              <a:t>(implantations de nouvelles entreprises sur les parcs Euro-Val de Loire, développement du pôle santé). </a:t>
            </a:r>
          </a:p>
          <a:p>
            <a:r>
              <a:rPr lang="fr-FR" sz="800" dirty="0"/>
              <a:t>Plus globalement, la couronne de Blois, la rive nord de la Loire et le secteur sud-est (notamment Cheverny, Cour-Cheverny, </a:t>
            </a:r>
            <a:r>
              <a:rPr lang="fr-FR" sz="800" dirty="0" err="1"/>
              <a:t>Cellettes</a:t>
            </a:r>
            <a:r>
              <a:rPr lang="fr-FR" sz="800" dirty="0"/>
              <a:t>) paraissent les plus dynamiques, tandis que la partie nord-ouest du territoire, autour d'Herbault, se révèle plus fragile. </a:t>
            </a:r>
          </a:p>
          <a:p>
            <a:r>
              <a:rPr lang="fr-FR" sz="800" dirty="0"/>
              <a:t>La </a:t>
            </a:r>
            <a:r>
              <a:rPr lang="fr-FR" sz="800" b="1" dirty="0"/>
              <a:t>frange loir-et-</a:t>
            </a:r>
            <a:r>
              <a:rPr lang="fr-FR" sz="800" b="1" dirty="0" err="1"/>
              <a:t>chérienne</a:t>
            </a:r>
            <a:r>
              <a:rPr lang="fr-FR" sz="800" b="1" dirty="0"/>
              <a:t> de Terres de Val de Loire gagne des emplois </a:t>
            </a:r>
            <a:r>
              <a:rPr lang="fr-FR" sz="800" dirty="0"/>
              <a:t>(Beauce-la-Romaine et Binas). Toutefois l'ensemble de la communauté en a perdu plus de 360, soit un reflux conséquent (- 2,8 %).</a:t>
            </a:r>
          </a:p>
          <a:p>
            <a:endParaRPr lang="fr-FR" sz="800" b="1" u="sng" dirty="0">
              <a:cs typeface="Arial" panose="020B0604020202020204" pitchFamily="34" charset="0"/>
            </a:endParaRPr>
          </a:p>
          <a:p>
            <a:r>
              <a:rPr lang="fr-FR" sz="800" b="1" u="sng" dirty="0" err="1">
                <a:solidFill>
                  <a:srgbClr val="00B0F0"/>
                </a:solidFill>
                <a:cs typeface="Arial" panose="020B0604020202020204" pitchFamily="34" charset="0"/>
              </a:rPr>
              <a:t>Arr</a:t>
            </a:r>
            <a:r>
              <a:rPr lang="fr-FR" sz="800" b="1" u="sng" dirty="0">
                <a:solidFill>
                  <a:srgbClr val="00B0F0"/>
                </a:solidFill>
                <a:cs typeface="Arial" panose="020B0604020202020204" pitchFamily="34" charset="0"/>
              </a:rPr>
              <a:t> </a:t>
            </a:r>
            <a:r>
              <a:rPr lang="fr-FR" sz="800" b="1" u="sng" dirty="0" err="1">
                <a:solidFill>
                  <a:srgbClr val="00B0F0"/>
                </a:solidFill>
                <a:cs typeface="Arial" panose="020B0604020202020204" pitchFamily="34" charset="0"/>
              </a:rPr>
              <a:t>Romo</a:t>
            </a:r>
            <a:r>
              <a:rPr lang="fr-FR" sz="800" b="1" u="sng" dirty="0">
                <a:solidFill>
                  <a:srgbClr val="00B0F0"/>
                </a:solidFill>
                <a:cs typeface="Arial" panose="020B0604020202020204" pitchFamily="34" charset="0"/>
              </a:rPr>
              <a:t> </a:t>
            </a:r>
            <a:r>
              <a:rPr lang="fr-FR" sz="800" dirty="0">
                <a:cs typeface="Arial" panose="020B0604020202020204" pitchFamily="34" charset="0"/>
              </a:rPr>
              <a:t>: </a:t>
            </a:r>
            <a:r>
              <a:rPr lang="fr-FR" sz="800" b="1" dirty="0"/>
              <a:t>difficultés rencontrées </a:t>
            </a:r>
            <a:r>
              <a:rPr lang="fr-FR" sz="800" dirty="0"/>
              <a:t>par les deux communautés de communes </a:t>
            </a:r>
            <a:r>
              <a:rPr lang="fr-FR" sz="800" b="1" dirty="0" err="1"/>
              <a:t>Coeur</a:t>
            </a:r>
            <a:r>
              <a:rPr lang="fr-FR" sz="800" b="1" dirty="0"/>
              <a:t> de Sologne et plus encore la Sologne des Rivières </a:t>
            </a:r>
            <a:r>
              <a:rPr lang="fr-FR" sz="800" dirty="0"/>
              <a:t>qui perdent à elles deux </a:t>
            </a:r>
            <a:r>
              <a:rPr lang="fr-FR" sz="800" b="1" dirty="0"/>
              <a:t>près de 600 emplois</a:t>
            </a:r>
            <a:r>
              <a:rPr lang="fr-FR" sz="800" dirty="0"/>
              <a:t>, et dans une moindre mesure à la région de Montrichard-Val-de-Cher. </a:t>
            </a:r>
            <a:r>
              <a:rPr lang="fr-FR" sz="800" b="1" dirty="0"/>
              <a:t>Les secteurs de Romorantin-Lanthenay et de Neung-sur-Beuvron demeurent stables.</a:t>
            </a:r>
            <a:endParaRPr lang="fr-FR" sz="800" dirty="0"/>
          </a:p>
          <a:p>
            <a:r>
              <a:rPr lang="fr-FR" sz="800" dirty="0"/>
              <a:t>Certaines communes, de tradition industrielle, affichent des </a:t>
            </a:r>
            <a:r>
              <a:rPr lang="fr-FR" sz="800" b="1" dirty="0"/>
              <a:t>résultats très négatifs </a:t>
            </a:r>
            <a:r>
              <a:rPr lang="fr-FR" sz="800" dirty="0"/>
              <a:t>(plus d’une centaine d’emplois supprimés à </a:t>
            </a:r>
            <a:r>
              <a:rPr lang="fr-FR" sz="800" b="1" dirty="0"/>
              <a:t>Salbris et Lamotte-Beuvron </a:t>
            </a:r>
            <a:r>
              <a:rPr lang="fr-FR" sz="800" dirty="0"/>
              <a:t>et même plus de 200 à </a:t>
            </a:r>
            <a:r>
              <a:rPr lang="fr-FR" sz="800" b="1" dirty="0" err="1"/>
              <a:t>Theillay</a:t>
            </a:r>
            <a:r>
              <a:rPr lang="fr-FR" sz="800" b="1" dirty="0"/>
              <a:t> et Selles-sur-Cher</a:t>
            </a:r>
            <a:r>
              <a:rPr lang="fr-FR" sz="800" dirty="0"/>
              <a:t>) ; d’autres </a:t>
            </a:r>
            <a:r>
              <a:rPr lang="fr-FR" sz="800" b="1" dirty="0"/>
              <a:t>se portent plutôt bien </a:t>
            </a:r>
            <a:r>
              <a:rPr lang="fr-FR" sz="800" dirty="0"/>
              <a:t>: une cinquantaine d’emplois supplémentaires à </a:t>
            </a:r>
            <a:r>
              <a:rPr lang="fr-FR" sz="800" b="1" dirty="0"/>
              <a:t>Saint-Georges-sur-Cher et Selles-Saint-Denis </a:t>
            </a:r>
            <a:r>
              <a:rPr lang="fr-FR" sz="800" dirty="0"/>
              <a:t>et plus d’une centaine à </a:t>
            </a:r>
            <a:r>
              <a:rPr lang="fr-FR" sz="800" b="1" dirty="0"/>
              <a:t>Contres</a:t>
            </a:r>
            <a:r>
              <a:rPr lang="fr-FR" sz="800" dirty="0"/>
              <a:t>, ainsi qu’à </a:t>
            </a:r>
            <a:r>
              <a:rPr lang="fr-FR" sz="800" b="1" dirty="0"/>
              <a:t>Saint-Aignan </a:t>
            </a:r>
            <a:r>
              <a:rPr lang="fr-FR" sz="800" dirty="0"/>
              <a:t>(effet </a:t>
            </a:r>
            <a:r>
              <a:rPr lang="fr-FR" sz="800" dirty="0" err="1"/>
              <a:t>Beauval</a:t>
            </a:r>
            <a:r>
              <a:rPr lang="fr-FR" sz="800" dirty="0"/>
              <a:t>).</a:t>
            </a:r>
            <a:endParaRPr lang="fr-FR" sz="800" dirty="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11</a:t>
            </a:fld>
            <a:endParaRPr lang="fr-FR"/>
          </a:p>
        </p:txBody>
      </p:sp>
    </p:spTree>
    <p:extLst>
      <p:ext uri="{BB962C8B-B14F-4D97-AF65-F5344CB8AC3E}">
        <p14:creationId xmlns:p14="http://schemas.microsoft.com/office/powerpoint/2010/main" val="3158263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Recul des activités du "Faire" </a:t>
            </a:r>
            <a:endParaRPr lang="fr-FR" sz="900" dirty="0"/>
          </a:p>
          <a:p>
            <a:r>
              <a:rPr lang="fr-FR" sz="900" dirty="0"/>
              <a:t> </a:t>
            </a:r>
          </a:p>
          <a:p>
            <a:r>
              <a:rPr lang="fr-FR" sz="900" dirty="0"/>
              <a:t>Cette évolution s’accompagne d’une </a:t>
            </a:r>
            <a:r>
              <a:rPr lang="fr-FR" sz="900" b="1" dirty="0"/>
              <a:t>transformation relativement rapide de l’économie locale.</a:t>
            </a:r>
            <a:r>
              <a:rPr lang="fr-FR" sz="900" dirty="0"/>
              <a:t> Les activités relevant du «Faire» (produire, fabriquer, construire) demeurent très présentes mais elles perdent du poids au profit des activités tertiaires ; l’économie résidentielle progresse.</a:t>
            </a:r>
          </a:p>
          <a:p>
            <a:r>
              <a:rPr lang="fr-FR" sz="900" dirty="0"/>
              <a:t>Au cours de la période 2008-2013, l’</a:t>
            </a:r>
            <a:r>
              <a:rPr lang="fr-FR" sz="900" b="1" dirty="0"/>
              <a:t>industrie</a:t>
            </a:r>
            <a:r>
              <a:rPr lang="fr-FR" sz="900" dirty="0"/>
              <a:t> a de nouveau été confrontée à la fermeture d'établissements et à la </a:t>
            </a:r>
            <a:r>
              <a:rPr lang="fr-FR" sz="900" b="1" dirty="0"/>
              <a:t>suppression de postes de travail </a:t>
            </a:r>
            <a:r>
              <a:rPr lang="fr-FR" sz="900" dirty="0"/>
              <a:t>qui apparaissent cependant moins vigoureuses localement. L'industrie demeure significative, représentant </a:t>
            </a:r>
            <a:r>
              <a:rPr lang="fr-FR" sz="900" b="1" dirty="0"/>
              <a:t>18 % de l’emploi local</a:t>
            </a:r>
            <a:r>
              <a:rPr lang="fr-FR" sz="900" dirty="0"/>
              <a:t>, ce qui place le Loir-et-Cher au 15</a:t>
            </a:r>
            <a:r>
              <a:rPr lang="fr-FR" sz="900" baseline="30000" dirty="0"/>
              <a:t>ème</a:t>
            </a:r>
            <a:r>
              <a:rPr lang="fr-FR" sz="900" dirty="0"/>
              <a:t> rang national pour cet indicateur.</a:t>
            </a:r>
          </a:p>
          <a:p>
            <a:r>
              <a:rPr lang="fr-FR" sz="900" b="1" dirty="0"/>
              <a:t>L’agriculture perd des emplois</a:t>
            </a:r>
            <a:r>
              <a:rPr lang="fr-FR" sz="900" dirty="0"/>
              <a:t> ; son influence se réduit aussi, ici comme ailleurs ; elle offre encore  4 % des emplois, soit davantage que dans la région ou le pays tout entier.  </a:t>
            </a:r>
          </a:p>
          <a:p>
            <a:r>
              <a:rPr lang="fr-FR" sz="900" dirty="0"/>
              <a:t>Les activités de la </a:t>
            </a:r>
            <a:r>
              <a:rPr lang="fr-FR" sz="900" b="1" dirty="0"/>
              <a:t>construction</a:t>
            </a:r>
            <a:r>
              <a:rPr lang="fr-FR" sz="900" dirty="0"/>
              <a:t> ont légèrement diminué au cours de cette période : elles pourvoient encore à plus de 7 % des emplois, soit légèrement plus qu'en région ou qu'en France.</a:t>
            </a:r>
          </a:p>
          <a:p>
            <a:r>
              <a:rPr lang="fr-FR" sz="900" dirty="0"/>
              <a:t>Les secteurs relevant </a:t>
            </a:r>
            <a:r>
              <a:rPr lang="fr-FR" sz="900" b="1" dirty="0"/>
              <a:t>du tertiaire, marchand (surtout) et non marchand</a:t>
            </a:r>
            <a:r>
              <a:rPr lang="fr-FR" sz="900" dirty="0"/>
              <a:t>, ont en revanche progressé, dopant de ce fait leur poids au sein de l'économie locale. </a:t>
            </a:r>
          </a:p>
          <a:p>
            <a:r>
              <a:rPr lang="fr-FR" sz="900" dirty="0"/>
              <a:t>Globalement, les trois secteurs productifs (agriculture, industrie et construction) représentent à présent 30 % des emplois du département, soit 2 points de moins que cinq ans auparavant.</a:t>
            </a:r>
          </a:p>
          <a:p>
            <a:r>
              <a:rPr lang="fr-FR" sz="900" dirty="0"/>
              <a:t>Au sein du département, </a:t>
            </a:r>
            <a:r>
              <a:rPr lang="fr-FR" sz="900" b="1" dirty="0"/>
              <a:t>le profil économique des arrondissements apparaît très contrasté</a:t>
            </a:r>
            <a:r>
              <a:rPr lang="fr-FR" sz="900" dirty="0"/>
              <a:t>. Dans ceux de </a:t>
            </a:r>
            <a:r>
              <a:rPr lang="fr-FR" sz="900" dirty="0" err="1"/>
              <a:t>Romoratin-Lanthenay</a:t>
            </a:r>
            <a:r>
              <a:rPr lang="fr-FR" sz="900" dirty="0"/>
              <a:t> et plus encore de Vendôme, les activités relevant du «Faire» sont particulièrement présentes (respectivement 33 % et 38 % des emplois), ce sont aussi celles qui subissent les pertes d’emplois les plus conséquentes. Dans le Blaisois, la proportion d'emplois tertiaires y est désormais très </a:t>
            </a:r>
            <a:r>
              <a:rPr lang="fr-FR" sz="900" dirty="0" err="1"/>
              <a:t>élévée</a:t>
            </a:r>
            <a:r>
              <a:rPr lang="fr-FR" sz="900" dirty="0"/>
              <a:t> ; la structure de l'économie se rapproche de celle de la France métropolitaine.</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12</a:t>
            </a:fld>
            <a:endParaRPr lang="fr-FR"/>
          </a:p>
        </p:txBody>
      </p:sp>
    </p:spTree>
    <p:extLst>
      <p:ext uri="{BB962C8B-B14F-4D97-AF65-F5344CB8AC3E}">
        <p14:creationId xmlns:p14="http://schemas.microsoft.com/office/powerpoint/2010/main" val="1552943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Les professions de la « production concrète » très présentes</a:t>
            </a:r>
            <a:endParaRPr lang="fr-FR" sz="900" dirty="0"/>
          </a:p>
          <a:p>
            <a:r>
              <a:rPr lang="fr-FR" sz="900" dirty="0"/>
              <a:t> </a:t>
            </a:r>
          </a:p>
          <a:p>
            <a:r>
              <a:rPr lang="fr-FR" sz="900" dirty="0"/>
              <a:t>L’analyse des fonctions exercées dans ces emplois (dite analyse fonctionnelle des emplois) confirme sans surprise la </a:t>
            </a:r>
            <a:r>
              <a:rPr lang="fr-FR" sz="900" b="1" dirty="0"/>
              <a:t>forte présence locale des professions de la sphère productive</a:t>
            </a:r>
            <a:r>
              <a:rPr lang="fr-FR" sz="900" dirty="0"/>
              <a:t> qui sont nettement surreprésentées.  C’est le cas aussi des professions liées aux </a:t>
            </a:r>
            <a:r>
              <a:rPr lang="fr-FR" sz="900" b="1" dirty="0"/>
              <a:t>services de proximité</a:t>
            </a:r>
            <a:r>
              <a:rPr lang="fr-FR" sz="900" dirty="0"/>
              <a:t>.</a:t>
            </a:r>
          </a:p>
          <a:p>
            <a:r>
              <a:rPr lang="fr-FR" sz="900" dirty="0"/>
              <a:t>D’autres professions en revanche y sont comparativement </a:t>
            </a:r>
            <a:r>
              <a:rPr lang="fr-FR" sz="900" b="1" dirty="0"/>
              <a:t>moins développées</a:t>
            </a:r>
            <a:r>
              <a:rPr lang="fr-FR" sz="900" dirty="0"/>
              <a:t>. Citons plus particulièrement celles dévolues aux activités de </a:t>
            </a:r>
            <a:r>
              <a:rPr lang="fr-FR" sz="900" b="1" dirty="0"/>
              <a:t>gestion</a:t>
            </a:r>
            <a:r>
              <a:rPr lang="fr-FR" sz="900" dirty="0"/>
              <a:t> d’entreprises, de la banque et de l’assurance, à l’enseignement et à la </a:t>
            </a:r>
            <a:r>
              <a:rPr lang="fr-FR" sz="900" b="1" dirty="0"/>
              <a:t>formation</a:t>
            </a:r>
            <a:r>
              <a:rPr lang="fr-FR" sz="900" dirty="0"/>
              <a:t>, au </a:t>
            </a:r>
            <a:r>
              <a:rPr lang="fr-FR" sz="900" b="1" dirty="0"/>
              <a:t>conseil</a:t>
            </a:r>
            <a:r>
              <a:rPr lang="fr-FR" sz="900" dirty="0"/>
              <a:t>, à la </a:t>
            </a:r>
            <a:r>
              <a:rPr lang="fr-FR" sz="900" b="1" dirty="0"/>
              <a:t>recherche</a:t>
            </a:r>
            <a:r>
              <a:rPr lang="fr-FR" sz="900" dirty="0"/>
              <a:t> / innovation, à la culture et aux loisirs...</a:t>
            </a:r>
          </a:p>
          <a:p>
            <a:r>
              <a:rPr lang="fr-FR" sz="900" dirty="0"/>
              <a:t> </a:t>
            </a:r>
          </a:p>
          <a:p>
            <a:r>
              <a:rPr lang="fr-FR" sz="900" dirty="0"/>
              <a:t>Au sein des arrondissements, l’importance des catégories de professions exercées varie considérablement, en lien avec les constats opérés ci-avant pour les secteurs d’activités. </a:t>
            </a:r>
          </a:p>
          <a:p>
            <a:r>
              <a:rPr lang="fr-FR" sz="900" dirty="0"/>
              <a:t>Ceux de Blois et de </a:t>
            </a:r>
            <a:r>
              <a:rPr lang="fr-FR" sz="900" b="1" dirty="0"/>
              <a:t>Romorantin-Lanthenay </a:t>
            </a:r>
            <a:r>
              <a:rPr lang="fr-FR" sz="900" dirty="0"/>
              <a:t>bénéficient d’une </a:t>
            </a:r>
            <a:r>
              <a:rPr lang="fr-FR" sz="900" b="1" dirty="0"/>
              <a:t>économie présentielle</a:t>
            </a:r>
            <a:r>
              <a:rPr lang="fr-FR" sz="900" dirty="0"/>
              <a:t> désormais très affirmée, regroupant </a:t>
            </a:r>
            <a:r>
              <a:rPr lang="fr-FR" sz="900" b="1" dirty="0"/>
              <a:t>41 % des professions exercées</a:t>
            </a:r>
            <a:r>
              <a:rPr lang="fr-FR" sz="900" dirty="0"/>
              <a:t>, soit une proportion similaire à celle de la région et assez proche du niveau national.</a:t>
            </a:r>
          </a:p>
          <a:p>
            <a:r>
              <a:rPr lang="fr-FR" sz="900" dirty="0"/>
              <a:t>La part des professions attachées à la production concrète est en revanche nettement plus élevée dans le Vendômois. </a:t>
            </a:r>
          </a:p>
          <a:p>
            <a:r>
              <a:rPr lang="fr-FR" sz="900" dirty="0"/>
              <a:t>Les services aux entreprises sont sans surprise davantage développés dans le Blaisois.</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13</a:t>
            </a:fld>
            <a:endParaRPr lang="fr-FR"/>
          </a:p>
        </p:txBody>
      </p:sp>
    </p:spTree>
    <p:extLst>
      <p:ext uri="{BB962C8B-B14F-4D97-AF65-F5344CB8AC3E}">
        <p14:creationId xmlns:p14="http://schemas.microsoft.com/office/powerpoint/2010/main" val="336813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a:t>Depuis le début 2013</a:t>
            </a:r>
            <a:r>
              <a:rPr lang="fr-FR" sz="900" dirty="0"/>
              <a:t>, le Loir-et-Cher a </a:t>
            </a:r>
            <a:r>
              <a:rPr lang="fr-FR" sz="900" b="1" dirty="0"/>
              <a:t>continué à perdre des emplois</a:t>
            </a:r>
            <a:r>
              <a:rPr lang="fr-FR" sz="900" dirty="0"/>
              <a:t> : près de </a:t>
            </a:r>
            <a:r>
              <a:rPr lang="fr-FR" sz="900" b="1" dirty="0"/>
              <a:t>1 900 postes</a:t>
            </a:r>
            <a:r>
              <a:rPr lang="fr-FR" sz="900" dirty="0"/>
              <a:t> salariés du secteur privé en trois ans. </a:t>
            </a:r>
            <a:r>
              <a:rPr lang="fr-FR" sz="900" b="1" dirty="0"/>
              <a:t>Il en compte</a:t>
            </a:r>
            <a:r>
              <a:rPr lang="fr-FR" sz="900" dirty="0"/>
              <a:t> à présent près de </a:t>
            </a:r>
            <a:r>
              <a:rPr lang="fr-FR" sz="900" b="1" dirty="0"/>
              <a:t>76 700.</a:t>
            </a:r>
            <a:endParaRPr lang="fr-FR" sz="900" dirty="0"/>
          </a:p>
          <a:p>
            <a:r>
              <a:rPr lang="fr-FR" sz="900" dirty="0"/>
              <a:t>Cependant, une inversion de tendance semble s'être s'opérée. Les pertes sont faibles en 2015 (une vingtaine de postes).  Les données encore provisoires disponibles pour le département </a:t>
            </a:r>
            <a:r>
              <a:rPr lang="fr-FR" sz="900" b="1" dirty="0"/>
              <a:t>en 2016</a:t>
            </a:r>
            <a:r>
              <a:rPr lang="fr-FR" sz="900" dirty="0"/>
              <a:t> semblent confirmer cette reprise. </a:t>
            </a:r>
            <a:r>
              <a:rPr lang="fr-FR" sz="900" b="1" dirty="0"/>
              <a:t>Le gain serait de 820 emplois</a:t>
            </a:r>
            <a:r>
              <a:rPr lang="fr-FR" sz="900" dirty="0"/>
              <a:t>.</a:t>
            </a:r>
          </a:p>
          <a:p>
            <a:r>
              <a:rPr lang="fr-FR" sz="900" dirty="0"/>
              <a:t>Les territoires au sein du département n’ont pas évolué de manière semblable, loin s’en faut.</a:t>
            </a:r>
          </a:p>
          <a:p>
            <a:r>
              <a:rPr lang="fr-FR" sz="900" dirty="0"/>
              <a:t>Du début 2013 à fin 2015, le volume d’emplois a fortement décru dans le Blaisois, sans discontinuer (- 1 450 emplois) ; dans l'arrondissement de Romorantin-Lanthenay, le bilan sur les 3 années est négatif ( - 550) mais la situation s'est inversée en 2015, le territoire gagnant de nouveau des emplois. Dans le Vendômois, le retournement de tendance est intervenu en 2014 et le bilan des 3 années est positif (+ 120).</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14</a:t>
            </a:fld>
            <a:endParaRPr lang="fr-FR"/>
          </a:p>
        </p:txBody>
      </p:sp>
    </p:spTree>
    <p:extLst>
      <p:ext uri="{BB962C8B-B14F-4D97-AF65-F5344CB8AC3E}">
        <p14:creationId xmlns:p14="http://schemas.microsoft.com/office/powerpoint/2010/main" val="3922675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a:t>Les pertes d’emplois du privé concernent 3 des 4 grands secteurs d'activité (hors agriculture).</a:t>
            </a:r>
          </a:p>
          <a:p>
            <a:r>
              <a:rPr lang="fr-FR" sz="900" dirty="0"/>
              <a:t>Rien qu’au cours des </a:t>
            </a:r>
            <a:r>
              <a:rPr lang="fr-FR" sz="900" b="1" dirty="0"/>
              <a:t>trois années 2013 à 2015</a:t>
            </a:r>
            <a:r>
              <a:rPr lang="fr-FR" sz="900" dirty="0"/>
              <a:t>, environ </a:t>
            </a:r>
            <a:r>
              <a:rPr lang="fr-FR" sz="900" b="1" dirty="0"/>
              <a:t>1 030 emplois ont été supprimés dans l’industrie</a:t>
            </a:r>
            <a:r>
              <a:rPr lang="fr-FR" sz="900" dirty="0"/>
              <a:t>. Le rythme des pertes apparaît toutefois relativement proche de celui observé pour la région et la France métropolitaine. Il s’agit donc d’une mutation profonde touchant l’ensemble des économies. Les difficultés semblent un peu plus vives dans le sud du département ; le secteur industriel vendômois paraît mieux résister. </a:t>
            </a:r>
          </a:p>
          <a:p>
            <a:r>
              <a:rPr lang="fr-FR" sz="900" dirty="0"/>
              <a:t>En 7 années, depuis 2008, le Loir-et-Cher a perdu  2 730 emplois salariés industriels.</a:t>
            </a:r>
          </a:p>
          <a:p>
            <a:r>
              <a:rPr lang="fr-FR" sz="900" dirty="0"/>
              <a:t>Le secteur de la </a:t>
            </a:r>
            <a:r>
              <a:rPr lang="fr-FR" sz="900" b="1" dirty="0"/>
              <a:t>construction</a:t>
            </a:r>
            <a:r>
              <a:rPr lang="fr-FR" sz="900" dirty="0"/>
              <a:t>, très présent localement, a connu au cours des années récentes une </a:t>
            </a:r>
            <a:r>
              <a:rPr lang="fr-FR" sz="900" b="1" dirty="0"/>
              <a:t>crise générale</a:t>
            </a:r>
            <a:r>
              <a:rPr lang="fr-FR" sz="900" dirty="0"/>
              <a:t> très dure, alimentée par une </a:t>
            </a:r>
            <a:r>
              <a:rPr lang="fr-FR" sz="900" b="1" dirty="0"/>
              <a:t>chute abyssale de la mise en chantier de logements</a:t>
            </a:r>
            <a:r>
              <a:rPr lang="fr-FR" sz="900" dirty="0"/>
              <a:t>, entraînant la disparition de nombreux établissements et emplois. Il semble toutefois, selon les données conjoncturelles récentes, que la situation soit sur le point de changer.</a:t>
            </a:r>
          </a:p>
          <a:p>
            <a:r>
              <a:rPr lang="fr-FR" sz="900" dirty="0"/>
              <a:t>Au cours des 3 dernières années, </a:t>
            </a:r>
            <a:r>
              <a:rPr lang="fr-FR" sz="900" b="1" dirty="0"/>
              <a:t>1 120 emplois ont été supprimés</a:t>
            </a:r>
            <a:r>
              <a:rPr lang="fr-FR" sz="900" dirty="0"/>
              <a:t> dans ce secteur dans le département. Ce qui apparaît singulier c’est la </a:t>
            </a:r>
            <a:r>
              <a:rPr lang="fr-FR" sz="900" b="1" dirty="0"/>
              <a:t>vigueur du reflux</a:t>
            </a:r>
            <a:r>
              <a:rPr lang="fr-FR" sz="900" dirty="0"/>
              <a:t>, nettement plus accusé qu'ailleurs. Celui-ci est particulièrement fort dans l'arrondissement du sud (suppression d'1 emploi sur 5 en 3 ans). En 7 années, la construction a vu disparaître un quart de ses effectifs dans le Loir-et-Cher (plus de 2 000).</a:t>
            </a:r>
          </a:p>
          <a:p>
            <a:r>
              <a:rPr lang="fr-FR" sz="900" dirty="0"/>
              <a:t>Le </a:t>
            </a:r>
            <a:r>
              <a:rPr lang="fr-FR" sz="900" b="1" dirty="0"/>
              <a:t>commerce</a:t>
            </a:r>
            <a:r>
              <a:rPr lang="fr-FR" sz="900" dirty="0"/>
              <a:t> a </a:t>
            </a:r>
            <a:r>
              <a:rPr lang="fr-FR" sz="900" b="1" dirty="0"/>
              <a:t>perdu 400 emplois depuis début 2013 (</a:t>
            </a:r>
            <a:r>
              <a:rPr lang="fr-FR" sz="900" dirty="0"/>
              <a:t>et un millier depuis 2008, soit - 8 %). Pour ce secteur également le recul est sensiblement plus sévère localement ; il est particulièrement fort dans le Blaisois.</a:t>
            </a:r>
          </a:p>
          <a:p>
            <a:r>
              <a:rPr lang="fr-FR" sz="900" dirty="0"/>
              <a:t> Les activités de </a:t>
            </a:r>
            <a:r>
              <a:rPr lang="fr-FR" sz="900" b="1" dirty="0"/>
              <a:t>services progressent</a:t>
            </a:r>
            <a:r>
              <a:rPr lang="fr-FR" sz="900" dirty="0"/>
              <a:t> de près de </a:t>
            </a:r>
            <a:r>
              <a:rPr lang="fr-FR" sz="900" b="1" dirty="0"/>
              <a:t>670 emplois en 2013-2015. </a:t>
            </a:r>
            <a:r>
              <a:rPr lang="fr-FR" sz="900" dirty="0"/>
              <a:t>Les situations locales sont cependant très contrastées : le Vendômois connaît une augmentation soutenue (+ 9 % en 3 ans), tandis que le Blaisois recule de 1 %. </a:t>
            </a:r>
          </a:p>
          <a:p>
            <a:r>
              <a:rPr lang="fr-FR" sz="900" dirty="0"/>
              <a:t>En 7 années, les services ont gagné 1 280 emplois (+ 3,4 %).</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15</a:t>
            </a:fld>
            <a:endParaRPr lang="fr-FR"/>
          </a:p>
        </p:txBody>
      </p:sp>
    </p:spTree>
    <p:extLst>
      <p:ext uri="{BB962C8B-B14F-4D97-AF65-F5344CB8AC3E}">
        <p14:creationId xmlns:p14="http://schemas.microsoft.com/office/powerpoint/2010/main" val="204385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07">
              <a:defRPr/>
            </a:pPr>
            <a:r>
              <a:rPr lang="fr-FR" sz="900" dirty="0">
                <a:cs typeface="Arial" panose="020B0604020202020204" pitchFamily="34" charset="0"/>
              </a:rPr>
              <a:t>Évolution récente (2014 et 2015) par secteurs d’activités détaillés</a:t>
            </a:r>
          </a:p>
          <a:p>
            <a:pPr defTabSz="947607">
              <a:defRPr/>
            </a:pPr>
            <a:endParaRPr lang="fr-FR" sz="900" dirty="0">
              <a:cs typeface="Arial" panose="020B0604020202020204" pitchFamily="34" charset="0"/>
            </a:endParaRPr>
          </a:p>
          <a:p>
            <a:r>
              <a:rPr lang="fr-FR" sz="900" b="1" dirty="0"/>
              <a:t>Branches gagnant le plus d’emplois</a:t>
            </a:r>
            <a:endParaRPr lang="fr-FR" sz="900" dirty="0"/>
          </a:p>
          <a:p>
            <a:r>
              <a:rPr lang="fr-FR" sz="900" dirty="0"/>
              <a:t>Intérim : + 547</a:t>
            </a:r>
          </a:p>
          <a:p>
            <a:r>
              <a:rPr lang="fr-FR" sz="900" dirty="0"/>
              <a:t>Services relatifs aux bâtiments : + 283</a:t>
            </a:r>
          </a:p>
          <a:p>
            <a:r>
              <a:rPr lang="fr-FR" sz="900" dirty="0"/>
              <a:t>Entreposage - services auxiliaires des transports : + 277</a:t>
            </a:r>
          </a:p>
          <a:p>
            <a:r>
              <a:rPr lang="fr-FR" sz="900" dirty="0"/>
              <a:t>Industries alimentaires : + 262</a:t>
            </a:r>
          </a:p>
          <a:p>
            <a:r>
              <a:rPr lang="fr-FR" sz="900" dirty="0"/>
              <a:t>Ingénierie, contrôle et analyses : + 216</a:t>
            </a:r>
          </a:p>
          <a:p>
            <a:r>
              <a:rPr lang="fr-FR" sz="900" dirty="0"/>
              <a:t>Soutien aux entreprises : + 187</a:t>
            </a:r>
          </a:p>
          <a:p>
            <a:r>
              <a:rPr lang="fr-FR" sz="900" dirty="0"/>
              <a:t>Hébergement médico-social et social : + 114</a:t>
            </a:r>
          </a:p>
          <a:p>
            <a:r>
              <a:rPr lang="fr-FR" sz="900" dirty="0"/>
              <a:t>Restauration : + 111</a:t>
            </a:r>
          </a:p>
          <a:p>
            <a:r>
              <a:rPr lang="fr-FR" sz="900" dirty="0"/>
              <a:t> </a:t>
            </a:r>
          </a:p>
          <a:p>
            <a:r>
              <a:rPr lang="fr-FR" sz="900" b="1" dirty="0"/>
              <a:t>Branches perdant le plus d’emplois</a:t>
            </a:r>
            <a:endParaRPr lang="fr-FR" sz="900" dirty="0"/>
          </a:p>
          <a:p>
            <a:r>
              <a:rPr lang="fr-FR" sz="900" dirty="0"/>
              <a:t>Travaux de construction spécialisés : - 630</a:t>
            </a:r>
          </a:p>
          <a:p>
            <a:r>
              <a:rPr lang="fr-FR" sz="900" dirty="0"/>
              <a:t>Transports : - 229</a:t>
            </a:r>
          </a:p>
          <a:p>
            <a:r>
              <a:rPr lang="fr-FR" sz="900" dirty="0"/>
              <a:t>Industrie automobile : - 214</a:t>
            </a:r>
          </a:p>
          <a:p>
            <a:r>
              <a:rPr lang="fr-FR" sz="900" dirty="0"/>
              <a:t>Commerce de détail : - 189</a:t>
            </a:r>
          </a:p>
          <a:p>
            <a:r>
              <a:rPr lang="fr-FR" sz="900" dirty="0"/>
              <a:t>Services d'information : - 119</a:t>
            </a:r>
          </a:p>
          <a:p>
            <a:r>
              <a:rPr lang="fr-FR" sz="900" dirty="0"/>
              <a:t>Commerce de gros : - 93</a:t>
            </a:r>
          </a:p>
          <a:p>
            <a:r>
              <a:rPr lang="fr-FR" sz="900" dirty="0"/>
              <a:t>Fabrication de machines et équipements : - 91</a:t>
            </a:r>
          </a:p>
          <a:p>
            <a:r>
              <a:rPr lang="fr-FR" sz="900" dirty="0"/>
              <a:t>Construction de bâtiments : - 86</a:t>
            </a:r>
          </a:p>
          <a:p>
            <a:r>
              <a:rPr lang="fr-FR" sz="900" dirty="0"/>
              <a:t>Fabrication d'éléments électriques : - 84</a:t>
            </a:r>
          </a:p>
          <a:p>
            <a:r>
              <a:rPr lang="fr-FR" sz="900" dirty="0"/>
              <a:t>Réparation-installation machines et équipements : - 80</a:t>
            </a:r>
          </a:p>
          <a:p>
            <a:r>
              <a:rPr lang="fr-FR" sz="900" dirty="0"/>
              <a:t>Fabrication de meubles : - 80</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16</a:t>
            </a:fld>
            <a:endParaRPr lang="fr-FR"/>
          </a:p>
        </p:txBody>
      </p:sp>
    </p:spTree>
    <p:extLst>
      <p:ext uri="{BB962C8B-B14F-4D97-AF65-F5344CB8AC3E}">
        <p14:creationId xmlns:p14="http://schemas.microsoft.com/office/powerpoint/2010/main" val="363000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La plupart des branches industrielles perdent des emplois</a:t>
            </a:r>
            <a:endParaRPr lang="fr-FR" sz="900" dirty="0"/>
          </a:p>
          <a:p>
            <a:r>
              <a:rPr lang="fr-FR" sz="900" b="1" i="1" dirty="0"/>
              <a:t> </a:t>
            </a:r>
            <a:endParaRPr lang="fr-FR" sz="900" dirty="0"/>
          </a:p>
          <a:p>
            <a:r>
              <a:rPr lang="fr-FR" sz="900" dirty="0"/>
              <a:t>Un regard porté sur une période un peu plus longue permet de mesurer l'ampleur des dynamiques en cours.</a:t>
            </a:r>
          </a:p>
          <a:p>
            <a:r>
              <a:rPr lang="fr-FR" sz="900" dirty="0"/>
              <a:t>Entre 2008 et 2015, l’industrie perd 12 % de ses effectifs privés. Mais la situation selon les activités apparaît extrêmement inégale. </a:t>
            </a:r>
            <a:r>
              <a:rPr lang="fr-FR" sz="900" b="1" dirty="0"/>
              <a:t>Parmi les 20 principales branches présentes localement, 15 affichent une évolution négative</a:t>
            </a:r>
            <a:r>
              <a:rPr lang="fr-FR" sz="900" dirty="0"/>
              <a:t>, qui peut être pour certaines très importante : plus de la moitié des effectifs supprimés dans la fabrication de produits informatiques, électroniques et optiques. Pertes très accusées aussi dans l'industrie automobile, la fabrication d'équipements électriques et la fabrication de machines et équipements. Globalement, </a:t>
            </a:r>
            <a:r>
              <a:rPr lang="fr-FR" sz="900" b="1" dirty="0"/>
              <a:t>celles-ci ont perdu </a:t>
            </a:r>
            <a:r>
              <a:rPr lang="fr-FR" sz="900" dirty="0"/>
              <a:t>durant ces 7 années </a:t>
            </a:r>
            <a:r>
              <a:rPr lang="fr-FR" sz="900" b="1" dirty="0"/>
              <a:t>plus de 3 000 emplois</a:t>
            </a:r>
            <a:r>
              <a:rPr lang="fr-FR" sz="900" dirty="0"/>
              <a:t>, soit un repli vigoureux de </a:t>
            </a:r>
            <a:r>
              <a:rPr lang="fr-FR" sz="900" b="1" dirty="0"/>
              <a:t>18 %.</a:t>
            </a:r>
            <a:endParaRPr lang="fr-FR" sz="900" dirty="0"/>
          </a:p>
          <a:p>
            <a:r>
              <a:rPr lang="fr-FR" sz="900" b="1" dirty="0"/>
              <a:t>Seules 5 branches sont en croissance</a:t>
            </a:r>
            <a:r>
              <a:rPr lang="fr-FR" sz="900" dirty="0"/>
              <a:t>, parmi lesquelles on distingue </a:t>
            </a:r>
            <a:r>
              <a:rPr lang="fr-FR" sz="900" b="1" dirty="0"/>
              <a:t>l'agroalimentaire </a:t>
            </a:r>
            <a:r>
              <a:rPr lang="fr-FR" sz="900" dirty="0"/>
              <a:t>ainsi que dans une moindre mesure, le travail du cuir et les matériels de transport (hors automobile). Globalement, elles ont généré plus de </a:t>
            </a:r>
            <a:r>
              <a:rPr lang="fr-FR" sz="900" b="1" dirty="0"/>
              <a:t>460 emplois supplémentaires</a:t>
            </a:r>
            <a:r>
              <a:rPr lang="fr-FR" sz="900" dirty="0"/>
              <a:t>, (croissance de </a:t>
            </a:r>
            <a:r>
              <a:rPr lang="fr-FR" sz="900" b="1" dirty="0"/>
              <a:t>9 %</a:t>
            </a:r>
            <a:r>
              <a:rPr lang="fr-FR" sz="900" dirty="0"/>
              <a:t>).</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17</a:t>
            </a:fld>
            <a:endParaRPr lang="fr-FR"/>
          </a:p>
        </p:txBody>
      </p:sp>
    </p:spTree>
    <p:extLst>
      <p:ext uri="{BB962C8B-B14F-4D97-AF65-F5344CB8AC3E}">
        <p14:creationId xmlns:p14="http://schemas.microsoft.com/office/powerpoint/2010/main" val="3591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Tertiaire, des dynamiques contraires</a:t>
            </a:r>
          </a:p>
          <a:p>
            <a:endParaRPr lang="fr-FR" sz="900" dirty="0"/>
          </a:p>
          <a:p>
            <a:r>
              <a:rPr lang="fr-FR" sz="900" dirty="0"/>
              <a:t>Depuis 2008, en sept années, les activités des services marchands ont créé près de 1 300 emplois dans le département. Ce gain résulte de mouvements très contrastés, dont on </a:t>
            </a:r>
            <a:r>
              <a:rPr lang="fr-FR" sz="900" dirty="0" err="1"/>
              <a:t>sousestime</a:t>
            </a:r>
            <a:r>
              <a:rPr lang="fr-FR" sz="900" dirty="0"/>
              <a:t> souvent la portée.</a:t>
            </a:r>
          </a:p>
          <a:p>
            <a:r>
              <a:rPr lang="fr-FR" sz="900" b="1" dirty="0"/>
              <a:t>Sur les 25 principales branches présentes localement, plus de la moitié ont enregistré une croissance de leurs effectifs </a:t>
            </a:r>
            <a:r>
              <a:rPr lang="fr-FR" sz="900" dirty="0"/>
              <a:t>(globalement </a:t>
            </a:r>
            <a:r>
              <a:rPr lang="fr-FR" sz="900" b="1" dirty="0"/>
              <a:t>+ 3 530</a:t>
            </a:r>
            <a:r>
              <a:rPr lang="fr-FR" sz="900" dirty="0"/>
              <a:t>, soit un bond de </a:t>
            </a:r>
            <a:r>
              <a:rPr lang="fr-FR" sz="900" b="1" dirty="0"/>
              <a:t>18 %</a:t>
            </a:r>
            <a:r>
              <a:rPr lang="fr-FR" sz="900" dirty="0"/>
              <a:t>), tandis que les </a:t>
            </a:r>
            <a:r>
              <a:rPr lang="fr-FR" sz="900" b="1" dirty="0"/>
              <a:t>autres ont perdu plus de 1 800 postes </a:t>
            </a:r>
            <a:r>
              <a:rPr lang="fr-FR" sz="900" dirty="0"/>
              <a:t>(- 12 %).</a:t>
            </a:r>
          </a:p>
          <a:p>
            <a:r>
              <a:rPr lang="fr-FR" sz="900" dirty="0"/>
              <a:t>Parmi les plus dynamiques se trouvent </a:t>
            </a:r>
            <a:r>
              <a:rPr lang="fr-FR" sz="900" b="1" dirty="0"/>
              <a:t>l'intérim </a:t>
            </a:r>
            <a:r>
              <a:rPr lang="fr-FR" sz="900" dirty="0"/>
              <a:t>(surtout depuis 2015, signe fort d’un redémarrage de l’économie), </a:t>
            </a:r>
            <a:r>
              <a:rPr lang="fr-FR" sz="900" b="1" dirty="0"/>
              <a:t>les activités de soutien aux entreprises</a:t>
            </a:r>
            <a:r>
              <a:rPr lang="fr-FR" sz="900" dirty="0"/>
              <a:t>, l’hébergement médicosocial, les services financiers et d’assurance, la logistique.</a:t>
            </a:r>
          </a:p>
          <a:p>
            <a:r>
              <a:rPr lang="fr-FR" sz="900" dirty="0"/>
              <a:t>En retrait, les activités de poste et de courrier, l’action sociale sans hébergement, etc.</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18</a:t>
            </a:fld>
            <a:endParaRPr lang="fr-FR"/>
          </a:p>
        </p:txBody>
      </p:sp>
    </p:spTree>
    <p:extLst>
      <p:ext uri="{BB962C8B-B14F-4D97-AF65-F5344CB8AC3E}">
        <p14:creationId xmlns:p14="http://schemas.microsoft.com/office/powerpoint/2010/main" val="3036367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Vers une réduction des radiations d’entreprises ?</a:t>
            </a:r>
          </a:p>
          <a:p>
            <a:endParaRPr lang="fr-FR" sz="900" dirty="0"/>
          </a:p>
          <a:p>
            <a:r>
              <a:rPr lang="fr-FR" sz="900" b="1" dirty="0"/>
              <a:t>1 834 établissements ont été créés </a:t>
            </a:r>
            <a:r>
              <a:rPr lang="fr-FR" sz="900" dirty="0"/>
              <a:t>dans le département </a:t>
            </a:r>
            <a:r>
              <a:rPr lang="fr-FR" sz="900" b="1" dirty="0"/>
              <a:t>en 2015 </a:t>
            </a:r>
            <a:r>
              <a:rPr lang="fr-FR" sz="900" dirty="0"/>
              <a:t>dont près de 1 570 relevant de la CCI et/ou de la CMA.</a:t>
            </a:r>
          </a:p>
          <a:p>
            <a:r>
              <a:rPr lang="fr-FR" sz="900" dirty="0"/>
              <a:t>Le nombre des </a:t>
            </a:r>
            <a:r>
              <a:rPr lang="fr-FR" sz="900" b="1" dirty="0"/>
              <a:t>créations </a:t>
            </a:r>
            <a:r>
              <a:rPr lang="fr-FR" sz="900" dirty="0"/>
              <a:t>s’est envolé récemment du seul fait de </a:t>
            </a:r>
            <a:r>
              <a:rPr lang="fr-FR" sz="900" b="1" dirty="0"/>
              <a:t>l’inscription désormais rendue obligatoire </a:t>
            </a:r>
            <a:r>
              <a:rPr lang="fr-FR" sz="900" dirty="0"/>
              <a:t>de certaines autoentreprises. Elles relèvent très majoritairement d’activités de commerce et de services.</a:t>
            </a:r>
          </a:p>
          <a:p>
            <a:r>
              <a:rPr lang="fr-FR" sz="900" dirty="0"/>
              <a:t>Pour l’ensemble du Loir-et-Cher, le taux de création d’entreprises apparaît en deçà du taux national mais légèrement supérieur à celui de la région ; de surcroît le taux de survie à 5 ans des jeunes entreprises y est plus faible. Cela révèle une difficulté du tissu local des entreprises à se renouveler. Toutefois la situation semblerait évoluer sur ce point…</a:t>
            </a:r>
          </a:p>
          <a:p>
            <a:r>
              <a:rPr lang="fr-FR" sz="900" dirty="0"/>
              <a:t>Les </a:t>
            </a:r>
            <a:r>
              <a:rPr lang="fr-FR" sz="900" b="1" dirty="0"/>
              <a:t>radiations tendent à se réduire</a:t>
            </a:r>
            <a:r>
              <a:rPr lang="fr-FR" sz="900" dirty="0"/>
              <a:t>, signe d’une amélioration progressive de la situation des entreprises, mais leur nombre se situe encore à un niveau élevé si on se réfère à la période d’avant la crise de 2007/2008.</a:t>
            </a:r>
          </a:p>
          <a:p>
            <a:r>
              <a:rPr lang="fr-FR" sz="900" b="1" i="1" dirty="0"/>
              <a:t> </a:t>
            </a:r>
            <a:endParaRPr lang="fr-FR" sz="900" dirty="0"/>
          </a:p>
          <a:p>
            <a:r>
              <a:rPr lang="fr-FR" sz="900" b="1" i="1" dirty="0"/>
              <a:t>6 700 établissements artisanaux</a:t>
            </a:r>
          </a:p>
          <a:p>
            <a:endParaRPr lang="fr-FR" sz="900" dirty="0"/>
          </a:p>
          <a:p>
            <a:r>
              <a:rPr lang="fr-FR" sz="900" dirty="0"/>
              <a:t>L’artisanat est une composante importante de l’économie départementale.</a:t>
            </a:r>
          </a:p>
          <a:p>
            <a:r>
              <a:rPr lang="fr-FR" sz="900" dirty="0"/>
              <a:t>Fin 2016, plus de </a:t>
            </a:r>
            <a:r>
              <a:rPr lang="fr-FR" sz="900" b="1" dirty="0"/>
              <a:t>6 700 établissements artisanaux</a:t>
            </a:r>
            <a:r>
              <a:rPr lang="fr-FR" sz="900" dirty="0"/>
              <a:t>, tous corps de métiers confondus, sont installés dans le département, soit </a:t>
            </a:r>
            <a:r>
              <a:rPr lang="fr-FR" sz="900" b="1" dirty="0"/>
              <a:t>20 artisans pour 1 000 habitants. </a:t>
            </a:r>
            <a:r>
              <a:rPr lang="fr-FR" sz="900" dirty="0"/>
              <a:t>Cette proportion est sensiblement plus élevée dans l'arrondissement de Romorantin-Lanthenay (23 ‰).</a:t>
            </a:r>
          </a:p>
          <a:p>
            <a:r>
              <a:rPr lang="fr-FR" sz="900" dirty="0"/>
              <a:t>L’activité la plus répandue est </a:t>
            </a:r>
            <a:r>
              <a:rPr lang="fr-FR" sz="900" b="1" dirty="0"/>
              <a:t>le Bâtiment</a:t>
            </a:r>
            <a:r>
              <a:rPr lang="fr-FR" sz="900" dirty="0"/>
              <a:t>, concernant encore 41 % des entreprises artisanales. Or ce secteur a connu de grandes difficultés au cours des années récentes, conduisant à la disparition de nombreux établissements. Le profil artisanal de certains territoires communautaires s’en trouve considérablement modifié, à l'exemple de la Sologne des Etangs où le bâtiment occupait 54 % des artisans en 2013, 44 % à présent.</a:t>
            </a:r>
            <a:endParaRPr lang="fr-FR" sz="900" dirty="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19</a:t>
            </a:fld>
            <a:endParaRPr lang="fr-FR"/>
          </a:p>
        </p:txBody>
      </p:sp>
    </p:spTree>
    <p:extLst>
      <p:ext uri="{BB962C8B-B14F-4D97-AF65-F5344CB8AC3E}">
        <p14:creationId xmlns:p14="http://schemas.microsoft.com/office/powerpoint/2010/main" val="259410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07">
              <a:defRPr/>
            </a:pPr>
            <a:endParaRPr lang="fr-FR" sz="11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a:t>
            </a:fld>
            <a:endParaRPr lang="fr-FR"/>
          </a:p>
        </p:txBody>
      </p:sp>
    </p:spTree>
    <p:extLst>
      <p:ext uri="{BB962C8B-B14F-4D97-AF65-F5344CB8AC3E}">
        <p14:creationId xmlns:p14="http://schemas.microsoft.com/office/powerpoint/2010/main" val="4110413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Deux projets importants à Romorantin-Lanthenay et à Blois-</a:t>
            </a:r>
            <a:r>
              <a:rPr lang="fr-FR" sz="900" b="1" i="1" dirty="0" err="1"/>
              <a:t>Villebarou</a:t>
            </a:r>
            <a:endParaRPr lang="fr-FR" sz="900" b="1" i="1" dirty="0"/>
          </a:p>
          <a:p>
            <a:endParaRPr lang="fr-FR" sz="900" dirty="0"/>
          </a:p>
          <a:p>
            <a:r>
              <a:rPr lang="fr-FR" sz="900" dirty="0"/>
              <a:t>Près de </a:t>
            </a:r>
            <a:r>
              <a:rPr lang="fr-FR" sz="900" b="1" dirty="0"/>
              <a:t>177 000 m² </a:t>
            </a:r>
            <a:r>
              <a:rPr lang="fr-FR" sz="900" dirty="0"/>
              <a:t>de </a:t>
            </a:r>
            <a:r>
              <a:rPr lang="fr-FR" sz="900" b="1" dirty="0"/>
              <a:t>locaux destinés aux activités </a:t>
            </a:r>
            <a:r>
              <a:rPr lang="fr-FR" sz="900" dirty="0"/>
              <a:t>ont été mis en chantier </a:t>
            </a:r>
            <a:r>
              <a:rPr lang="fr-FR" sz="900" b="1" dirty="0"/>
              <a:t>en 2016 </a:t>
            </a:r>
            <a:r>
              <a:rPr lang="fr-FR" sz="900" dirty="0"/>
              <a:t>dans le Loir-et-Cher. Cela fait suite au volume historiquement bas des 2 années précédentes.</a:t>
            </a:r>
          </a:p>
          <a:p>
            <a:r>
              <a:rPr lang="fr-FR" sz="900" dirty="0"/>
              <a:t>Près de la moitié de ces surfaces sont concentrées dans l'arrondissement de Blois, et plus d'un tiers dans celui de Romorantin-Lanthenay. Dans ces deux territoires, d'importants projets ont dopé les volumes mis en chantier (à Blois/</a:t>
            </a:r>
            <a:r>
              <a:rPr lang="fr-FR" sz="900" dirty="0" err="1"/>
              <a:t>Villebarou</a:t>
            </a:r>
            <a:r>
              <a:rPr lang="fr-FR" sz="900" dirty="0"/>
              <a:t> et à </a:t>
            </a:r>
            <a:r>
              <a:rPr lang="fr-FR" sz="900" dirty="0" err="1"/>
              <a:t>Romorantin</a:t>
            </a:r>
            <a:r>
              <a:rPr lang="fr-FR" sz="900" dirty="0"/>
              <a:t>). En revanche, les surfaces demeurent très faibles dans le Vendômois.</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20</a:t>
            </a:fld>
            <a:endParaRPr lang="fr-FR"/>
          </a:p>
        </p:txBody>
      </p:sp>
    </p:spTree>
    <p:extLst>
      <p:ext uri="{BB962C8B-B14F-4D97-AF65-F5344CB8AC3E}">
        <p14:creationId xmlns:p14="http://schemas.microsoft.com/office/powerpoint/2010/main" val="3524500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a:t>Un taux d'activité relativement élevé qui progresse encore</a:t>
            </a:r>
          </a:p>
          <a:p>
            <a:endParaRPr lang="fr-FR" sz="900" dirty="0"/>
          </a:p>
          <a:p>
            <a:r>
              <a:rPr lang="fr-FR" sz="900" b="1" dirty="0"/>
              <a:t>148 700 actifs </a:t>
            </a:r>
            <a:r>
              <a:rPr lang="fr-FR" sz="900" dirty="0"/>
              <a:t>de 15 à 64 ans (occupés ou au chômage) vivent en Loir-et-Cher en 2013.</a:t>
            </a:r>
          </a:p>
          <a:p>
            <a:r>
              <a:rPr lang="fr-FR" sz="900" dirty="0"/>
              <a:t>Leur nombre progresse de 1,6 % entre 2008 et 2013 dans le département dépassant de 0,3 point l'évolution constatée au niveau régional sur la même période.</a:t>
            </a:r>
          </a:p>
          <a:p>
            <a:r>
              <a:rPr lang="fr-FR" sz="900" dirty="0"/>
              <a:t>Le t</a:t>
            </a:r>
            <a:r>
              <a:rPr lang="fr-FR" sz="900" b="1" dirty="0"/>
              <a:t>aux d'activité départemental </a:t>
            </a:r>
            <a:r>
              <a:rPr lang="fr-FR" sz="900" dirty="0"/>
              <a:t>s'établit à </a:t>
            </a:r>
            <a:r>
              <a:rPr lang="fr-FR" sz="900" b="1" dirty="0"/>
              <a:t>74,4 % </a:t>
            </a:r>
            <a:r>
              <a:rPr lang="fr-FR" sz="900" dirty="0"/>
              <a:t>plaçant ainsi le Loir-et-Cher au 24e rang des départements de métropole</a:t>
            </a:r>
          </a:p>
          <a:p>
            <a:r>
              <a:rPr lang="fr-FR" sz="900" dirty="0"/>
              <a:t>pour l'importance de ce taux. Il a progressé de 1,2 point entre 2008 et 2013.</a:t>
            </a:r>
          </a:p>
          <a:p>
            <a:r>
              <a:rPr lang="fr-FR" sz="900" dirty="0"/>
              <a:t>Les taux d'activité (global et par sexe) du département sont relativement proches de ceux de la région Centre-Val de Loire mais restent supérieurs aux taux nationaux : 74,4 % contre 73,2 % pour le total, 71,7 % contre 69,9 % pour les femmes.</a:t>
            </a:r>
          </a:p>
          <a:p>
            <a:r>
              <a:rPr lang="fr-FR" sz="900" dirty="0"/>
              <a:t>L'écart est particulièrement élevé pour les </a:t>
            </a:r>
            <a:r>
              <a:rPr lang="fr-FR" sz="900" b="1" dirty="0"/>
              <a:t>jeunes </a:t>
            </a:r>
            <a:r>
              <a:rPr lang="fr-FR" sz="900" dirty="0"/>
              <a:t>: 48,8 % sont actifs en Loir-et-Cher, soit </a:t>
            </a:r>
            <a:r>
              <a:rPr lang="fr-FR" sz="900" b="1" dirty="0"/>
              <a:t>6 points de plus </a:t>
            </a:r>
            <a:r>
              <a:rPr lang="fr-FR" sz="900" dirty="0"/>
              <a:t>qu'en France métropolitaine.</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21</a:t>
            </a:fld>
            <a:endParaRPr lang="fr-FR"/>
          </a:p>
        </p:txBody>
      </p:sp>
    </p:spTree>
    <p:extLst>
      <p:ext uri="{BB962C8B-B14F-4D97-AF65-F5344CB8AC3E}">
        <p14:creationId xmlns:p14="http://schemas.microsoft.com/office/powerpoint/2010/main" val="4237126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1 salarié sur 8 en emploi précaire</a:t>
            </a:r>
            <a:endParaRPr lang="fr-FR" sz="900" dirty="0"/>
          </a:p>
          <a:p>
            <a:r>
              <a:rPr lang="fr-FR" sz="900" b="1" dirty="0"/>
              <a:t>1 salarié sur 8 </a:t>
            </a:r>
            <a:r>
              <a:rPr lang="fr-FR" sz="900" dirty="0"/>
              <a:t>occupe un emploi </a:t>
            </a:r>
            <a:r>
              <a:rPr lang="fr-FR" sz="900" b="1" dirty="0"/>
              <a:t>en CDD, </a:t>
            </a:r>
            <a:r>
              <a:rPr lang="fr-FR" sz="900" b="1" dirty="0" err="1"/>
              <a:t>interim</a:t>
            </a:r>
            <a:r>
              <a:rPr lang="fr-FR" sz="900" b="1" dirty="0"/>
              <a:t> ou emploi aidé </a:t>
            </a:r>
            <a:r>
              <a:rPr lang="fr-FR" sz="900" dirty="0"/>
              <a:t>dans le département, soit légèrement plus qu'au niveau régional et national.</a:t>
            </a:r>
          </a:p>
          <a:p>
            <a:r>
              <a:rPr lang="fr-FR" sz="900" dirty="0"/>
              <a:t>La part des salariés en contrat court est légèrement supérieure en Vendômois.</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22</a:t>
            </a:fld>
            <a:endParaRPr lang="fr-FR"/>
          </a:p>
        </p:txBody>
      </p:sp>
    </p:spTree>
    <p:extLst>
      <p:ext uri="{BB962C8B-B14F-4D97-AF65-F5344CB8AC3E}">
        <p14:creationId xmlns:p14="http://schemas.microsoft.com/office/powerpoint/2010/main" val="130768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85 emplois pour 100 actifs</a:t>
            </a:r>
            <a:endParaRPr lang="fr-FR" sz="900" dirty="0"/>
          </a:p>
          <a:p>
            <a:r>
              <a:rPr lang="fr-FR" sz="900" b="1" i="1" dirty="0"/>
              <a:t> </a:t>
            </a:r>
            <a:endParaRPr lang="fr-FR" sz="900" dirty="0"/>
          </a:p>
          <a:p>
            <a:r>
              <a:rPr lang="fr-FR" sz="900" dirty="0"/>
              <a:t>112 900 actifs résident et travaillent dans le département.</a:t>
            </a:r>
          </a:p>
          <a:p>
            <a:r>
              <a:rPr lang="fr-FR" sz="900" dirty="0"/>
              <a:t>19 000 actifs du département travaillent à l’extérieur </a:t>
            </a:r>
          </a:p>
          <a:p>
            <a:r>
              <a:rPr lang="fr-FR" sz="900" dirty="0"/>
              <a:t>13 000 emplois locaux sont occupés par des actifs résidant en dehors du département. </a:t>
            </a:r>
          </a:p>
          <a:p>
            <a:r>
              <a:rPr lang="fr-FR" sz="900" dirty="0"/>
              <a:t>Le département propose moins d’emplois qu’il ne compte d’actifs (</a:t>
            </a:r>
            <a:r>
              <a:rPr lang="fr-FR" sz="900" b="1" dirty="0"/>
              <a:t>85 emplois pour 100 actifs</a:t>
            </a:r>
            <a:r>
              <a:rPr lang="fr-FR" sz="900" dirty="0"/>
              <a:t>), cette proportion varie entre les arrondissements (de 90 pour Blois à 78 pour celui de Romorantin-Lanthenay, 80 pour celui de Vendôme).</a:t>
            </a:r>
          </a:p>
          <a:p>
            <a:r>
              <a:rPr lang="fr-FR" sz="900" dirty="0"/>
              <a:t>Les principaux flux domicile-travail s'effectuent sur l'axe ligérien, ils sont presque à équilibre s'agissant des flux avec l'</a:t>
            </a:r>
            <a:r>
              <a:rPr lang="fr-FR" sz="900" dirty="0" err="1"/>
              <a:t>Indre-et-Loir</a:t>
            </a:r>
            <a:r>
              <a:rPr lang="fr-FR" sz="900" dirty="0"/>
              <a:t> (4 276 sorties pour 4 338 entrées) ce qui n'est pas le cas de ceux avec le Loiret (6 900 sorties pour seulement 2 900 entrées).</a:t>
            </a:r>
          </a:p>
          <a:p>
            <a:r>
              <a:rPr lang="fr-FR" sz="900" dirty="0"/>
              <a:t>Les </a:t>
            </a:r>
            <a:r>
              <a:rPr lang="fr-FR" sz="900" b="1" dirty="0"/>
              <a:t>distances parcourues</a:t>
            </a:r>
            <a:r>
              <a:rPr lang="fr-FR" sz="900" dirty="0"/>
              <a:t> à l'occasion des trajets domicile-travail sont </a:t>
            </a:r>
            <a:r>
              <a:rPr lang="fr-FR" sz="900" b="1" dirty="0"/>
              <a:t>en moyenne de 49,1 km</a:t>
            </a:r>
            <a:r>
              <a:rPr lang="fr-FR" sz="900" dirty="0"/>
              <a:t> (A/R quotidien) pour le département.</a:t>
            </a:r>
          </a:p>
          <a:p>
            <a:r>
              <a:rPr lang="fr-FR" sz="900" dirty="0"/>
              <a:t>On note des écarts importants entre territoires, les trajets les plus longs étant effectués par les personnes résidant en Sologne et travaillant dans l'agglomération Orléanaise (plus de 60 km journaliers A/R).</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23</a:t>
            </a:fld>
            <a:endParaRPr lang="fr-FR"/>
          </a:p>
        </p:txBody>
      </p:sp>
    </p:spTree>
    <p:extLst>
      <p:ext uri="{BB962C8B-B14F-4D97-AF65-F5344CB8AC3E}">
        <p14:creationId xmlns:p14="http://schemas.microsoft.com/office/powerpoint/2010/main" val="1469648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Un quart des 15-64 ans sortis du système scolaire sans diplôme</a:t>
            </a:r>
          </a:p>
          <a:p>
            <a:endParaRPr lang="fr-FR" sz="900" dirty="0"/>
          </a:p>
          <a:p>
            <a:r>
              <a:rPr lang="fr-FR" sz="900" dirty="0"/>
              <a:t>Le profil socioprofessionnel de la population loir-et-</a:t>
            </a:r>
            <a:r>
              <a:rPr lang="fr-FR" sz="900" dirty="0" err="1"/>
              <a:t>chérienne</a:t>
            </a:r>
            <a:r>
              <a:rPr lang="fr-FR" sz="900" dirty="0"/>
              <a:t> est assez voisin de celui de la région sans pour autant lui ressembler en tous points.</a:t>
            </a:r>
          </a:p>
          <a:p>
            <a:r>
              <a:rPr lang="fr-FR" sz="900" dirty="0"/>
              <a:t>Il se distingue notamment par une </a:t>
            </a:r>
            <a:r>
              <a:rPr lang="fr-FR" sz="900" b="1" dirty="0"/>
              <a:t>présence plus marquée des ouvriers </a:t>
            </a:r>
            <a:r>
              <a:rPr lang="fr-FR" sz="900" dirty="0"/>
              <a:t>(1,8 point de plus) </a:t>
            </a:r>
            <a:r>
              <a:rPr lang="fr-FR" sz="900" b="1" dirty="0"/>
              <a:t>et des retraités </a:t>
            </a:r>
            <a:r>
              <a:rPr lang="fr-FR" sz="900" dirty="0"/>
              <a:t>(2 points de plus).</a:t>
            </a:r>
          </a:p>
          <a:p>
            <a:r>
              <a:rPr lang="fr-FR" sz="900" dirty="0"/>
              <a:t>A l’inverse, la population compte </a:t>
            </a:r>
            <a:r>
              <a:rPr lang="fr-FR" sz="900" b="1" dirty="0"/>
              <a:t>moins de professions </a:t>
            </a:r>
            <a:r>
              <a:rPr lang="fr-FR" sz="900" dirty="0"/>
              <a:t>dites </a:t>
            </a:r>
            <a:r>
              <a:rPr lang="fr-FR" sz="900" b="1" dirty="0"/>
              <a:t>intermédiaires et de cadres</a:t>
            </a:r>
            <a:r>
              <a:rPr lang="fr-FR" sz="900" dirty="0"/>
              <a:t>.</a:t>
            </a:r>
          </a:p>
          <a:p>
            <a:r>
              <a:rPr lang="fr-FR" sz="900" dirty="0"/>
              <a:t>Cela traduit très bien l’orientation de l’économie locale, attachée aux activités de production.</a:t>
            </a:r>
          </a:p>
          <a:p>
            <a:r>
              <a:rPr lang="fr-FR" sz="900" dirty="0"/>
              <a:t>La population en âge d'être active (de 15 à 64 ans sortie du système scolaire) affiche un </a:t>
            </a:r>
            <a:r>
              <a:rPr lang="fr-FR" sz="900" b="1" dirty="0"/>
              <a:t>niveau de diplôme moins élevé</a:t>
            </a:r>
            <a:r>
              <a:rPr lang="fr-FR" sz="900" dirty="0"/>
              <a:t> qu'au niveau régional ; les écarts hommes-femmes y sont également davantage marqués.</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24</a:t>
            </a:fld>
            <a:endParaRPr lang="fr-FR"/>
          </a:p>
        </p:txBody>
      </p:sp>
    </p:spTree>
    <p:extLst>
      <p:ext uri="{BB962C8B-B14F-4D97-AF65-F5344CB8AC3E}">
        <p14:creationId xmlns:p14="http://schemas.microsoft.com/office/powerpoint/2010/main" val="844719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...mais une précarisation croissante de l'emploi</a:t>
            </a:r>
          </a:p>
          <a:p>
            <a:endParaRPr lang="fr-FR" sz="900" dirty="0"/>
          </a:p>
          <a:p>
            <a:r>
              <a:rPr lang="fr-FR" sz="900" dirty="0"/>
              <a:t>Fin 2016, le département compte près de </a:t>
            </a:r>
            <a:r>
              <a:rPr lang="fr-FR" sz="900" b="1" dirty="0"/>
              <a:t>26 800 demandeurs d’emploi, catégorie A, B et C </a:t>
            </a:r>
            <a:r>
              <a:rPr lang="fr-FR" sz="900" dirty="0"/>
              <a:t>confondues.</a:t>
            </a:r>
          </a:p>
          <a:p>
            <a:r>
              <a:rPr lang="fr-FR" sz="900" dirty="0"/>
              <a:t>Ce nombre a progressé de </a:t>
            </a:r>
            <a:r>
              <a:rPr lang="fr-FR" sz="900" b="1" dirty="0"/>
              <a:t>36 % depuis 2010</a:t>
            </a:r>
            <a:r>
              <a:rPr lang="fr-FR" sz="900" dirty="0"/>
              <a:t>, de façon vigoureuse dans les années 2012 - 2015. Il s’est </a:t>
            </a:r>
            <a:r>
              <a:rPr lang="fr-FR" sz="900" b="1" dirty="0"/>
              <a:t>presque stabilisé en 2016</a:t>
            </a:r>
            <a:r>
              <a:rPr lang="fr-FR" sz="900" dirty="0"/>
              <a:t>.</a:t>
            </a:r>
          </a:p>
          <a:p>
            <a:r>
              <a:rPr lang="fr-FR" sz="900" dirty="0"/>
              <a:t>Les effectifs de la </a:t>
            </a:r>
            <a:r>
              <a:rPr lang="fr-FR" sz="900" b="1" dirty="0"/>
              <a:t>catégorie A </a:t>
            </a:r>
            <a:r>
              <a:rPr lang="fr-FR" sz="900" dirty="0"/>
              <a:t>(sans activité dans le mois), presque stables en 2014 et 2015, ont nettement diminué </a:t>
            </a:r>
            <a:r>
              <a:rPr lang="fr-FR" sz="900" b="1" dirty="0"/>
              <a:t>en</a:t>
            </a:r>
            <a:r>
              <a:rPr lang="fr-FR" sz="900" dirty="0"/>
              <a:t> </a:t>
            </a:r>
            <a:r>
              <a:rPr lang="fr-FR" sz="900" b="1" dirty="0"/>
              <a:t>2016 (- 620)</a:t>
            </a:r>
            <a:r>
              <a:rPr lang="fr-FR" sz="900" dirty="0"/>
              <a:t>. Une partie de la baisse est sans doute liée au plan de formation mis en place par le gouvernement pour les chômeurs.</a:t>
            </a:r>
          </a:p>
          <a:p>
            <a:r>
              <a:rPr lang="fr-FR" sz="900" dirty="0"/>
              <a:t>Le recul a profité à presque toutes les catégories de demandeurs, et plus particulièrement aux jeunes (leur nombre a diminué de près de 9 % en un an) et à ceux inscrits depuis moins de 2 ans ; en revanche elle ne touche pas les seniors dont le nombre s’est cependant stabilisé.</a:t>
            </a:r>
          </a:p>
          <a:p>
            <a:r>
              <a:rPr lang="fr-FR" sz="900" dirty="0"/>
              <a:t>Toutefois les rangs des demandeurs alternant contrats courts et périodes de recherche (</a:t>
            </a:r>
            <a:r>
              <a:rPr lang="fr-FR" sz="900" b="1" dirty="0"/>
              <a:t>catégories B et C</a:t>
            </a:r>
            <a:r>
              <a:rPr lang="fr-FR" sz="900" dirty="0"/>
              <a:t>) continuent de se gonfler, signe d’une précarisation croissante des emplois. Fin 2016, ils étaient 11 600 en Loir-et-Cher, soir </a:t>
            </a:r>
            <a:r>
              <a:rPr lang="fr-FR" sz="900" b="1" dirty="0"/>
              <a:t>670 de plus en un an.</a:t>
            </a:r>
            <a:endParaRPr lang="fr-FR" sz="900" dirty="0"/>
          </a:p>
          <a:p>
            <a:r>
              <a:rPr lang="fr-FR" sz="900" dirty="0"/>
              <a:t>Le </a:t>
            </a:r>
            <a:r>
              <a:rPr lang="fr-FR" sz="900" b="1" dirty="0"/>
              <a:t>taux de chômage </a:t>
            </a:r>
            <a:r>
              <a:rPr lang="fr-FR" sz="900" dirty="0"/>
              <a:t>(</a:t>
            </a:r>
            <a:r>
              <a:rPr lang="fr-FR" sz="900" b="1" dirty="0"/>
              <a:t>8,7 % </a:t>
            </a:r>
            <a:r>
              <a:rPr lang="fr-FR" sz="900" dirty="0"/>
              <a:t>à fin septembre 2016) est </a:t>
            </a:r>
            <a:r>
              <a:rPr lang="fr-FR" sz="900" b="1" dirty="0"/>
              <a:t>moins élevé en Loir-et-Cher qu'en région ou qu'en France. </a:t>
            </a:r>
            <a:r>
              <a:rPr lang="fr-FR" sz="900" dirty="0"/>
              <a:t>Au sein du département, il varie de 8,0 % (zone d'emploi de Vendôme) à 10,3 % (ZE de Romorantin-Lanthenay).</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25</a:t>
            </a:fld>
            <a:endParaRPr lang="fr-FR"/>
          </a:p>
        </p:txBody>
      </p:sp>
    </p:spTree>
    <p:extLst>
      <p:ext uri="{BB962C8B-B14F-4D97-AF65-F5344CB8AC3E}">
        <p14:creationId xmlns:p14="http://schemas.microsoft.com/office/powerpoint/2010/main" val="333784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cs typeface="Arial" panose="020B0604020202020204" pitchFamily="34" charset="0"/>
              </a:rPr>
              <a:t>Un chômage plus accentué dans les villes et en Vallée du Cher</a:t>
            </a:r>
          </a:p>
          <a:p>
            <a:endParaRPr lang="fr-FR" sz="900" dirty="0">
              <a:cs typeface="Arial" panose="020B0604020202020204" pitchFamily="34" charset="0"/>
            </a:endParaRPr>
          </a:p>
          <a:p>
            <a:r>
              <a:rPr lang="fr-FR" sz="900" dirty="0"/>
              <a:t>Au sein du département, le </a:t>
            </a:r>
            <a:r>
              <a:rPr lang="fr-FR" sz="900" b="1" dirty="0"/>
              <a:t>chômage </a:t>
            </a:r>
            <a:r>
              <a:rPr lang="fr-FR" sz="900" dirty="0"/>
              <a:t>paraît plus </a:t>
            </a:r>
            <a:r>
              <a:rPr lang="fr-FR" sz="900" b="1" dirty="0"/>
              <a:t>accentué dans la Vallée du Cher </a:t>
            </a:r>
            <a:r>
              <a:rPr lang="fr-FR" sz="900" dirty="0"/>
              <a:t>et dans certains secteurs de</a:t>
            </a:r>
          </a:p>
          <a:p>
            <a:r>
              <a:rPr lang="fr-FR" sz="900" dirty="0"/>
              <a:t>Sologne.</a:t>
            </a:r>
          </a:p>
          <a:p>
            <a:r>
              <a:rPr lang="fr-FR" sz="900" dirty="0"/>
              <a:t>Il est logiquement plus fort </a:t>
            </a:r>
            <a:r>
              <a:rPr lang="fr-FR" sz="900" b="1" dirty="0"/>
              <a:t>dans les villes </a:t>
            </a:r>
            <a:r>
              <a:rPr lang="fr-FR" sz="900" dirty="0"/>
              <a:t>où se concentre le parc de logements sociaux.</a:t>
            </a:r>
          </a:p>
          <a:p>
            <a:r>
              <a:rPr lang="fr-FR" sz="900" dirty="0"/>
              <a:t>En revanche, il y a proportionnellement </a:t>
            </a:r>
            <a:r>
              <a:rPr lang="fr-FR" sz="900" b="1" dirty="0"/>
              <a:t>moins de chômeurs </a:t>
            </a:r>
            <a:r>
              <a:rPr lang="fr-FR" sz="900" dirty="0"/>
              <a:t>au sein de la population dans la </a:t>
            </a:r>
            <a:r>
              <a:rPr lang="fr-FR" sz="900" b="1" dirty="0"/>
              <a:t>couronne blésoise, </a:t>
            </a:r>
            <a:r>
              <a:rPr lang="fr-FR" sz="900" dirty="0"/>
              <a:t>dans les communes solognotes proches du pôle orléanais, et dans une moindre mesure dans une partie de la couronne de Vendôme.</a:t>
            </a:r>
          </a:p>
          <a:p>
            <a:r>
              <a:rPr lang="fr-FR" sz="900" dirty="0"/>
              <a:t>On remarque aussi que les deux arrondissements de Vendôme et de </a:t>
            </a:r>
            <a:r>
              <a:rPr lang="fr-FR" sz="900" dirty="0" err="1"/>
              <a:t>Romorantin</a:t>
            </a:r>
            <a:r>
              <a:rPr lang="fr-FR" sz="900" dirty="0"/>
              <a:t> se distinguent par une proportion sensiblement plus forte de jeunes, de seniors et de personnes inscrites depuis plus d'un an parmi les demandeurs d'emploi.</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26</a:t>
            </a:fld>
            <a:endParaRPr lang="fr-FR"/>
          </a:p>
        </p:txBody>
      </p:sp>
    </p:spTree>
    <p:extLst>
      <p:ext uri="{BB962C8B-B14F-4D97-AF65-F5344CB8AC3E}">
        <p14:creationId xmlns:p14="http://schemas.microsoft.com/office/powerpoint/2010/main" val="3870845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07">
              <a:defRPr/>
            </a:pPr>
            <a:endParaRPr lang="fr-FR" sz="11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27</a:t>
            </a:fld>
            <a:endParaRPr lang="fr-FR"/>
          </a:p>
        </p:txBody>
      </p:sp>
    </p:spTree>
    <p:extLst>
      <p:ext uri="{BB962C8B-B14F-4D97-AF65-F5344CB8AC3E}">
        <p14:creationId xmlns:p14="http://schemas.microsoft.com/office/powerpoint/2010/main" val="667120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Des niveaux de revenus plus élevés dans le Blaisois</a:t>
            </a:r>
          </a:p>
          <a:p>
            <a:endParaRPr lang="fr-FR" sz="900" dirty="0"/>
          </a:p>
          <a:p>
            <a:r>
              <a:rPr lang="fr-FR" sz="900" dirty="0"/>
              <a:t>Dans l'ensemble, la population du Loir-et-Cher dispose d'un </a:t>
            </a:r>
            <a:r>
              <a:rPr lang="fr-FR" sz="900" b="1" dirty="0"/>
              <a:t>niveau de revenus </a:t>
            </a:r>
            <a:r>
              <a:rPr lang="fr-FR" sz="900" dirty="0"/>
              <a:t>se situant dans la bonne moyenne (</a:t>
            </a:r>
            <a:r>
              <a:rPr lang="fr-FR" sz="900" b="1" dirty="0"/>
              <a:t>37</a:t>
            </a:r>
            <a:r>
              <a:rPr lang="fr-FR" sz="900" b="1" baseline="30000" dirty="0"/>
              <a:t>ème</a:t>
            </a:r>
            <a:r>
              <a:rPr lang="fr-FR" sz="900" b="1" dirty="0"/>
              <a:t> rang national)</a:t>
            </a:r>
            <a:r>
              <a:rPr lang="fr-FR" sz="900" dirty="0"/>
              <a:t>. Le revenu fiscal de référence moyen est de 24 500 €, inférieur toutefois à celui de la région et de la France.</a:t>
            </a:r>
          </a:p>
          <a:p>
            <a:r>
              <a:rPr lang="fr-FR" sz="900" dirty="0"/>
              <a:t>La proportion de </a:t>
            </a:r>
            <a:r>
              <a:rPr lang="fr-FR" sz="900" b="1" dirty="0"/>
              <a:t>ménages non imposés (55 %) </a:t>
            </a:r>
            <a:r>
              <a:rPr lang="fr-FR" sz="900" dirty="0"/>
              <a:t>est très légèrement supérieure à celle de la région et du pays.</a:t>
            </a:r>
          </a:p>
          <a:p>
            <a:r>
              <a:rPr lang="fr-FR" sz="900" dirty="0"/>
              <a:t>Au sein du territoire départemental apparait cependant un fort contraste entre d'une part le </a:t>
            </a:r>
            <a:r>
              <a:rPr lang="fr-FR" sz="900" b="1" dirty="0"/>
              <a:t>Blaisois où les revenus sont nettement plus élevés, supérieurs même au niveau national, </a:t>
            </a:r>
            <a:r>
              <a:rPr lang="fr-FR" sz="900" dirty="0"/>
              <a:t>et les autres arrondissements où les revenus sont plus faibles, particulièrement dans le </a:t>
            </a:r>
            <a:r>
              <a:rPr lang="fr-FR" sz="900" dirty="0" err="1"/>
              <a:t>Romorantinais</a:t>
            </a:r>
            <a:r>
              <a:rPr lang="fr-FR" sz="900" dirty="0"/>
              <a:t> (Vallée du Cher).</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28</a:t>
            </a:fld>
            <a:endParaRPr lang="fr-FR"/>
          </a:p>
        </p:txBody>
      </p:sp>
    </p:spTree>
    <p:extLst>
      <p:ext uri="{BB962C8B-B14F-4D97-AF65-F5344CB8AC3E}">
        <p14:creationId xmlns:p14="http://schemas.microsoft.com/office/powerpoint/2010/main" val="2573913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10 345 familles monoparentales</a:t>
            </a:r>
          </a:p>
          <a:p>
            <a:endParaRPr lang="fr-FR" sz="900" dirty="0"/>
          </a:p>
          <a:p>
            <a:r>
              <a:rPr lang="fr-FR" sz="900" dirty="0"/>
              <a:t>La </a:t>
            </a:r>
            <a:r>
              <a:rPr lang="fr-FR" sz="900" b="1" dirty="0"/>
              <a:t>composition des ménages est assez proche </a:t>
            </a:r>
            <a:r>
              <a:rPr lang="fr-FR" sz="900" dirty="0"/>
              <a:t>de celle observée pour l'ensemble </a:t>
            </a:r>
            <a:r>
              <a:rPr lang="fr-FR" sz="900" b="1" dirty="0"/>
              <a:t>de la région.</a:t>
            </a:r>
            <a:endParaRPr lang="fr-FR" sz="900" dirty="0"/>
          </a:p>
          <a:p>
            <a:r>
              <a:rPr lang="fr-FR" sz="900" dirty="0"/>
              <a:t>Le département compte un tiers de ménages composés d'une seule personne et environ 7 % de familles monoparentales : leur part dans le total des ménages a augmenté au cours des 5 années 2008-2013.</a:t>
            </a:r>
          </a:p>
          <a:p>
            <a:r>
              <a:rPr lang="fr-FR" sz="900" dirty="0"/>
              <a:t>De grandes différences sont observées au sein des territoires. </a:t>
            </a:r>
            <a:r>
              <a:rPr lang="fr-FR" sz="900" dirty="0" err="1"/>
              <a:t>Agglopolys</a:t>
            </a:r>
            <a:r>
              <a:rPr lang="fr-FR" sz="900" dirty="0"/>
              <a:t> compte 37 % de ménages d'une personne, et Blois près de 1 sur 2.</a:t>
            </a:r>
          </a:p>
          <a:p>
            <a:r>
              <a:rPr lang="fr-FR" sz="900" dirty="0"/>
              <a:t>Les familles monoparentales sont très présentes dans les villes où se situe le parc social et en bordure de la Sarthe.</a:t>
            </a:r>
          </a:p>
          <a:p>
            <a:r>
              <a:rPr lang="fr-FR" sz="900" dirty="0"/>
              <a:t>La proportion de couples avec enfants diminue sensiblement.</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29</a:t>
            </a:fld>
            <a:endParaRPr lang="fr-FR"/>
          </a:p>
        </p:txBody>
      </p:sp>
    </p:spTree>
    <p:extLst>
      <p:ext uri="{BB962C8B-B14F-4D97-AF65-F5344CB8AC3E}">
        <p14:creationId xmlns:p14="http://schemas.microsoft.com/office/powerpoint/2010/main" val="355450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07">
              <a:defRPr/>
            </a:pPr>
            <a:endParaRPr lang="fr-FR" sz="11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3</a:t>
            </a:fld>
            <a:endParaRPr lang="fr-FR"/>
          </a:p>
        </p:txBody>
      </p:sp>
    </p:spTree>
    <p:extLst>
      <p:ext uri="{BB962C8B-B14F-4D97-AF65-F5344CB8AC3E}">
        <p14:creationId xmlns:p14="http://schemas.microsoft.com/office/powerpoint/2010/main" val="1189249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Baisse du nombre de bénéficiaires du RSA en 2016</a:t>
            </a:r>
          </a:p>
          <a:p>
            <a:endParaRPr lang="fr-FR" sz="900" dirty="0"/>
          </a:p>
          <a:p>
            <a:r>
              <a:rPr lang="fr-FR" sz="900" dirty="0"/>
              <a:t>Depuis la mise en place du dispositif en 2009, le nombre de bénéficiaires du RSA a augmenté de façon continue jusqu'en 2015 dans le département (+ 1 600 bénéficiaires entre 2011 et 2015 soit une augmentation de plus d'1/4 en 4 ans).</a:t>
            </a:r>
          </a:p>
          <a:p>
            <a:r>
              <a:rPr lang="fr-FR" sz="900" dirty="0"/>
              <a:t>Leur </a:t>
            </a:r>
            <a:r>
              <a:rPr lang="fr-FR" sz="900" b="1" dirty="0"/>
              <a:t>proportion </a:t>
            </a:r>
            <a:r>
              <a:rPr lang="fr-FR" sz="900" dirty="0"/>
              <a:t>parmi les habitants de 20 à 64 ans reste cependant </a:t>
            </a:r>
            <a:r>
              <a:rPr lang="fr-FR" sz="900" b="1" dirty="0"/>
              <a:t>inférieure au niveau national </a:t>
            </a:r>
            <a:r>
              <a:rPr lang="fr-FR" sz="900" dirty="0"/>
              <a:t>(41 contre 47 ‰).</a:t>
            </a:r>
          </a:p>
          <a:p>
            <a:r>
              <a:rPr lang="fr-FR" sz="900" dirty="0"/>
              <a:t>En </a:t>
            </a:r>
            <a:r>
              <a:rPr lang="fr-FR" sz="900" b="1" dirty="0"/>
              <a:t>2016</a:t>
            </a:r>
            <a:r>
              <a:rPr lang="fr-FR" sz="900" dirty="0"/>
              <a:t>, le Loir-et-Cher, comme la métropole, enregistre une </a:t>
            </a:r>
            <a:r>
              <a:rPr lang="fr-FR" sz="900" b="1" dirty="0"/>
              <a:t>inversion de tendance </a:t>
            </a:r>
            <a:r>
              <a:rPr lang="fr-FR" sz="900" dirty="0"/>
              <a:t>avec </a:t>
            </a:r>
            <a:r>
              <a:rPr lang="fr-FR" sz="900" b="1" dirty="0"/>
              <a:t>4 % de baisse </a:t>
            </a:r>
            <a:r>
              <a:rPr lang="fr-FR" sz="900" dirty="0"/>
              <a:t>: il en compte </a:t>
            </a:r>
            <a:r>
              <a:rPr lang="fr-FR" sz="900" b="1" dirty="0"/>
              <a:t>7 024</a:t>
            </a:r>
            <a:r>
              <a:rPr lang="fr-FR" sz="900" dirty="0"/>
              <a:t>.</a:t>
            </a:r>
          </a:p>
          <a:p>
            <a:r>
              <a:rPr lang="fr-FR" sz="900" dirty="0"/>
              <a:t>Les données ne sont pas encore disponibles à une échelle plus fine.</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30</a:t>
            </a:fld>
            <a:endParaRPr lang="fr-FR"/>
          </a:p>
        </p:txBody>
      </p:sp>
    </p:spTree>
    <p:extLst>
      <p:ext uri="{BB962C8B-B14F-4D97-AF65-F5344CB8AC3E}">
        <p14:creationId xmlns:p14="http://schemas.microsoft.com/office/powerpoint/2010/main" val="3636289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Plusieurs secteurs présentant des fragilités sociales </a:t>
            </a:r>
            <a:endParaRPr lang="fr-FR" sz="900" dirty="0"/>
          </a:p>
          <a:p>
            <a:r>
              <a:rPr lang="fr-FR" sz="900" b="1" i="1" dirty="0"/>
              <a:t> </a:t>
            </a:r>
            <a:endParaRPr lang="fr-FR" sz="900" dirty="0"/>
          </a:p>
          <a:p>
            <a:r>
              <a:rPr lang="fr-FR" sz="900" dirty="0"/>
              <a:t>Environ </a:t>
            </a:r>
            <a:r>
              <a:rPr lang="fr-FR" sz="900" b="1" dirty="0"/>
              <a:t>40 600 habitants du Loir-et-Cher </a:t>
            </a:r>
            <a:r>
              <a:rPr lang="fr-FR" sz="900" dirty="0"/>
              <a:t>(12,4 %) vivent</a:t>
            </a:r>
            <a:r>
              <a:rPr lang="fr-FR" sz="900" b="1" dirty="0"/>
              <a:t> sous le seuil de pauvreté</a:t>
            </a:r>
            <a:r>
              <a:rPr lang="fr-FR" sz="900" dirty="0"/>
              <a:t>, soit un taux sensiblement plus faible qu'au niveau national (2 points de moins).</a:t>
            </a:r>
            <a:r>
              <a:rPr lang="fr-FR" sz="900" b="1" dirty="0"/>
              <a:t> </a:t>
            </a:r>
            <a:r>
              <a:rPr lang="fr-FR" sz="900" dirty="0"/>
              <a:t>Cette proportion est </a:t>
            </a:r>
            <a:r>
              <a:rPr lang="fr-FR" sz="900" b="1" dirty="0"/>
              <a:t>cependant plus forte dans les villes </a:t>
            </a:r>
            <a:r>
              <a:rPr lang="fr-FR" sz="900" dirty="0"/>
              <a:t>(18 % à </a:t>
            </a:r>
            <a:r>
              <a:rPr lang="fr-FR" sz="900" dirty="0" err="1"/>
              <a:t>Romorantin</a:t>
            </a:r>
            <a:r>
              <a:rPr lang="fr-FR" sz="900" dirty="0"/>
              <a:t>, 20 % à Vendôme et 24 % à Blois).</a:t>
            </a:r>
          </a:p>
          <a:p>
            <a:r>
              <a:rPr lang="fr-FR" sz="900" dirty="0"/>
              <a:t>Les </a:t>
            </a:r>
            <a:r>
              <a:rPr lang="fr-FR" sz="900" b="1" dirty="0"/>
              <a:t>ménages rencontrant des difficultés sociales </a:t>
            </a:r>
            <a:r>
              <a:rPr lang="fr-FR" sz="900" dirty="0"/>
              <a:t>y sont </a:t>
            </a:r>
            <a:r>
              <a:rPr lang="fr-FR" sz="900" b="1" dirty="0" err="1"/>
              <a:t>sur-représentés</a:t>
            </a:r>
            <a:r>
              <a:rPr lang="fr-FR" sz="900" dirty="0"/>
              <a:t>, notamment en raison de la présence d'un</a:t>
            </a:r>
            <a:r>
              <a:rPr lang="fr-FR" sz="900" b="1" dirty="0"/>
              <a:t> parc social accessible aux plus défavorisés. </a:t>
            </a:r>
            <a:r>
              <a:rPr lang="fr-FR" sz="900" dirty="0"/>
              <a:t>C'est également le cas dans d'autres communes à l'exemple de Mer, Saint-Aignan, Selles-sur-Cher...</a:t>
            </a:r>
          </a:p>
          <a:p>
            <a:r>
              <a:rPr lang="fr-FR" sz="900" dirty="0"/>
              <a:t>Plus globalement, certains territoires présentent un ensemble d'</a:t>
            </a:r>
            <a:r>
              <a:rPr lang="fr-FR" sz="900" b="1" dirty="0"/>
              <a:t>indicateurs sociaux défavorables : </a:t>
            </a:r>
            <a:r>
              <a:rPr lang="fr-FR" sz="900" dirty="0"/>
              <a:t>la Vallée du Cher, principalement le secteur allant de Montrichard à Selles-sur-Cher,  ainsi que les secteurs proches de la Sarthe et de l'Eure-et-Loir, particulièrement autour de Mondoubleau. C'est le cas aussi de l'est de la Sologne, autour de Salbris et Lamotte-Beuvron.</a:t>
            </a:r>
          </a:p>
          <a:p>
            <a:r>
              <a:rPr lang="fr-FR" sz="900" dirty="0"/>
              <a:t>La situation parait meilleure dans le Blaisois (hors Blois).</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31</a:t>
            </a:fld>
            <a:endParaRPr lang="fr-FR"/>
          </a:p>
        </p:txBody>
      </p:sp>
    </p:spTree>
    <p:extLst>
      <p:ext uri="{BB962C8B-B14F-4D97-AF65-F5344CB8AC3E}">
        <p14:creationId xmlns:p14="http://schemas.microsoft.com/office/powerpoint/2010/main" val="124388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a:t>La population du Loir-et-Cher s'accroît </a:t>
            </a:r>
            <a:r>
              <a:rPr lang="fr-FR" sz="900" dirty="0"/>
              <a:t>assez régulièrement </a:t>
            </a:r>
            <a:r>
              <a:rPr lang="fr-FR" sz="900" b="1" dirty="0"/>
              <a:t>sur longue période, </a:t>
            </a:r>
            <a:r>
              <a:rPr lang="fr-FR" sz="900" dirty="0"/>
              <a:t>à un rythme un peu ralenti mais désormais plus soutenu qu'en moyenne régionale. </a:t>
            </a:r>
            <a:r>
              <a:rPr lang="fr-FR" sz="900" b="1" dirty="0"/>
              <a:t>En 5 ans</a:t>
            </a:r>
            <a:r>
              <a:rPr lang="fr-FR" sz="900" dirty="0"/>
              <a:t>, de 2009 à 2014, le territoire a gagné </a:t>
            </a:r>
            <a:r>
              <a:rPr lang="fr-FR" sz="900" b="1" dirty="0"/>
              <a:t>5 700 habitants supplémentaires </a:t>
            </a:r>
            <a:r>
              <a:rPr lang="fr-FR" sz="900" dirty="0"/>
              <a:t>mais des disparités importantes existent au sein du département.</a:t>
            </a:r>
          </a:p>
          <a:p>
            <a:r>
              <a:rPr lang="fr-FR" sz="900" b="1" dirty="0"/>
              <a:t>L'arrondissement de Blois </a:t>
            </a:r>
            <a:r>
              <a:rPr lang="fr-FR" sz="900" dirty="0"/>
              <a:t>concentre 45 % de la population loir-et-</a:t>
            </a:r>
            <a:r>
              <a:rPr lang="fr-FR" sz="900" dirty="0" err="1"/>
              <a:t>chérienne</a:t>
            </a:r>
            <a:r>
              <a:rPr lang="fr-FR" sz="900" dirty="0"/>
              <a:t>, principalement le long de l'axe ligérien. Il connaît une </a:t>
            </a:r>
            <a:r>
              <a:rPr lang="fr-FR" sz="900" b="1" dirty="0"/>
              <a:t>croissance démographique forte </a:t>
            </a:r>
            <a:r>
              <a:rPr lang="fr-FR" sz="900" dirty="0"/>
              <a:t>(+ 0,58 % en moyenne annuelle), plus soutenue qu'au niveau national et deux fois plus importante que celle de la région. Il gagne plus de 4 300 habitants en 5 ans et assure ainsi à lui seul les 3/4 de la croissance départementale.</a:t>
            </a:r>
          </a:p>
          <a:p>
            <a:r>
              <a:rPr lang="fr-FR" sz="900" dirty="0"/>
              <a:t>La population croît également dans </a:t>
            </a:r>
            <a:r>
              <a:rPr lang="fr-FR" sz="900" b="1" dirty="0"/>
              <a:t>l'arrondissement de Romorantin-Lanthenay </a:t>
            </a:r>
            <a:r>
              <a:rPr lang="fr-FR" sz="900" dirty="0"/>
              <a:t>mais à un </a:t>
            </a:r>
            <a:r>
              <a:rPr lang="fr-FR" sz="900" b="1" dirty="0"/>
              <a:t>rythme ralenti (+ 0,3 % par an). </a:t>
            </a:r>
            <a:r>
              <a:rPr lang="fr-FR" sz="900" dirty="0"/>
              <a:t>Toutefois d'importantes disparités se dessinent au sein du périmètre. Le secteur de </a:t>
            </a:r>
            <a:r>
              <a:rPr lang="fr-FR" sz="900" b="1" dirty="0" err="1"/>
              <a:t>Romorantin</a:t>
            </a:r>
            <a:r>
              <a:rPr lang="fr-FR" sz="900" b="1" dirty="0"/>
              <a:t> </a:t>
            </a:r>
            <a:r>
              <a:rPr lang="fr-FR" sz="900" dirty="0"/>
              <a:t>a </a:t>
            </a:r>
            <a:r>
              <a:rPr lang="fr-FR" sz="900" b="1" dirty="0"/>
              <a:t>retrouvé une forte vitalité démographique </a:t>
            </a:r>
            <a:r>
              <a:rPr lang="fr-FR" sz="900" dirty="0"/>
              <a:t>après une période atone (la communauté de communes enregistre même </a:t>
            </a:r>
            <a:r>
              <a:rPr lang="fr-FR" sz="900" b="1" dirty="0"/>
              <a:t>le plus fort taux de croissance du Loir-et-Cher, + 0,73 % </a:t>
            </a:r>
            <a:r>
              <a:rPr lang="fr-FR" sz="900" dirty="0"/>
              <a:t>par an), tandis que la région de Salbris continue de souffrir et perd des habitants.</a:t>
            </a:r>
          </a:p>
          <a:p>
            <a:r>
              <a:rPr lang="fr-FR" sz="900" dirty="0"/>
              <a:t>La situation s'est dégradée dans le </a:t>
            </a:r>
            <a:r>
              <a:rPr lang="fr-FR" sz="900" b="1" dirty="0"/>
              <a:t>Vendômois </a:t>
            </a:r>
            <a:r>
              <a:rPr lang="fr-FR" sz="900" dirty="0"/>
              <a:t>qui voit sa </a:t>
            </a:r>
            <a:r>
              <a:rPr lang="fr-FR" sz="900" b="1" dirty="0"/>
              <a:t>population diminuer de 285 habitants </a:t>
            </a:r>
            <a:r>
              <a:rPr lang="fr-FR" sz="900" dirty="0"/>
              <a:t>au cours de ces cinq années. Les secteurs de Montoire-sur-le-Loir et de Savigny-sur-Braye semblent les plus touchés. Globalement les deux communautés du nord de l'arrondissement restent stables.</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4</a:t>
            </a:fld>
            <a:endParaRPr lang="fr-FR"/>
          </a:p>
        </p:txBody>
      </p:sp>
    </p:spTree>
    <p:extLst>
      <p:ext uri="{BB962C8B-B14F-4D97-AF65-F5344CB8AC3E}">
        <p14:creationId xmlns:p14="http://schemas.microsoft.com/office/powerpoint/2010/main" val="160227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a:t>La </a:t>
            </a:r>
            <a:r>
              <a:rPr lang="fr-FR" sz="900" b="1" dirty="0"/>
              <a:t>croissance démographique </a:t>
            </a:r>
            <a:r>
              <a:rPr lang="fr-FR" sz="900" dirty="0"/>
              <a:t>du Loir-et-Cher </a:t>
            </a:r>
            <a:r>
              <a:rPr lang="fr-FR" sz="900" b="1" dirty="0"/>
              <a:t>repose essentiellement sur l'apport migratoire </a:t>
            </a:r>
            <a:r>
              <a:rPr lang="fr-FR" sz="900" dirty="0"/>
              <a:t>(représentant près de 5 000</a:t>
            </a:r>
            <a:r>
              <a:rPr lang="fr-FR" sz="900" b="1" dirty="0"/>
              <a:t> </a:t>
            </a:r>
            <a:r>
              <a:rPr lang="fr-FR" sz="900" dirty="0"/>
              <a:t>habitants supplémentaires en 5 ans, soit près des 9/10èmes de la</a:t>
            </a:r>
            <a:r>
              <a:rPr lang="fr-FR" sz="900" b="1" dirty="0"/>
              <a:t> </a:t>
            </a:r>
            <a:r>
              <a:rPr lang="fr-FR" sz="900" dirty="0"/>
              <a:t>progression). C'est là un signe de son attractivité.</a:t>
            </a:r>
          </a:p>
          <a:p>
            <a:r>
              <a:rPr lang="fr-FR" sz="900" dirty="0"/>
              <a:t>Tous les périmètres communautaires du département gagnent plus d'habitants qu'ils n'en perdent dans ce jeu des mouvements résidentiels. La Vallée du Cher et le secteur de </a:t>
            </a:r>
            <a:r>
              <a:rPr lang="fr-FR" sz="900" dirty="0" err="1"/>
              <a:t>Romorantin</a:t>
            </a:r>
            <a:r>
              <a:rPr lang="fr-FR" sz="900" dirty="0"/>
              <a:t> étant les plus fortement attractifs au cours des années 2009-2014.</a:t>
            </a:r>
          </a:p>
          <a:p>
            <a:r>
              <a:rPr lang="fr-FR" sz="900" dirty="0"/>
              <a:t>Globalement la </a:t>
            </a:r>
            <a:r>
              <a:rPr lang="fr-FR" sz="900" b="1" dirty="0"/>
              <a:t>croissance naturelle </a:t>
            </a:r>
            <a:r>
              <a:rPr lang="fr-FR" sz="900" dirty="0"/>
              <a:t>est </a:t>
            </a:r>
            <a:r>
              <a:rPr lang="fr-FR" sz="900" b="1" dirty="0"/>
              <a:t>faible </a:t>
            </a:r>
            <a:r>
              <a:rPr lang="fr-FR" sz="900" dirty="0"/>
              <a:t>pour l'ensemble du département (+ 730 pour la période). Mais les écarts sont importants entre territoires.</a:t>
            </a:r>
          </a:p>
          <a:p>
            <a:r>
              <a:rPr lang="fr-FR" sz="900" dirty="0"/>
              <a:t>Seul l'</a:t>
            </a:r>
            <a:r>
              <a:rPr lang="fr-FR" sz="900" b="1" dirty="0"/>
              <a:t>arrondissement de Blois </a:t>
            </a:r>
            <a:r>
              <a:rPr lang="fr-FR" sz="900" dirty="0"/>
              <a:t>bénéficie d'un </a:t>
            </a:r>
            <a:r>
              <a:rPr lang="fr-FR" sz="900" b="1" dirty="0"/>
              <a:t>solde naturel positif </a:t>
            </a:r>
            <a:r>
              <a:rPr lang="fr-FR" sz="900" dirty="0"/>
              <a:t>(excédent des naissances sur les décès), qui paraît même plus élevé que le solde migratoire.</a:t>
            </a:r>
          </a:p>
          <a:p>
            <a:r>
              <a:rPr lang="fr-FR" sz="900" dirty="0"/>
              <a:t>La situation est inverse dans les </a:t>
            </a:r>
            <a:r>
              <a:rPr lang="fr-FR" sz="900" b="1" dirty="0"/>
              <a:t>deux autres arrondissements </a:t>
            </a:r>
            <a:r>
              <a:rPr lang="fr-FR" sz="900" dirty="0"/>
              <a:t>où les </a:t>
            </a:r>
            <a:r>
              <a:rPr lang="fr-FR" sz="900" b="1" dirty="0"/>
              <a:t>soldes naturels </a:t>
            </a:r>
            <a:r>
              <a:rPr lang="fr-FR" sz="900" dirty="0"/>
              <a:t>sont </a:t>
            </a:r>
            <a:r>
              <a:rPr lang="fr-FR" sz="900" b="1" dirty="0"/>
              <a:t>négatifs </a:t>
            </a:r>
            <a:r>
              <a:rPr lang="fr-FR" sz="900" dirty="0"/>
              <a:t>dans tous les périmètres</a:t>
            </a:r>
            <a:r>
              <a:rPr lang="fr-FR" sz="900" b="1" dirty="0"/>
              <a:t> </a:t>
            </a:r>
            <a:r>
              <a:rPr lang="fr-FR" sz="900" dirty="0"/>
              <a:t>communautaires. C'est là le </a:t>
            </a:r>
            <a:r>
              <a:rPr lang="fr-FR" sz="900" b="1" dirty="0"/>
              <a:t>signe d'une population vieillissante.</a:t>
            </a:r>
            <a:endParaRPr lang="fr-FR" sz="900" dirty="0"/>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5</a:t>
            </a:fld>
            <a:endParaRPr lang="fr-FR"/>
          </a:p>
        </p:txBody>
      </p:sp>
    </p:spTree>
    <p:extLst>
      <p:ext uri="{BB962C8B-B14F-4D97-AF65-F5344CB8AC3E}">
        <p14:creationId xmlns:p14="http://schemas.microsoft.com/office/powerpoint/2010/main" val="12438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07">
              <a:defRPr/>
            </a:pPr>
            <a:endParaRPr lang="fr-FR" sz="9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6</a:t>
            </a:fld>
            <a:endParaRPr lang="fr-FR"/>
          </a:p>
        </p:txBody>
      </p:sp>
    </p:spTree>
    <p:extLst>
      <p:ext uri="{BB962C8B-B14F-4D97-AF65-F5344CB8AC3E}">
        <p14:creationId xmlns:p14="http://schemas.microsoft.com/office/powerpoint/2010/main" val="404073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a:t>Près de 30 % </a:t>
            </a:r>
            <a:r>
              <a:rPr lang="fr-FR" sz="900" b="1" dirty="0"/>
              <a:t>des habitants du Loir-et-Cher ont 60 ans ou plus</a:t>
            </a:r>
            <a:r>
              <a:rPr lang="fr-FR" sz="900" dirty="0"/>
              <a:t>, contre environ un quart en moyenne régionale ou métropolitaine.</a:t>
            </a:r>
          </a:p>
          <a:p>
            <a:r>
              <a:rPr lang="fr-FR" sz="900" dirty="0"/>
              <a:t>Parallèlement, les </a:t>
            </a:r>
            <a:r>
              <a:rPr lang="fr-FR" sz="900" b="1" dirty="0"/>
              <a:t>jeunes de moins de 30 ans </a:t>
            </a:r>
            <a:r>
              <a:rPr lang="fr-FR" sz="900" dirty="0"/>
              <a:t>représentent un tiers de la population, soit sensiblement moins que dans la région ou le pays.</a:t>
            </a:r>
          </a:p>
          <a:p>
            <a:r>
              <a:rPr lang="fr-FR" sz="900" dirty="0"/>
              <a:t>L'</a:t>
            </a:r>
            <a:r>
              <a:rPr lang="fr-FR" sz="900" b="1" dirty="0"/>
              <a:t>indice de vieillesse </a:t>
            </a:r>
            <a:r>
              <a:rPr lang="fr-FR" sz="900" dirty="0"/>
              <a:t>du département est assez élevé : </a:t>
            </a:r>
            <a:r>
              <a:rPr lang="fr-FR" sz="900" b="1" dirty="0"/>
              <a:t>127 personnes de 60 ans ou plus pour 100 jeunes de moins de 20 ans </a:t>
            </a:r>
            <a:r>
              <a:rPr lang="fr-FR" sz="900" dirty="0"/>
              <a:t>en 2013, soit 16 points de plus que pour l'ensemble de la région.</a:t>
            </a:r>
          </a:p>
          <a:p>
            <a:r>
              <a:rPr lang="fr-FR" sz="900" dirty="0"/>
              <a:t>Cet indice progresse continuellement. Il est particulièrement élevé dans l'arrondissement de Vendôme (140) et plus encore dans celui de </a:t>
            </a:r>
            <a:r>
              <a:rPr lang="fr-FR" sz="900" dirty="0" err="1"/>
              <a:t>Romorantin</a:t>
            </a:r>
            <a:r>
              <a:rPr lang="fr-FR" sz="900" dirty="0"/>
              <a:t> (150).</a:t>
            </a:r>
          </a:p>
          <a:p>
            <a:r>
              <a:rPr lang="fr-FR" sz="900" dirty="0"/>
              <a:t>En revanche, la structure par âge de la population est mieux équilibrée dans l'arrondissement de Blois qui bénéficie de la présence d'une proportion plus importante de jeunes. Son indice de vieillesse (106) est assez peu éloigné de l'indice national.</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7</a:t>
            </a:fld>
            <a:endParaRPr lang="fr-FR"/>
          </a:p>
        </p:txBody>
      </p:sp>
    </p:spTree>
    <p:extLst>
      <p:ext uri="{BB962C8B-B14F-4D97-AF65-F5344CB8AC3E}">
        <p14:creationId xmlns:p14="http://schemas.microsoft.com/office/powerpoint/2010/main" val="365954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endParaRPr lang="fr-FR" sz="900" baseline="30000" dirty="0"/>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8</a:t>
            </a:fld>
            <a:endParaRPr lang="fr-FR"/>
          </a:p>
        </p:txBody>
      </p:sp>
    </p:spTree>
    <p:extLst>
      <p:ext uri="{BB962C8B-B14F-4D97-AF65-F5344CB8AC3E}">
        <p14:creationId xmlns:p14="http://schemas.microsoft.com/office/powerpoint/2010/main" val="118311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i="1" dirty="0"/>
              <a:t>Une faible dynamique de construction</a:t>
            </a:r>
            <a:endParaRPr lang="fr-FR" sz="900" dirty="0"/>
          </a:p>
          <a:p>
            <a:r>
              <a:rPr lang="fr-FR" sz="900" dirty="0"/>
              <a:t> </a:t>
            </a:r>
          </a:p>
          <a:p>
            <a:r>
              <a:rPr lang="fr-FR" sz="900" b="1" dirty="0"/>
              <a:t>3 700 logements ont été mis en chantier au cours de la période récente</a:t>
            </a:r>
            <a:r>
              <a:rPr lang="fr-FR" sz="900" dirty="0"/>
              <a:t> (2013-2016) dans le département de Loir-et-Cher, la plupart correspondant à des opérations individuelles. </a:t>
            </a:r>
          </a:p>
          <a:p>
            <a:r>
              <a:rPr lang="fr-FR" sz="900" dirty="0"/>
              <a:t>Le </a:t>
            </a:r>
            <a:r>
              <a:rPr lang="fr-FR" sz="900" b="1" dirty="0"/>
              <a:t>rythme de construction</a:t>
            </a:r>
            <a:r>
              <a:rPr lang="fr-FR" sz="900" dirty="0"/>
              <a:t> a très </a:t>
            </a:r>
            <a:r>
              <a:rPr lang="fr-FR" sz="900" b="1" dirty="0"/>
              <a:t>nettement ralenti</a:t>
            </a:r>
            <a:r>
              <a:rPr lang="fr-FR" sz="900" dirty="0"/>
              <a:t> en Loir-et-Cher comme dans de nombreux territoires. 926 logements construits en moyenne par an contre 1 665 entre 2009 et 2012 (soit </a:t>
            </a:r>
            <a:r>
              <a:rPr lang="fr-FR" sz="900" b="1" dirty="0"/>
              <a:t>moitié moins)</a:t>
            </a:r>
            <a:r>
              <a:rPr lang="fr-FR" sz="900" dirty="0"/>
              <a:t>. Entre 1999 et 2008, le nombre moyen était de 2 112 unités par an.</a:t>
            </a:r>
          </a:p>
          <a:p>
            <a:r>
              <a:rPr lang="fr-FR" sz="900" dirty="0"/>
              <a:t>Le taux global de construction nouvelle est de </a:t>
            </a:r>
            <a:r>
              <a:rPr lang="fr-FR" sz="900" b="1" dirty="0"/>
              <a:t>2,1 logements commencés </a:t>
            </a:r>
            <a:r>
              <a:rPr lang="fr-FR" sz="900" dirty="0"/>
              <a:t>entre 2013 et 2016 </a:t>
            </a:r>
            <a:r>
              <a:rPr lang="fr-FR" sz="900" b="1" dirty="0"/>
              <a:t>pour 100 logements</a:t>
            </a:r>
            <a:r>
              <a:rPr lang="fr-FR" sz="900" dirty="0"/>
              <a:t> existants en 2013. Les nouvelles constructions sont plus nombreuses en proportion dans les vallées de la Loire et du Cher.</a:t>
            </a:r>
          </a:p>
        </p:txBody>
      </p:sp>
      <p:sp>
        <p:nvSpPr>
          <p:cNvPr id="4" name="Espace réservé du numéro de diapositive 3"/>
          <p:cNvSpPr>
            <a:spLocks noGrp="1"/>
          </p:cNvSpPr>
          <p:nvPr>
            <p:ph type="sldNum" sz="quarter" idx="10"/>
          </p:nvPr>
        </p:nvSpPr>
        <p:spPr/>
        <p:txBody>
          <a:bodyPr/>
          <a:lstStyle/>
          <a:p>
            <a:fld id="{B0D243B0-2673-4001-B472-3E3B217F947D}" type="slidenum">
              <a:rPr lang="fr-FR" smtClean="0"/>
              <a:t>9</a:t>
            </a:fld>
            <a:endParaRPr lang="fr-FR"/>
          </a:p>
        </p:txBody>
      </p:sp>
    </p:spTree>
    <p:extLst>
      <p:ext uri="{BB962C8B-B14F-4D97-AF65-F5344CB8AC3E}">
        <p14:creationId xmlns:p14="http://schemas.microsoft.com/office/powerpoint/2010/main" val="140358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4A0D513-AA39-48F9-89D3-F039588C4EE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1291203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4A0D513-AA39-48F9-89D3-F039588C4EE7}" type="datetimeFigureOut">
              <a:rPr lang="fr-FR" smtClean="0"/>
              <a:t>03/07/2017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277200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4A0D513-AA39-48F9-89D3-F039588C4EE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2776954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4A0D513-AA39-48F9-89D3-F039588C4EE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195263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CEC83F2-D5F4-47A8-9F7D-234D7DBA384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424503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CEC83F2-D5F4-47A8-9F7D-234D7DBA384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2530271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CEC83F2-D5F4-47A8-9F7D-234D7DBA384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874180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CEC83F2-D5F4-47A8-9F7D-234D7DBA3847}" type="datetimeFigureOut">
              <a:rPr lang="fr-FR" smtClean="0"/>
              <a:t>03/07/2017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1887319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CEC83F2-D5F4-47A8-9F7D-234D7DBA3847}" type="datetimeFigureOut">
              <a:rPr lang="fr-FR" smtClean="0"/>
              <a:t>03/07/2017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3974075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CEC83F2-D5F4-47A8-9F7D-234D7DBA3847}" type="datetimeFigureOut">
              <a:rPr lang="fr-FR" smtClean="0"/>
              <a:t>03/07/2017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51965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CEC83F2-D5F4-47A8-9F7D-234D7DBA3847}" type="datetimeFigureOut">
              <a:rPr lang="fr-FR" smtClean="0"/>
              <a:t>03/07/2017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173877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4A0D513-AA39-48F9-89D3-F039588C4EE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475877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CEC83F2-D5F4-47A8-9F7D-234D7DBA3847}" type="datetimeFigureOut">
              <a:rPr lang="fr-FR" smtClean="0"/>
              <a:t>03/07/2017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1696309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CEC83F2-D5F4-47A8-9F7D-234D7DBA3847}" type="datetimeFigureOut">
              <a:rPr lang="fr-FR" smtClean="0"/>
              <a:t>03/07/2017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51415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CEC83F2-D5F4-47A8-9F7D-234D7DBA384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3002328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CEC83F2-D5F4-47A8-9F7D-234D7DBA384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1FFB420-3836-413A-A8A6-6BC2D88462DC}" type="slidenum">
              <a:rPr lang="fr-FR" smtClean="0"/>
              <a:t>‹N°›</a:t>
            </a:fld>
            <a:endParaRPr lang="fr-FR"/>
          </a:p>
        </p:txBody>
      </p:sp>
    </p:spTree>
    <p:extLst>
      <p:ext uri="{BB962C8B-B14F-4D97-AF65-F5344CB8AC3E}">
        <p14:creationId xmlns:p14="http://schemas.microsoft.com/office/powerpoint/2010/main" val="1600177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Raleway" panose="020B0503030101060003" pitchFamily="34" charset="0"/>
              </a:defRPr>
            </a:lvl1pPr>
          </a:lstStyle>
          <a:p>
            <a:r>
              <a:rPr lang="fr-FR" smtClean="0"/>
              <a:t>Modifiez le style du titre</a:t>
            </a:r>
            <a:endParaRPr lang="fr-FR"/>
          </a:p>
        </p:txBody>
      </p:sp>
      <p:sp>
        <p:nvSpPr>
          <p:cNvPr id="3" name="Espace réservé du contenu 2"/>
          <p:cNvSpPr>
            <a:spLocks noGrp="1"/>
          </p:cNvSpPr>
          <p:nvPr>
            <p:ph idx="1"/>
          </p:nvPr>
        </p:nvSpPr>
        <p:spPr/>
        <p:txBody>
          <a:bodyPr/>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F1EB8F4-6FC8-41C3-B657-723ECF972880}"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B3FD48-32B4-424E-B3F9-346E5E160C71}" type="slidenum">
              <a:rPr lang="fr-FR" smtClean="0"/>
              <a:t>‹N°›</a:t>
            </a:fld>
            <a:endParaRPr lang="fr-FR"/>
          </a:p>
        </p:txBody>
      </p:sp>
    </p:spTree>
    <p:extLst>
      <p:ext uri="{BB962C8B-B14F-4D97-AF65-F5344CB8AC3E}">
        <p14:creationId xmlns:p14="http://schemas.microsoft.com/office/powerpoint/2010/main" val="22889501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4A0D513-AA39-48F9-89D3-F039588C4EE7}" type="datetimeFigureOut">
              <a:rPr lang="fr-FR" smtClean="0"/>
              <a:t>03/07/2017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85071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4A0D513-AA39-48F9-89D3-F039588C4EE7}" type="datetimeFigureOut">
              <a:rPr lang="fr-FR" smtClean="0"/>
              <a:t>03/07/2017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344704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4A0D513-AA39-48F9-89D3-F039588C4EE7}" type="datetimeFigureOut">
              <a:rPr lang="fr-FR" smtClean="0"/>
              <a:t>03/07/2017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13808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4A0D513-AA39-48F9-89D3-F039588C4EE7}" type="datetimeFigureOut">
              <a:rPr lang="fr-FR" smtClean="0"/>
              <a:t>03/07/2017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150940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4A0D513-AA39-48F9-89D3-F039588C4EE7}" type="datetimeFigureOut">
              <a:rPr lang="fr-FR" smtClean="0"/>
              <a:t>03/07/2017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197045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4A0D513-AA39-48F9-89D3-F039588C4EE7}" type="datetimeFigureOut">
              <a:rPr lang="fr-FR" smtClean="0"/>
              <a:t>03/07/2017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26A20A-75FD-439F-9817-D75185E01E02}" type="slidenum">
              <a:rPr lang="fr-FR" smtClean="0"/>
              <a:t>‹N°›</a:t>
            </a:fld>
            <a:endParaRPr lang="fr-FR"/>
          </a:p>
        </p:txBody>
      </p:sp>
    </p:spTree>
    <p:extLst>
      <p:ext uri="{BB962C8B-B14F-4D97-AF65-F5344CB8AC3E}">
        <p14:creationId xmlns:p14="http://schemas.microsoft.com/office/powerpoint/2010/main" val="3468782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0D513-AA39-48F9-89D3-F039588C4EE7}" type="datetimeFigureOut">
              <a:rPr lang="fr-FR" smtClean="0"/>
              <a:t>03/07/2017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6A20A-75FD-439F-9817-D75185E01E02}" type="slidenum">
              <a:rPr lang="fr-FR" smtClean="0"/>
              <a:t>‹N°›</a:t>
            </a:fld>
            <a:endParaRPr lang="fr-FR"/>
          </a:p>
        </p:txBody>
      </p:sp>
    </p:spTree>
    <p:extLst>
      <p:ext uri="{BB962C8B-B14F-4D97-AF65-F5344CB8AC3E}">
        <p14:creationId xmlns:p14="http://schemas.microsoft.com/office/powerpoint/2010/main" val="24257320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C83F2-D5F4-47A8-9F7D-234D7DBA3847}" type="datetimeFigureOut">
              <a:rPr lang="fr-FR" smtClean="0"/>
              <a:t>03/07/2017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FB420-3836-413A-A8A6-6BC2D88462DC}" type="slidenum">
              <a:rPr lang="fr-FR" smtClean="0"/>
              <a:t>‹N°›</a:t>
            </a:fld>
            <a:endParaRPr lang="fr-FR"/>
          </a:p>
        </p:txBody>
      </p:sp>
    </p:spTree>
    <p:extLst>
      <p:ext uri="{BB962C8B-B14F-4D97-AF65-F5344CB8AC3E}">
        <p14:creationId xmlns:p14="http://schemas.microsoft.com/office/powerpoint/2010/main" val="36741356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hart" Target="../charts/chart16.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chart" Target="../charts/chart19.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hart" Target="../charts/char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506965"/>
            <a:ext cx="9144000" cy="3844070"/>
          </a:xfrm>
        </p:spPr>
        <p:txBody>
          <a:bodyPr>
            <a:normAutofit fontScale="90000"/>
          </a:bodyPr>
          <a:lstStyle/>
          <a:p>
            <a:r>
              <a:rPr lang="fr-FR" dirty="0" smtClean="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rPr>
              <a:t/>
            </a:r>
            <a:br>
              <a:rPr lang="fr-FR" dirty="0" smtClean="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rPr>
            </a:br>
            <a:r>
              <a:rPr lang="fr-FR" dirty="0" smtClean="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rPr>
              <a:t>Diagnostic socio-économique du Loir-et-Cher </a:t>
            </a:r>
            <a:br>
              <a:rPr lang="fr-FR" dirty="0" smtClean="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rPr>
            </a:br>
            <a:r>
              <a:rPr lang="fr-FR" dirty="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rPr>
              <a:t/>
            </a:r>
            <a:br>
              <a:rPr lang="fr-FR" dirty="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rPr>
            </a:br>
            <a:r>
              <a:rPr lang="fr-FR" sz="4400" dirty="0" smtClean="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rPr>
              <a:t>10 juillet 2017</a:t>
            </a:r>
            <a:endParaRPr lang="fr-FR" dirty="0">
              <a:ln w="0"/>
              <a:solidFill>
                <a:srgbClr val="015287"/>
              </a:solidFill>
              <a:effectLst>
                <a:outerShdw blurRad="38100" dist="19050" dir="2700000" algn="tl" rotWithShape="0">
                  <a:schemeClr val="dk1">
                    <a:alpha val="40000"/>
                  </a:schemeClr>
                </a:outerShdw>
              </a:effectLst>
              <a:latin typeface="+mn-lt"/>
              <a:ea typeface="Verdana" panose="020B0604030504040204" pitchFamily="34" charset="0"/>
              <a:cs typeface="Verdana" panose="020B0604030504040204" pitchFamily="34" charset="0"/>
            </a:endParaRPr>
          </a:p>
        </p:txBody>
      </p:sp>
      <p:sp>
        <p:nvSpPr>
          <p:cNvPr id="3"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grpSp>
        <p:nvGrpSpPr>
          <p:cNvPr id="9" name="Groupe 8"/>
          <p:cNvGrpSpPr/>
          <p:nvPr/>
        </p:nvGrpSpPr>
        <p:grpSpPr>
          <a:xfrm>
            <a:off x="10002485" y="5902584"/>
            <a:ext cx="763513" cy="799234"/>
            <a:chOff x="9716735" y="5153891"/>
            <a:chExt cx="947968" cy="992319"/>
          </a:xfrm>
        </p:grpSpPr>
        <p:pic>
          <p:nvPicPr>
            <p:cNvPr id="8" name="Picture 2" descr="http://www.loir-et-cher.gouv.fr/var/ide_site/storage/images/design/en-loir-et-cher/172-56-fre-FR/en-Loir-et-Cher.png"/>
            <p:cNvPicPr>
              <a:picLocks noChangeAspect="1" noChangeArrowheads="1"/>
            </p:cNvPicPr>
            <p:nvPr/>
          </p:nvPicPr>
          <p:blipFill rotWithShape="1">
            <a:blip r:embed="rId3">
              <a:extLst>
                <a:ext uri="{28A0092B-C50C-407E-A947-70E740481C1C}">
                  <a14:useLocalDpi xmlns:a14="http://schemas.microsoft.com/office/drawing/2010/main" val="0"/>
                </a:ext>
              </a:extLst>
            </a:blip>
            <a:srcRect l="2643" t="2361" r="2914" b="51766"/>
            <a:stretch/>
          </p:blipFill>
          <p:spPr bwMode="auto">
            <a:xfrm>
              <a:off x="9741878" y="5182665"/>
              <a:ext cx="898414" cy="55910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735" y="5717062"/>
              <a:ext cx="947968" cy="429148"/>
            </a:xfrm>
            <a:prstGeom prst="rect">
              <a:avLst/>
            </a:prstGeom>
          </p:spPr>
        </p:pic>
        <p:sp>
          <p:nvSpPr>
            <p:cNvPr id="6" name="Rectangle 5"/>
            <p:cNvSpPr/>
            <p:nvPr/>
          </p:nvSpPr>
          <p:spPr>
            <a:xfrm>
              <a:off x="9716735" y="5153891"/>
              <a:ext cx="947968" cy="992319"/>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943" y="5925759"/>
            <a:ext cx="590783" cy="776059"/>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Tree>
    <p:extLst>
      <p:ext uri="{BB962C8B-B14F-4D97-AF65-F5344CB8AC3E}">
        <p14:creationId xmlns:p14="http://schemas.microsoft.com/office/powerpoint/2010/main" val="800291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03003" y="141040"/>
            <a:ext cx="9008360" cy="584775"/>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500 emplois perdus entre 2008 et 2013 </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17" name="Rectangle 16"/>
          <p:cNvSpPr/>
          <p:nvPr/>
        </p:nvSpPr>
        <p:spPr>
          <a:xfrm>
            <a:off x="3973123" y="5248890"/>
            <a:ext cx="2528256" cy="261610"/>
          </a:xfrm>
          <a:prstGeom prst="rect">
            <a:avLst/>
          </a:prstGeom>
          <a:noFill/>
        </p:spPr>
        <p:txBody>
          <a:bodyPr wrap="none" rtlCol="0">
            <a:spAutoFit/>
          </a:bodyPr>
          <a:lstStyle/>
          <a:p>
            <a:r>
              <a:rPr lang="fr-FR" sz="1100" i="1" dirty="0" smtClean="0"/>
              <a:t>D’après source : INSEE – RP 2008 et 2013</a:t>
            </a:r>
            <a:endParaRPr lang="fr-FR" sz="1100" i="1" dirty="0"/>
          </a:p>
        </p:txBody>
      </p:sp>
      <p:sp>
        <p:nvSpPr>
          <p:cNvPr id="24" name="Rectangle 23"/>
          <p:cNvSpPr/>
          <p:nvPr/>
        </p:nvSpPr>
        <p:spPr>
          <a:xfrm>
            <a:off x="7136524" y="1514039"/>
            <a:ext cx="5036510" cy="4139595"/>
          </a:xfrm>
          <a:prstGeom prst="rect">
            <a:avLst/>
          </a:prstGeom>
        </p:spPr>
        <p:txBody>
          <a:bodyPr wrap="square">
            <a:spAutoFit/>
          </a:bodyPr>
          <a:lstStyle/>
          <a:p>
            <a:pPr marL="342900" indent="-342900">
              <a:spcAft>
                <a:spcPts val="2400"/>
              </a:spcAft>
              <a:buFont typeface="Arial" panose="020B0604020202020204" pitchFamily="34" charset="0"/>
              <a:buChar char="•"/>
            </a:pPr>
            <a:r>
              <a:rPr lang="fr-FR" sz="2400" b="1" dirty="0" smtClean="0">
                <a:solidFill>
                  <a:schemeClr val="accent1">
                    <a:lumMod val="75000"/>
                  </a:schemeClr>
                </a:solidFill>
              </a:rPr>
              <a:t> </a:t>
            </a:r>
            <a:r>
              <a:rPr lang="fr-FR" sz="3600" b="1" dirty="0" smtClean="0">
                <a:solidFill>
                  <a:schemeClr val="accent1">
                    <a:lumMod val="75000"/>
                  </a:schemeClr>
                </a:solidFill>
              </a:rPr>
              <a:t>126 000</a:t>
            </a:r>
            <a:r>
              <a:rPr lang="fr-FR" sz="2400" b="1" dirty="0" smtClean="0">
                <a:solidFill>
                  <a:schemeClr val="accent1">
                    <a:lumMod val="75000"/>
                  </a:schemeClr>
                </a:solidFill>
              </a:rPr>
              <a:t> </a:t>
            </a:r>
            <a:r>
              <a:rPr lang="fr-FR" sz="2300" b="1" dirty="0" smtClean="0">
                <a:solidFill>
                  <a:srgbClr val="015287"/>
                </a:solidFill>
              </a:rPr>
              <a:t>emplois en 2013 (toutes catégories confondues) soit 500 de moins qu’en 2008 (- 0,4 %).</a:t>
            </a:r>
          </a:p>
          <a:p>
            <a:pPr marL="342900" indent="-342900">
              <a:spcAft>
                <a:spcPts val="1200"/>
              </a:spcAft>
              <a:buFont typeface="Arial" panose="020B0604020202020204" pitchFamily="34" charset="0"/>
              <a:buChar char="•"/>
            </a:pPr>
            <a:r>
              <a:rPr lang="fr-FR" sz="2300" b="1" dirty="0" smtClean="0">
                <a:solidFill>
                  <a:srgbClr val="015287"/>
                </a:solidFill>
              </a:rPr>
              <a:t>Evolution non homogène selon le territoire. Seul l’</a:t>
            </a:r>
            <a:r>
              <a:rPr lang="fr-FR" sz="2300" b="1" dirty="0" smtClean="0">
                <a:solidFill>
                  <a:srgbClr val="FF6600"/>
                </a:solidFill>
              </a:rPr>
              <a:t>arrondissement de Blois</a:t>
            </a:r>
            <a:r>
              <a:rPr lang="fr-FR" sz="2300" b="1" dirty="0" smtClean="0">
                <a:solidFill>
                  <a:srgbClr val="015287"/>
                </a:solidFill>
              </a:rPr>
              <a:t> affiche une </a:t>
            </a:r>
            <a:r>
              <a:rPr lang="fr-FR" sz="2300" b="1" dirty="0" smtClean="0">
                <a:solidFill>
                  <a:srgbClr val="FF6600"/>
                </a:solidFill>
              </a:rPr>
              <a:t>croissance positive</a:t>
            </a:r>
            <a:r>
              <a:rPr lang="fr-FR" sz="2300" b="1" dirty="0" smtClean="0">
                <a:solidFill>
                  <a:srgbClr val="015287"/>
                </a:solidFill>
              </a:rPr>
              <a:t>, tandis que celui de Romorantin-Lanthenay, et plus encore celui de </a:t>
            </a:r>
            <a:r>
              <a:rPr lang="fr-FR" sz="2300" b="1" dirty="0">
                <a:solidFill>
                  <a:srgbClr val="015287"/>
                </a:solidFill>
              </a:rPr>
              <a:t>V</a:t>
            </a:r>
            <a:r>
              <a:rPr lang="fr-FR" sz="2300" b="1" dirty="0" smtClean="0">
                <a:solidFill>
                  <a:srgbClr val="015287"/>
                </a:solidFill>
              </a:rPr>
              <a:t>endôme, connaissent un recul allant de 2 à 3 %. </a:t>
            </a: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p:nvPr/>
        </p:nvSpPr>
        <p:spPr>
          <a:xfrm>
            <a:off x="971423" y="1219254"/>
            <a:ext cx="5529956" cy="584775"/>
          </a:xfrm>
          <a:prstGeom prst="rect">
            <a:avLst/>
          </a:prstGeom>
        </p:spPr>
        <p:txBody>
          <a:bodyPr wrap="square">
            <a:spAutoFit/>
          </a:bodyPr>
          <a:lstStyle/>
          <a:p>
            <a:pPr algn="ctr"/>
            <a:r>
              <a:rPr lang="fr-FR" sz="1600" b="1" dirty="0">
                <a:ln w="0"/>
                <a:solidFill>
                  <a:srgbClr val="0070C0"/>
                </a:solidFill>
                <a:effectLst>
                  <a:outerShdw blurRad="38100" dist="19050" dir="2700000" algn="tl" rotWithShape="0">
                    <a:schemeClr val="dk1">
                      <a:alpha val="40000"/>
                    </a:schemeClr>
                  </a:outerShdw>
                </a:effectLst>
              </a:rPr>
              <a:t>E</a:t>
            </a:r>
            <a:r>
              <a:rPr lang="fr-FR" sz="1600" b="1" dirty="0" smtClean="0">
                <a:ln w="0"/>
                <a:solidFill>
                  <a:srgbClr val="0070C0"/>
                </a:solidFill>
                <a:effectLst>
                  <a:outerShdw blurRad="38100" dist="19050" dir="2700000" algn="tl" rotWithShape="0">
                    <a:schemeClr val="dk1">
                      <a:alpha val="40000"/>
                    </a:schemeClr>
                  </a:outerShdw>
                </a:effectLst>
              </a:rPr>
              <a:t>volution du nombre total d’emplois</a:t>
            </a:r>
          </a:p>
          <a:p>
            <a:pPr algn="ctr"/>
            <a:r>
              <a:rPr lang="fr-FR" sz="1600" b="1" dirty="0" smtClean="0">
                <a:ln w="0"/>
                <a:solidFill>
                  <a:srgbClr val="0070C0"/>
                </a:solidFill>
                <a:effectLst>
                  <a:outerShdw blurRad="38100" dist="19050" dir="2700000" algn="tl" rotWithShape="0">
                    <a:schemeClr val="dk1">
                      <a:alpha val="40000"/>
                    </a:schemeClr>
                  </a:outerShdw>
                </a:effectLst>
              </a:rPr>
              <a:t>entre 2008 et 2013 (en %)</a:t>
            </a:r>
            <a:endParaRPr lang="fr-FR" sz="1600" b="1" dirty="0">
              <a:ln w="0"/>
              <a:solidFill>
                <a:srgbClr val="0070C0"/>
              </a:solidFill>
              <a:effectLst>
                <a:outerShdw blurRad="38100" dist="19050" dir="2700000" algn="tl" rotWithShape="0">
                  <a:schemeClr val="dk1">
                    <a:alpha val="40000"/>
                  </a:schemeClr>
                </a:outerShdw>
              </a:effectLst>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graphicFrame>
        <p:nvGraphicFramePr>
          <p:cNvPr id="15" name="Graphique 14"/>
          <p:cNvGraphicFramePr>
            <a:graphicFrameLocks/>
          </p:cNvGraphicFramePr>
          <p:nvPr>
            <p:extLst>
              <p:ext uri="{D42A27DB-BD31-4B8C-83A1-F6EECF244321}">
                <p14:modId xmlns:p14="http://schemas.microsoft.com/office/powerpoint/2010/main" val="2720536753"/>
              </p:ext>
            </p:extLst>
          </p:nvPr>
        </p:nvGraphicFramePr>
        <p:xfrm>
          <a:off x="1146401" y="2055918"/>
          <a:ext cx="5354978" cy="32272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0176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6912" y="-43288"/>
            <a:ext cx="1540858"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a:t>
            </a:r>
            <a:r>
              <a:rPr lang="fr-FR" dirty="0"/>
              <a:t>Dynamiques</a:t>
            </a:r>
          </a:p>
          <a:p>
            <a:r>
              <a:rPr lang="fr-FR" dirty="0"/>
              <a:t>économiques</a:t>
            </a:r>
          </a:p>
        </p:txBody>
      </p:sp>
      <p:sp>
        <p:nvSpPr>
          <p:cNvPr id="17" name="Rectangle 16"/>
          <p:cNvSpPr/>
          <p:nvPr/>
        </p:nvSpPr>
        <p:spPr>
          <a:xfrm>
            <a:off x="6249283" y="6506588"/>
            <a:ext cx="2111475" cy="261610"/>
          </a:xfrm>
          <a:prstGeom prst="rect">
            <a:avLst/>
          </a:prstGeom>
          <a:noFill/>
        </p:spPr>
        <p:txBody>
          <a:bodyPr wrap="none" rtlCol="0">
            <a:spAutoFit/>
          </a:bodyPr>
          <a:lstStyle/>
          <a:p>
            <a:r>
              <a:rPr lang="fr-FR" sz="1100" i="1" dirty="0" smtClean="0"/>
              <a:t>D'après source : INSEE – RP 2013</a:t>
            </a:r>
            <a:endParaRPr lang="fr-FR" sz="1100" i="1"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p:nvPr/>
        </p:nvSpPr>
        <p:spPr>
          <a:xfrm>
            <a:off x="8288783" y="985047"/>
            <a:ext cx="3009838" cy="584775"/>
          </a:xfrm>
          <a:prstGeom prst="rect">
            <a:avLst/>
          </a:prstGeom>
        </p:spPr>
        <p:txBody>
          <a:bodyPr wrap="square">
            <a:spAutoFit/>
          </a:bodyPr>
          <a:lstStyle/>
          <a:p>
            <a:pPr algn="ctr"/>
            <a:r>
              <a:rPr lang="fr-FR" sz="1600" b="1" dirty="0" smtClean="0">
                <a:ln w="0"/>
                <a:solidFill>
                  <a:srgbClr val="0070C0"/>
                </a:solidFill>
                <a:effectLst>
                  <a:outerShdw blurRad="38100" dist="19050" dir="2700000" algn="tl" rotWithShape="0">
                    <a:schemeClr val="dk1">
                      <a:alpha val="40000"/>
                    </a:schemeClr>
                  </a:outerShdw>
                </a:effectLst>
              </a:rPr>
              <a:t>Évolution de l’emploi total</a:t>
            </a:r>
          </a:p>
          <a:p>
            <a:pPr algn="ctr"/>
            <a:r>
              <a:rPr lang="fr-FR" sz="1600" b="1" dirty="0" smtClean="0">
                <a:ln w="0"/>
                <a:solidFill>
                  <a:srgbClr val="0070C0"/>
                </a:solidFill>
                <a:effectLst>
                  <a:outerShdw blurRad="38100" dist="19050" dir="2700000" algn="tl" rotWithShape="0">
                    <a:schemeClr val="dk1">
                      <a:alpha val="40000"/>
                    </a:schemeClr>
                  </a:outerShdw>
                </a:effectLst>
              </a:rPr>
              <a:t>entre 2008 et 2013 par commune</a:t>
            </a:r>
            <a:endParaRPr lang="fr-FR" sz="1600" b="1" dirty="0">
              <a:ln w="0"/>
              <a:solidFill>
                <a:srgbClr val="0070C0"/>
              </a:solidFill>
              <a:effectLst>
                <a:outerShdw blurRad="38100" dist="19050" dir="2700000" algn="tl" rotWithShape="0">
                  <a:schemeClr val="dk1">
                    <a:alpha val="40000"/>
                  </a:schemeClr>
                </a:outerShdw>
              </a:effectLst>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10118" t="3086" r="10228" b="3142"/>
          <a:stretch/>
        </p:blipFill>
        <p:spPr>
          <a:xfrm>
            <a:off x="935423" y="428428"/>
            <a:ext cx="7262647" cy="6045927"/>
          </a:xfrm>
          <a:prstGeom prst="rect">
            <a:avLst/>
          </a:prstGeom>
        </p:spPr>
      </p:pic>
      <p:grpSp>
        <p:nvGrpSpPr>
          <p:cNvPr id="5" name="Groupe 4"/>
          <p:cNvGrpSpPr/>
          <p:nvPr/>
        </p:nvGrpSpPr>
        <p:grpSpPr>
          <a:xfrm>
            <a:off x="8360758" y="3397019"/>
            <a:ext cx="2370304" cy="3077336"/>
            <a:chOff x="9348731" y="2787434"/>
            <a:chExt cx="2370304" cy="3077336"/>
          </a:xfrm>
        </p:grpSpPr>
        <p:sp>
          <p:nvSpPr>
            <p:cNvPr id="3" name="Rectangle 2"/>
            <p:cNvSpPr/>
            <p:nvPr/>
          </p:nvSpPr>
          <p:spPr>
            <a:xfrm>
              <a:off x="9348731" y="2787434"/>
              <a:ext cx="2370304" cy="30773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4764" t="12413" r="71839" b="65262"/>
            <a:stretch/>
          </p:blipFill>
          <p:spPr>
            <a:xfrm>
              <a:off x="9480330" y="2911366"/>
              <a:ext cx="2112579" cy="2850707"/>
            </a:xfrm>
            <a:prstGeom prst="rect">
              <a:avLst/>
            </a:prstGeom>
          </p:spPr>
        </p:pic>
      </p:grpSp>
    </p:spTree>
    <p:extLst>
      <p:ext uri="{BB962C8B-B14F-4D97-AF65-F5344CB8AC3E}">
        <p14:creationId xmlns:p14="http://schemas.microsoft.com/office/powerpoint/2010/main" val="3172598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03003" y="141040"/>
            <a:ext cx="9008360" cy="584775"/>
          </a:xfrm>
          <a:prstGeom prst="rect">
            <a:avLst/>
          </a:prstGeom>
        </p:spPr>
        <p:txBody>
          <a:bodyPr wrap="square">
            <a:spAutoFit/>
          </a:bodyPr>
          <a:lstStyle/>
          <a:p>
            <a:r>
              <a:rPr lang="fr-FR" sz="3200" b="1" dirty="0">
                <a:ln w="0"/>
                <a:solidFill>
                  <a:srgbClr val="015287"/>
                </a:solidFill>
                <a:effectLst>
                  <a:outerShdw blurRad="38100" dist="19050" dir="2700000" algn="tl" rotWithShape="0">
                    <a:schemeClr val="dk1">
                      <a:alpha val="40000"/>
                    </a:schemeClr>
                  </a:outerShdw>
                </a:effectLst>
              </a:rPr>
              <a:t>L’économie locale en pleine mutation</a:t>
            </a: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17" name="Rectangle 16"/>
          <p:cNvSpPr/>
          <p:nvPr/>
        </p:nvSpPr>
        <p:spPr>
          <a:xfrm>
            <a:off x="9233793" y="5923415"/>
            <a:ext cx="2061783" cy="261610"/>
          </a:xfrm>
          <a:prstGeom prst="rect">
            <a:avLst/>
          </a:prstGeom>
          <a:noFill/>
        </p:spPr>
        <p:txBody>
          <a:bodyPr wrap="none" rtlCol="0">
            <a:spAutoFit/>
          </a:bodyPr>
          <a:lstStyle/>
          <a:p>
            <a:r>
              <a:rPr lang="fr-FR" sz="1100" i="1" dirty="0" smtClean="0"/>
              <a:t>D’après source : INSEE – RP 2013</a:t>
            </a:r>
            <a:endParaRPr lang="fr-FR" sz="1100" i="1" dirty="0"/>
          </a:p>
        </p:txBody>
      </p:sp>
      <p:graphicFrame>
        <p:nvGraphicFramePr>
          <p:cNvPr id="19" name="Graphique 18"/>
          <p:cNvGraphicFramePr>
            <a:graphicFrameLocks/>
          </p:cNvGraphicFramePr>
          <p:nvPr>
            <p:extLst>
              <p:ext uri="{D42A27DB-BD31-4B8C-83A1-F6EECF244321}">
                <p14:modId xmlns:p14="http://schemas.microsoft.com/office/powerpoint/2010/main" val="612821485"/>
              </p:ext>
            </p:extLst>
          </p:nvPr>
        </p:nvGraphicFramePr>
        <p:xfrm>
          <a:off x="4781825" y="1898263"/>
          <a:ext cx="3421063" cy="2312194"/>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p:nvPr/>
        </p:nvSpPr>
        <p:spPr>
          <a:xfrm>
            <a:off x="3594538" y="1165314"/>
            <a:ext cx="5885629" cy="584775"/>
          </a:xfrm>
          <a:prstGeom prst="rect">
            <a:avLst/>
          </a:prstGeom>
        </p:spPr>
        <p:txBody>
          <a:bodyPr wrap="square">
            <a:spAutoFit/>
          </a:bodyPr>
          <a:lstStyle/>
          <a:p>
            <a:pPr algn="ctr"/>
            <a:r>
              <a:rPr lang="fr-FR" sz="1600" b="1" dirty="0" smtClean="0">
                <a:ln w="0"/>
                <a:solidFill>
                  <a:srgbClr val="0070C0"/>
                </a:solidFill>
                <a:effectLst>
                  <a:outerShdw blurRad="38100" dist="19050" dir="2700000" algn="tl" rotWithShape="0">
                    <a:schemeClr val="dk1">
                      <a:alpha val="40000"/>
                    </a:schemeClr>
                  </a:outerShdw>
                </a:effectLst>
              </a:rPr>
              <a:t>Répartition comparée de l’emploi total par grand secteur d’activités selon le territoire en 2013 (en %)</a:t>
            </a:r>
            <a:endParaRPr lang="fr-FR" sz="1600" b="1" dirty="0">
              <a:ln w="0"/>
              <a:solidFill>
                <a:srgbClr val="0070C0"/>
              </a:solidFill>
              <a:effectLst>
                <a:outerShdw blurRad="38100" dist="19050" dir="2700000" algn="tl" rotWithShape="0">
                  <a:schemeClr val="dk1">
                    <a:alpha val="40000"/>
                  </a:schemeClr>
                </a:outerShdw>
              </a:effectLst>
            </a:endParaRP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graphicFrame>
        <p:nvGraphicFramePr>
          <p:cNvPr id="13" name="Graphique 12"/>
          <p:cNvGraphicFramePr>
            <a:graphicFrameLocks/>
          </p:cNvGraphicFramePr>
          <p:nvPr>
            <p:extLst>
              <p:ext uri="{D42A27DB-BD31-4B8C-83A1-F6EECF244321}">
                <p14:modId xmlns:p14="http://schemas.microsoft.com/office/powerpoint/2010/main" val="1370589494"/>
              </p:ext>
            </p:extLst>
          </p:nvPr>
        </p:nvGraphicFramePr>
        <p:xfrm>
          <a:off x="1562351" y="1922572"/>
          <a:ext cx="9860010" cy="3828685"/>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à coins arrondis 2"/>
          <p:cNvSpPr/>
          <p:nvPr/>
        </p:nvSpPr>
        <p:spPr>
          <a:xfrm>
            <a:off x="1576555" y="3594537"/>
            <a:ext cx="9719021" cy="504497"/>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330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44710" y="683456"/>
            <a:ext cx="11347291" cy="584775"/>
          </a:xfrm>
          <a:prstGeom prst="rect">
            <a:avLst/>
          </a:prstGeom>
        </p:spPr>
        <p:txBody>
          <a:bodyPr wrap="square">
            <a:spAutoFit/>
          </a:bodyPr>
          <a:lstStyle/>
          <a:p>
            <a:r>
              <a:rPr lang="fr-FR" sz="3200" b="1" dirty="0">
                <a:ln w="0"/>
                <a:solidFill>
                  <a:srgbClr val="015287"/>
                </a:solidFill>
                <a:effectLst>
                  <a:outerShdw blurRad="38100" dist="19050" dir="2700000" algn="tl" rotWithShape="0">
                    <a:schemeClr val="dk1">
                      <a:alpha val="40000"/>
                    </a:schemeClr>
                  </a:outerShdw>
                </a:effectLst>
              </a:rPr>
              <a:t>D</a:t>
            </a:r>
            <a:r>
              <a:rPr lang="fr-FR" sz="3200" b="1" dirty="0" smtClean="0">
                <a:ln w="0"/>
                <a:solidFill>
                  <a:srgbClr val="015287"/>
                </a:solidFill>
                <a:effectLst>
                  <a:outerShdw blurRad="38100" dist="19050" dir="2700000" algn="tl" rotWithShape="0">
                    <a:schemeClr val="dk1">
                      <a:alpha val="40000"/>
                    </a:schemeClr>
                  </a:outerShdw>
                </a:effectLst>
              </a:rPr>
              <a:t>es fonctions exercées très différentes selon les secteurs</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3" name="Rectangle 12"/>
          <p:cNvSpPr/>
          <p:nvPr/>
        </p:nvSpPr>
        <p:spPr>
          <a:xfrm>
            <a:off x="1020416" y="1752480"/>
            <a:ext cx="10995875" cy="5262979"/>
          </a:xfrm>
          <a:prstGeom prst="rect">
            <a:avLst/>
          </a:prstGeom>
        </p:spPr>
        <p:txBody>
          <a:bodyPr wrap="square">
            <a:spAutoFit/>
          </a:bodyPr>
          <a:lstStyle/>
          <a:p>
            <a:pPr marL="800100" lvl="1" indent="-342900">
              <a:buFont typeface="Arial" panose="020B0604020202020204" pitchFamily="34" charset="0"/>
              <a:buChar char="•"/>
            </a:pPr>
            <a:r>
              <a:rPr lang="fr-FR" sz="2400" b="1" dirty="0" smtClean="0">
                <a:solidFill>
                  <a:srgbClr val="015287"/>
                </a:solidFill>
              </a:rPr>
              <a:t>Globalement, et logiquement, </a:t>
            </a:r>
            <a:r>
              <a:rPr lang="fr-FR" sz="2400" b="1" dirty="0" smtClean="0">
                <a:solidFill>
                  <a:srgbClr val="FF6600"/>
                </a:solidFill>
              </a:rPr>
              <a:t>forte </a:t>
            </a:r>
            <a:r>
              <a:rPr lang="fr-FR" sz="2400" b="1" dirty="0">
                <a:solidFill>
                  <a:srgbClr val="FF6600"/>
                </a:solidFill>
              </a:rPr>
              <a:t>présence </a:t>
            </a:r>
            <a:r>
              <a:rPr lang="fr-FR" sz="2400" b="1" dirty="0" smtClean="0">
                <a:solidFill>
                  <a:srgbClr val="FF6600"/>
                </a:solidFill>
              </a:rPr>
              <a:t>des </a:t>
            </a:r>
            <a:r>
              <a:rPr lang="fr-FR" sz="2400" b="1" dirty="0">
                <a:solidFill>
                  <a:srgbClr val="FF6600"/>
                </a:solidFill>
              </a:rPr>
              <a:t>professions de la sphère productive </a:t>
            </a:r>
            <a:r>
              <a:rPr lang="fr-FR" sz="2400" b="1" dirty="0">
                <a:solidFill>
                  <a:srgbClr val="015287"/>
                </a:solidFill>
              </a:rPr>
              <a:t>qui sont </a:t>
            </a:r>
            <a:r>
              <a:rPr lang="fr-FR" sz="2400" b="1" dirty="0" smtClean="0">
                <a:solidFill>
                  <a:srgbClr val="015287"/>
                </a:solidFill>
              </a:rPr>
              <a:t>surreprésentées.</a:t>
            </a:r>
            <a:endParaRPr lang="fr-FR" sz="2400" b="1" dirty="0">
              <a:solidFill>
                <a:srgbClr val="015287"/>
              </a:solidFill>
            </a:endParaRPr>
          </a:p>
          <a:p>
            <a:pPr marL="800100" lvl="1" indent="-342900">
              <a:buFont typeface="Arial" panose="020B0604020202020204" pitchFamily="34" charset="0"/>
              <a:buChar char="•"/>
            </a:pPr>
            <a:endParaRPr lang="fr-FR" sz="2400" b="1" dirty="0">
              <a:solidFill>
                <a:srgbClr val="015287"/>
              </a:solidFill>
            </a:endParaRPr>
          </a:p>
          <a:p>
            <a:pPr marL="800100" lvl="1" indent="-342900">
              <a:buFont typeface="Arial" panose="020B0604020202020204" pitchFamily="34" charset="0"/>
              <a:buChar char="•"/>
            </a:pPr>
            <a:r>
              <a:rPr lang="fr-FR" sz="2400" b="1" dirty="0" smtClean="0">
                <a:solidFill>
                  <a:srgbClr val="015287"/>
                </a:solidFill>
              </a:rPr>
              <a:t>En </a:t>
            </a:r>
            <a:r>
              <a:rPr lang="fr-FR" sz="2400" b="1" dirty="0">
                <a:solidFill>
                  <a:srgbClr val="015287"/>
                </a:solidFill>
              </a:rPr>
              <a:t>revanche, certaines activités </a:t>
            </a:r>
            <a:r>
              <a:rPr lang="fr-FR" sz="2400" b="1" dirty="0" smtClean="0">
                <a:solidFill>
                  <a:srgbClr val="015287"/>
                </a:solidFill>
              </a:rPr>
              <a:t>moins </a:t>
            </a:r>
            <a:r>
              <a:rPr lang="fr-FR" sz="2400" b="1" dirty="0">
                <a:solidFill>
                  <a:srgbClr val="015287"/>
                </a:solidFill>
              </a:rPr>
              <a:t>développées comme celles dévolues aux activités de gestion d’entreprises, de la banque et de l’assurance, à l’enseignement et à la </a:t>
            </a:r>
            <a:r>
              <a:rPr lang="fr-FR" sz="2400" b="1" dirty="0" smtClean="0">
                <a:solidFill>
                  <a:srgbClr val="015287"/>
                </a:solidFill>
              </a:rPr>
              <a:t>formation, à la culture et aux loisirs.</a:t>
            </a:r>
          </a:p>
          <a:p>
            <a:pPr marL="800100" lvl="1" indent="-342900">
              <a:buFont typeface="Arial" panose="020B0604020202020204" pitchFamily="34" charset="0"/>
              <a:buChar char="•"/>
            </a:pPr>
            <a:endParaRPr lang="fr-FR" sz="2400" b="1" dirty="0">
              <a:solidFill>
                <a:srgbClr val="015287"/>
              </a:solidFill>
            </a:endParaRPr>
          </a:p>
          <a:p>
            <a:pPr marL="800100" lvl="1" indent="-342900">
              <a:buFont typeface="Arial" panose="020B0604020202020204" pitchFamily="34" charset="0"/>
              <a:buChar char="•"/>
            </a:pPr>
            <a:r>
              <a:rPr lang="fr-FR" sz="2400" b="1" dirty="0" smtClean="0">
                <a:solidFill>
                  <a:srgbClr val="015287"/>
                </a:solidFill>
              </a:rPr>
              <a:t>Des différences locales : </a:t>
            </a:r>
          </a:p>
          <a:p>
            <a:pPr marL="1257300" lvl="2" indent="-342900">
              <a:buFont typeface="Arial" panose="020B0604020202020204" pitchFamily="34" charset="0"/>
              <a:buChar char="•"/>
            </a:pPr>
            <a:r>
              <a:rPr lang="fr-FR" sz="2400" b="1" dirty="0">
                <a:solidFill>
                  <a:srgbClr val="FF6600"/>
                </a:solidFill>
              </a:rPr>
              <a:t>Présence marquée d’une économie présentielle </a:t>
            </a:r>
            <a:r>
              <a:rPr lang="fr-FR" sz="2400" b="1" dirty="0" smtClean="0">
                <a:solidFill>
                  <a:srgbClr val="FF6600"/>
                </a:solidFill>
              </a:rPr>
              <a:t>(41 %) </a:t>
            </a:r>
            <a:r>
              <a:rPr lang="fr-FR" sz="2400" b="1" dirty="0">
                <a:solidFill>
                  <a:srgbClr val="015287"/>
                </a:solidFill>
              </a:rPr>
              <a:t>dans</a:t>
            </a:r>
            <a:r>
              <a:rPr lang="fr-FR" sz="2400" b="1" dirty="0" smtClean="0">
                <a:solidFill>
                  <a:srgbClr val="FF6600"/>
                </a:solidFill>
              </a:rPr>
              <a:t> </a:t>
            </a:r>
            <a:r>
              <a:rPr lang="fr-FR" sz="2400" b="1" dirty="0" smtClean="0">
                <a:solidFill>
                  <a:srgbClr val="015287"/>
                </a:solidFill>
              </a:rPr>
              <a:t>les arrondissements de </a:t>
            </a:r>
            <a:r>
              <a:rPr lang="fr-FR" sz="2400" b="1" dirty="0">
                <a:solidFill>
                  <a:srgbClr val="015287"/>
                </a:solidFill>
              </a:rPr>
              <a:t>B</a:t>
            </a:r>
            <a:r>
              <a:rPr lang="fr-FR" sz="2400" b="1" dirty="0" smtClean="0">
                <a:solidFill>
                  <a:srgbClr val="015287"/>
                </a:solidFill>
              </a:rPr>
              <a:t>lois et de Romorantin-Lanthenay. </a:t>
            </a:r>
          </a:p>
          <a:p>
            <a:pPr marL="1257300" lvl="2" indent="-342900">
              <a:buFont typeface="Arial" panose="020B0604020202020204" pitchFamily="34" charset="0"/>
              <a:buChar char="•"/>
            </a:pPr>
            <a:r>
              <a:rPr lang="fr-FR" sz="2400" b="1" dirty="0">
                <a:solidFill>
                  <a:srgbClr val="015287"/>
                </a:solidFill>
              </a:rPr>
              <a:t>Activités relevant de la </a:t>
            </a:r>
            <a:r>
              <a:rPr lang="fr-FR" sz="2400" b="1" dirty="0">
                <a:solidFill>
                  <a:srgbClr val="FF6600"/>
                </a:solidFill>
              </a:rPr>
              <a:t>production concrète particulièrement développées </a:t>
            </a:r>
            <a:r>
              <a:rPr lang="fr-FR" sz="2400" b="1" dirty="0" smtClean="0">
                <a:solidFill>
                  <a:srgbClr val="015287"/>
                </a:solidFill>
              </a:rPr>
              <a:t>dans le Vendômois.</a:t>
            </a:r>
          </a:p>
          <a:p>
            <a:pPr marL="1257300" lvl="2" indent="-342900">
              <a:buFont typeface="Arial" panose="020B0604020202020204" pitchFamily="34" charset="0"/>
              <a:buChar char="•"/>
            </a:pPr>
            <a:r>
              <a:rPr lang="fr-FR" sz="2400" b="1" dirty="0" smtClean="0">
                <a:solidFill>
                  <a:srgbClr val="FF6600"/>
                </a:solidFill>
              </a:rPr>
              <a:t>Services aux entreprises très présents </a:t>
            </a:r>
            <a:r>
              <a:rPr lang="fr-FR" sz="2400" b="1" dirty="0" smtClean="0">
                <a:solidFill>
                  <a:srgbClr val="015287"/>
                </a:solidFill>
              </a:rPr>
              <a:t>dans le Blaisois.</a:t>
            </a:r>
            <a:endParaRPr lang="fr-FR" sz="2400" b="1" dirty="0">
              <a:solidFill>
                <a:srgbClr val="015287"/>
              </a:solidFill>
            </a:endParaRPr>
          </a:p>
          <a:p>
            <a:pPr lvl="1"/>
            <a:endParaRPr lang="fr-FR" sz="2400" b="1" dirty="0" smtClean="0">
              <a:solidFill>
                <a:srgbClr val="015287"/>
              </a:solidFill>
            </a:endParaRPr>
          </a:p>
        </p:txBody>
      </p:sp>
    </p:spTree>
    <p:extLst>
      <p:ext uri="{BB962C8B-B14F-4D97-AF65-F5344CB8AC3E}">
        <p14:creationId xmlns:p14="http://schemas.microsoft.com/office/powerpoint/2010/main" val="2745674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19524" y="193590"/>
            <a:ext cx="9837966" cy="1077218"/>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L'emploi </a:t>
            </a:r>
            <a:r>
              <a:rPr lang="fr-FR" sz="3200" b="1" dirty="0">
                <a:ln w="0"/>
                <a:solidFill>
                  <a:srgbClr val="015287"/>
                </a:solidFill>
                <a:effectLst>
                  <a:outerShdw blurRad="38100" dist="19050" dir="2700000" algn="tl" rotWithShape="0">
                    <a:schemeClr val="dk1">
                      <a:alpha val="40000"/>
                    </a:schemeClr>
                  </a:outerShdw>
                </a:effectLst>
              </a:rPr>
              <a:t>salarié </a:t>
            </a:r>
            <a:r>
              <a:rPr lang="fr-FR" sz="3200" b="1" dirty="0" smtClean="0">
                <a:ln w="0"/>
                <a:solidFill>
                  <a:srgbClr val="015287"/>
                </a:solidFill>
                <a:effectLst>
                  <a:outerShdw blurRad="38100" dist="19050" dir="2700000" algn="tl" rotWithShape="0">
                    <a:schemeClr val="dk1">
                      <a:alpha val="40000"/>
                    </a:schemeClr>
                  </a:outerShdw>
                </a:effectLst>
              </a:rPr>
              <a:t>privé : de fortes pertes au cours des années récentes mais la tendance s’est inversée en 2016</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17" name="Rectangle 16"/>
          <p:cNvSpPr/>
          <p:nvPr/>
        </p:nvSpPr>
        <p:spPr>
          <a:xfrm>
            <a:off x="3420294" y="5029443"/>
            <a:ext cx="2717411" cy="261610"/>
          </a:xfrm>
          <a:prstGeom prst="rect">
            <a:avLst/>
          </a:prstGeom>
          <a:noFill/>
        </p:spPr>
        <p:txBody>
          <a:bodyPr wrap="none" rtlCol="0">
            <a:spAutoFit/>
          </a:bodyPr>
          <a:lstStyle/>
          <a:p>
            <a:r>
              <a:rPr lang="fr-FR" sz="1100" i="1" dirty="0" smtClean="0"/>
              <a:t>D’après source : URSSAF (données au 31/12)</a:t>
            </a:r>
            <a:endParaRPr lang="fr-FR" sz="1100" i="1" dirty="0"/>
          </a:p>
        </p:txBody>
      </p:sp>
      <p:sp>
        <p:nvSpPr>
          <p:cNvPr id="24" name="Rectangle 23"/>
          <p:cNvSpPr/>
          <p:nvPr/>
        </p:nvSpPr>
        <p:spPr>
          <a:xfrm>
            <a:off x="6842235" y="1808342"/>
            <a:ext cx="5244662" cy="3816429"/>
          </a:xfrm>
          <a:prstGeom prst="rect">
            <a:avLst/>
          </a:prstGeom>
        </p:spPr>
        <p:txBody>
          <a:bodyPr wrap="square">
            <a:spAutoFit/>
          </a:bodyPr>
          <a:lstStyle/>
          <a:p>
            <a:pPr marL="342900" indent="-342900">
              <a:buFont typeface="Arial" panose="020B0604020202020204" pitchFamily="34" charset="0"/>
              <a:buChar char="•"/>
            </a:pPr>
            <a:r>
              <a:rPr lang="fr-FR" sz="2200" b="1" dirty="0" smtClean="0">
                <a:solidFill>
                  <a:srgbClr val="015287"/>
                </a:solidFill>
              </a:rPr>
              <a:t>Depuis le début 2013</a:t>
            </a:r>
            <a:r>
              <a:rPr lang="fr-FR" sz="2200" b="1" dirty="0">
                <a:solidFill>
                  <a:srgbClr val="015287"/>
                </a:solidFill>
              </a:rPr>
              <a:t>, </a:t>
            </a:r>
            <a:r>
              <a:rPr lang="fr-FR" sz="2200" b="1" dirty="0" smtClean="0">
                <a:solidFill>
                  <a:srgbClr val="015287"/>
                </a:solidFill>
              </a:rPr>
              <a:t>le Loir-et-Cher a continué à perdre des </a:t>
            </a:r>
            <a:r>
              <a:rPr lang="fr-FR" sz="2200" b="1" dirty="0">
                <a:solidFill>
                  <a:srgbClr val="015287"/>
                </a:solidFill>
              </a:rPr>
              <a:t>emplois : près de </a:t>
            </a:r>
            <a:r>
              <a:rPr lang="fr-FR" sz="2200" b="1" dirty="0" smtClean="0">
                <a:solidFill>
                  <a:srgbClr val="015287"/>
                </a:solidFill>
              </a:rPr>
              <a:t>1 900 postes </a:t>
            </a:r>
            <a:r>
              <a:rPr lang="fr-FR" sz="2200" b="1" dirty="0">
                <a:solidFill>
                  <a:srgbClr val="015287"/>
                </a:solidFill>
              </a:rPr>
              <a:t>salariés du secteur privé ont </a:t>
            </a:r>
            <a:r>
              <a:rPr lang="fr-FR" sz="2200" b="1" dirty="0" smtClean="0">
                <a:solidFill>
                  <a:srgbClr val="015287"/>
                </a:solidFill>
              </a:rPr>
              <a:t>été supprimés en trois ans.</a:t>
            </a:r>
          </a:p>
          <a:p>
            <a:pPr marL="360000"/>
            <a:r>
              <a:rPr lang="fr-FR" sz="2200" b="1" dirty="0" smtClean="0">
                <a:solidFill>
                  <a:srgbClr val="015287"/>
                </a:solidFill>
              </a:rPr>
              <a:t>Cependant</a:t>
            </a:r>
            <a:r>
              <a:rPr lang="fr-FR" sz="2200" b="1" dirty="0">
                <a:solidFill>
                  <a:srgbClr val="015287"/>
                </a:solidFill>
              </a:rPr>
              <a:t>, </a:t>
            </a:r>
            <a:r>
              <a:rPr lang="fr-FR" sz="2200" b="1" dirty="0" smtClean="0">
                <a:solidFill>
                  <a:srgbClr val="FF6600"/>
                </a:solidFill>
              </a:rPr>
              <a:t>une inversion de tendance </a:t>
            </a:r>
            <a:r>
              <a:rPr lang="fr-FR" sz="2200" b="1" dirty="0" smtClean="0">
                <a:solidFill>
                  <a:srgbClr val="015287"/>
                </a:solidFill>
              </a:rPr>
              <a:t>semble s’être opérée </a:t>
            </a:r>
            <a:r>
              <a:rPr lang="fr-FR" sz="2200" b="1" dirty="0" smtClean="0">
                <a:solidFill>
                  <a:srgbClr val="FF6600"/>
                </a:solidFill>
              </a:rPr>
              <a:t>en 2016 </a:t>
            </a:r>
            <a:r>
              <a:rPr lang="fr-FR" sz="2200" b="1" dirty="0" smtClean="0">
                <a:solidFill>
                  <a:srgbClr val="015287"/>
                </a:solidFill>
              </a:rPr>
              <a:t>selon les données encore provisoires : un </a:t>
            </a:r>
            <a:r>
              <a:rPr lang="fr-FR" sz="2200" b="1" dirty="0">
                <a:solidFill>
                  <a:srgbClr val="FF6600"/>
                </a:solidFill>
              </a:rPr>
              <a:t>gain </a:t>
            </a:r>
            <a:r>
              <a:rPr lang="fr-FR" sz="2200" b="1" dirty="0" smtClean="0">
                <a:solidFill>
                  <a:srgbClr val="FF6600"/>
                </a:solidFill>
              </a:rPr>
              <a:t>de 820 emplois.</a:t>
            </a:r>
            <a:endParaRPr lang="fr-FR" sz="2200" b="1" dirty="0" smtClean="0">
              <a:solidFill>
                <a:srgbClr val="015287"/>
              </a:solidFill>
            </a:endParaRPr>
          </a:p>
          <a:p>
            <a:pPr marL="360000" indent="-342900">
              <a:buFont typeface="Arial" panose="020B0604020202020204" pitchFamily="34" charset="0"/>
              <a:buChar char="•"/>
            </a:pPr>
            <a:r>
              <a:rPr lang="fr-FR" sz="2200" b="1" dirty="0">
                <a:solidFill>
                  <a:srgbClr val="015287"/>
                </a:solidFill>
              </a:rPr>
              <a:t>Fin 2015, </a:t>
            </a:r>
            <a:r>
              <a:rPr lang="fr-FR" sz="2200" b="1" dirty="0" smtClean="0">
                <a:solidFill>
                  <a:srgbClr val="015287"/>
                </a:solidFill>
              </a:rPr>
              <a:t>le Loir-et-Cher comptait </a:t>
            </a:r>
            <a:r>
              <a:rPr lang="fr-FR" sz="2200" b="1" dirty="0">
                <a:solidFill>
                  <a:srgbClr val="015287"/>
                </a:solidFill>
              </a:rPr>
              <a:t>près de </a:t>
            </a:r>
            <a:r>
              <a:rPr lang="fr-FR" sz="2200" b="1" dirty="0" smtClean="0">
                <a:solidFill>
                  <a:srgbClr val="015287"/>
                </a:solidFill>
              </a:rPr>
              <a:t>76 </a:t>
            </a:r>
            <a:r>
              <a:rPr lang="fr-FR" sz="2200" b="1" dirty="0">
                <a:solidFill>
                  <a:srgbClr val="015287"/>
                </a:solidFill>
              </a:rPr>
              <a:t>7</a:t>
            </a:r>
            <a:r>
              <a:rPr lang="fr-FR" sz="2200" b="1" dirty="0" smtClean="0">
                <a:solidFill>
                  <a:srgbClr val="015287"/>
                </a:solidFill>
              </a:rPr>
              <a:t>00 emplois salariés privés, relevant </a:t>
            </a:r>
            <a:r>
              <a:rPr lang="fr-FR" sz="2200" b="1" dirty="0">
                <a:solidFill>
                  <a:srgbClr val="015287"/>
                </a:solidFill>
              </a:rPr>
              <a:t>de l’URSSAF</a:t>
            </a: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p:nvPr/>
        </p:nvSpPr>
        <p:spPr>
          <a:xfrm>
            <a:off x="1345323" y="1573099"/>
            <a:ext cx="4792381" cy="584775"/>
          </a:xfrm>
          <a:prstGeom prst="rect">
            <a:avLst/>
          </a:prstGeom>
        </p:spPr>
        <p:txBody>
          <a:bodyPr wrap="square">
            <a:spAutoFit/>
          </a:bodyPr>
          <a:lstStyle/>
          <a:p>
            <a:pPr algn="ctr"/>
            <a:r>
              <a:rPr lang="fr-FR" sz="1600" b="1" dirty="0">
                <a:ln w="0"/>
                <a:solidFill>
                  <a:srgbClr val="0070C0"/>
                </a:solidFill>
                <a:effectLst>
                  <a:outerShdw blurRad="38100" dist="19050" dir="2700000" algn="tl" rotWithShape="0">
                    <a:schemeClr val="dk1">
                      <a:alpha val="40000"/>
                    </a:schemeClr>
                  </a:outerShdw>
                </a:effectLst>
              </a:rPr>
              <a:t>E</a:t>
            </a:r>
            <a:r>
              <a:rPr lang="fr-FR" sz="1600" b="1" dirty="0" smtClean="0">
                <a:ln w="0"/>
                <a:solidFill>
                  <a:srgbClr val="0070C0"/>
                </a:solidFill>
                <a:effectLst>
                  <a:outerShdw blurRad="38100" dist="19050" dir="2700000" algn="tl" rotWithShape="0">
                    <a:schemeClr val="dk1">
                      <a:alpha val="40000"/>
                    </a:schemeClr>
                  </a:outerShdw>
                </a:effectLst>
              </a:rPr>
              <a:t>volution de l’emploi salarié privé non agricole</a:t>
            </a:r>
          </a:p>
          <a:p>
            <a:pPr algn="ctr"/>
            <a:r>
              <a:rPr lang="fr-FR" sz="1600" b="1" dirty="0" smtClean="0">
                <a:ln w="0"/>
                <a:solidFill>
                  <a:srgbClr val="0070C0"/>
                </a:solidFill>
                <a:effectLst>
                  <a:outerShdw blurRad="38100" dist="19050" dir="2700000" algn="tl" rotWithShape="0">
                    <a:schemeClr val="dk1">
                      <a:alpha val="40000"/>
                    </a:schemeClr>
                  </a:outerShdw>
                </a:effectLst>
              </a:rPr>
              <a:t>en Loir-et-Cher depuis 2008</a:t>
            </a:r>
            <a:endParaRPr lang="fr-FR" sz="1600" b="1" dirty="0">
              <a:ln w="0"/>
              <a:solidFill>
                <a:srgbClr val="0070C0"/>
              </a:solidFill>
              <a:effectLst>
                <a:outerShdw blurRad="38100" dist="19050" dir="2700000" algn="tl" rotWithShape="0">
                  <a:schemeClr val="dk1">
                    <a:alpha val="40000"/>
                  </a:schemeClr>
                </a:outerShdw>
              </a:effectLst>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graphicFrame>
        <p:nvGraphicFramePr>
          <p:cNvPr id="15" name="Graphique 14"/>
          <p:cNvGraphicFramePr>
            <a:graphicFrameLocks/>
          </p:cNvGraphicFramePr>
          <p:nvPr>
            <p:extLst>
              <p:ext uri="{D42A27DB-BD31-4B8C-83A1-F6EECF244321}">
                <p14:modId xmlns:p14="http://schemas.microsoft.com/office/powerpoint/2010/main" val="3236257066"/>
              </p:ext>
            </p:extLst>
          </p:nvPr>
        </p:nvGraphicFramePr>
        <p:xfrm>
          <a:off x="831567" y="2164275"/>
          <a:ext cx="5289176"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766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31567" y="253745"/>
            <a:ext cx="8196819" cy="954107"/>
          </a:xfrm>
          <a:prstGeom prst="rect">
            <a:avLst/>
          </a:prstGeom>
        </p:spPr>
        <p:txBody>
          <a:bodyPr wrap="square">
            <a:spAutoFit/>
          </a:bodyPr>
          <a:lstStyle/>
          <a:p>
            <a:r>
              <a:rPr lang="fr-FR" sz="2800" b="1" dirty="0" smtClean="0">
                <a:ln w="0"/>
                <a:solidFill>
                  <a:srgbClr val="015287"/>
                </a:solidFill>
                <a:effectLst>
                  <a:outerShdw blurRad="38100" dist="19050" dir="2700000" algn="tl" rotWithShape="0">
                    <a:schemeClr val="dk1">
                      <a:alpha val="40000"/>
                    </a:schemeClr>
                  </a:outerShdw>
                </a:effectLst>
              </a:rPr>
              <a:t>De grosses pertes dans l’industrie, un décrochage</a:t>
            </a:r>
          </a:p>
          <a:p>
            <a:r>
              <a:rPr lang="fr-FR" sz="2800" b="1" dirty="0" smtClean="0">
                <a:ln w="0"/>
                <a:solidFill>
                  <a:srgbClr val="015287"/>
                </a:solidFill>
                <a:effectLst>
                  <a:outerShdw blurRad="38100" dist="19050" dir="2700000" algn="tl" rotWithShape="0">
                    <a:schemeClr val="dk1">
                      <a:alpha val="40000"/>
                    </a:schemeClr>
                  </a:outerShdw>
                </a:effectLst>
              </a:rPr>
              <a:t>de la construction</a:t>
            </a:r>
            <a:endParaRPr lang="fr-FR" sz="28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17" name="Rectangle 16"/>
          <p:cNvSpPr/>
          <p:nvPr/>
        </p:nvSpPr>
        <p:spPr>
          <a:xfrm>
            <a:off x="7152962" y="6181718"/>
            <a:ext cx="3911648" cy="261610"/>
          </a:xfrm>
          <a:prstGeom prst="rect">
            <a:avLst/>
          </a:prstGeom>
          <a:noFill/>
        </p:spPr>
        <p:txBody>
          <a:bodyPr wrap="none" rtlCol="0">
            <a:spAutoFit/>
          </a:bodyPr>
          <a:lstStyle/>
          <a:p>
            <a:r>
              <a:rPr lang="fr-FR" sz="1100" i="1" dirty="0" smtClean="0"/>
              <a:t>D’après sources : UNEDIC (1992 à 2008) et URSSAF (2008 à 2015)</a:t>
            </a:r>
            <a:endParaRPr lang="fr-FR" sz="1100" i="1"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p:nvPr/>
        </p:nvSpPr>
        <p:spPr>
          <a:xfrm>
            <a:off x="1202446" y="1278408"/>
            <a:ext cx="9688130" cy="338554"/>
          </a:xfrm>
          <a:prstGeom prst="rect">
            <a:avLst/>
          </a:prstGeom>
        </p:spPr>
        <p:txBody>
          <a:bodyPr wrap="square">
            <a:spAutoFit/>
          </a:bodyPr>
          <a:lstStyle/>
          <a:p>
            <a:pPr algn="ctr"/>
            <a:r>
              <a:rPr lang="fr-FR" sz="1600" b="1" dirty="0">
                <a:ln w="0"/>
                <a:solidFill>
                  <a:srgbClr val="0070C0"/>
                </a:solidFill>
                <a:effectLst>
                  <a:outerShdw blurRad="38100" dist="19050" dir="2700000" algn="tl" rotWithShape="0">
                    <a:schemeClr val="dk1">
                      <a:alpha val="40000"/>
                    </a:schemeClr>
                  </a:outerShdw>
                </a:effectLst>
              </a:rPr>
              <a:t>E</a:t>
            </a:r>
            <a:r>
              <a:rPr lang="fr-FR" sz="1600" b="1" dirty="0" smtClean="0">
                <a:ln w="0"/>
                <a:solidFill>
                  <a:srgbClr val="0070C0"/>
                </a:solidFill>
                <a:effectLst>
                  <a:outerShdw blurRad="38100" dist="19050" dir="2700000" algn="tl" rotWithShape="0">
                    <a:schemeClr val="dk1">
                      <a:alpha val="40000"/>
                    </a:schemeClr>
                  </a:outerShdw>
                </a:effectLst>
              </a:rPr>
              <a:t>volution de l’emploi salarié du secteur privé (hors agriculture) en Loir-et-Cher</a:t>
            </a:r>
            <a:endParaRPr lang="fr-FR" sz="1600" b="1" dirty="0">
              <a:ln w="0"/>
              <a:solidFill>
                <a:srgbClr val="0070C0"/>
              </a:solidFill>
              <a:effectLst>
                <a:outerShdw blurRad="38100" dist="19050" dir="2700000" algn="tl" rotWithShape="0">
                  <a:schemeClr val="dk1">
                    <a:alpha val="40000"/>
                  </a:schemeClr>
                </a:outerShdw>
              </a:effectLst>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32" name="Rectangle 31"/>
          <p:cNvSpPr/>
          <p:nvPr/>
        </p:nvSpPr>
        <p:spPr>
          <a:xfrm>
            <a:off x="916809" y="2875336"/>
            <a:ext cx="1052831" cy="338554"/>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Services</a:t>
            </a:r>
            <a:endParaRPr lang="fr-FR" sz="1600" dirty="0">
              <a:ln w="0"/>
              <a:effectLst>
                <a:outerShdw blurRad="38100" dist="19050" dir="2700000" algn="tl" rotWithShape="0">
                  <a:schemeClr val="dk1">
                    <a:alpha val="40000"/>
                  </a:schemeClr>
                </a:outerShdw>
              </a:effectLst>
            </a:endParaRPr>
          </a:p>
        </p:txBody>
      </p:sp>
      <p:sp>
        <p:nvSpPr>
          <p:cNvPr id="33" name="Rectangle 32"/>
          <p:cNvSpPr/>
          <p:nvPr/>
        </p:nvSpPr>
        <p:spPr>
          <a:xfrm>
            <a:off x="958848" y="3661297"/>
            <a:ext cx="1132711" cy="338554"/>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Commerce</a:t>
            </a:r>
            <a:endParaRPr lang="fr-FR" sz="1600" dirty="0">
              <a:ln w="0"/>
              <a:effectLst>
                <a:outerShdw blurRad="38100" dist="19050" dir="2700000" algn="tl" rotWithShape="0">
                  <a:schemeClr val="dk1">
                    <a:alpha val="40000"/>
                  </a:schemeClr>
                </a:outerShdw>
              </a:effectLst>
            </a:endParaRPr>
          </a:p>
        </p:txBody>
      </p:sp>
      <p:sp>
        <p:nvSpPr>
          <p:cNvPr id="34" name="Rectangle 33"/>
          <p:cNvSpPr/>
          <p:nvPr/>
        </p:nvSpPr>
        <p:spPr>
          <a:xfrm>
            <a:off x="958848" y="4477127"/>
            <a:ext cx="1269345" cy="338554"/>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Construction</a:t>
            </a:r>
            <a:endParaRPr lang="fr-FR" sz="1600" dirty="0">
              <a:ln w="0"/>
              <a:effectLst>
                <a:outerShdw blurRad="38100" dist="19050" dir="2700000" algn="tl" rotWithShape="0">
                  <a:schemeClr val="dk1">
                    <a:alpha val="40000"/>
                  </a:schemeClr>
                </a:outerShdw>
              </a:effectLst>
            </a:endParaRPr>
          </a:p>
        </p:txBody>
      </p:sp>
      <p:sp>
        <p:nvSpPr>
          <p:cNvPr id="35" name="Rectangle 34"/>
          <p:cNvSpPr/>
          <p:nvPr/>
        </p:nvSpPr>
        <p:spPr>
          <a:xfrm>
            <a:off x="848494" y="5263082"/>
            <a:ext cx="1132711" cy="338554"/>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Industrie</a:t>
            </a:r>
            <a:endParaRPr lang="fr-FR" sz="1600" dirty="0">
              <a:ln w="0"/>
              <a:effectLst>
                <a:outerShdw blurRad="38100" dist="19050" dir="2700000" algn="tl" rotWithShape="0">
                  <a:schemeClr val="dk1">
                    <a:alpha val="40000"/>
                  </a:schemeClr>
                </a:outerShdw>
              </a:effectLst>
            </a:endParaRPr>
          </a:p>
        </p:txBody>
      </p:sp>
      <p:sp>
        <p:nvSpPr>
          <p:cNvPr id="36" name="Rectangle 35"/>
          <p:cNvSpPr/>
          <p:nvPr/>
        </p:nvSpPr>
        <p:spPr>
          <a:xfrm>
            <a:off x="2425042" y="1982624"/>
            <a:ext cx="1684503" cy="584775"/>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1993 – 2000</a:t>
            </a:r>
          </a:p>
          <a:p>
            <a:pPr algn="ctr"/>
            <a:r>
              <a:rPr lang="fr-FR" sz="1600" dirty="0" smtClean="0">
                <a:ln w="0"/>
                <a:effectLst>
                  <a:outerShdw blurRad="38100" dist="19050" dir="2700000" algn="tl" rotWithShape="0">
                    <a:schemeClr val="dk1">
                      <a:alpha val="40000"/>
                    </a:schemeClr>
                  </a:outerShdw>
                </a:effectLst>
              </a:rPr>
              <a:t>+ 7 521 emplois</a:t>
            </a:r>
            <a:endParaRPr lang="fr-FR" sz="1600" dirty="0">
              <a:ln w="0"/>
              <a:effectLst>
                <a:outerShdw blurRad="38100" dist="19050" dir="2700000" algn="tl" rotWithShape="0">
                  <a:schemeClr val="dk1">
                    <a:alpha val="40000"/>
                  </a:schemeClr>
                </a:outerShdw>
              </a:effectLst>
            </a:endParaRPr>
          </a:p>
        </p:txBody>
      </p:sp>
      <p:sp>
        <p:nvSpPr>
          <p:cNvPr id="37" name="Rectangle 36"/>
          <p:cNvSpPr/>
          <p:nvPr/>
        </p:nvSpPr>
        <p:spPr>
          <a:xfrm>
            <a:off x="5338097" y="1977454"/>
            <a:ext cx="1684503" cy="584775"/>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2000 – 2008</a:t>
            </a:r>
          </a:p>
          <a:p>
            <a:pPr algn="ctr"/>
            <a:r>
              <a:rPr lang="fr-FR" sz="1600" dirty="0">
                <a:ln w="0"/>
                <a:effectLst>
                  <a:outerShdw blurRad="38100" dist="19050" dir="2700000" algn="tl" rotWithShape="0">
                    <a:schemeClr val="dk1">
                      <a:alpha val="40000"/>
                    </a:schemeClr>
                  </a:outerShdw>
                </a:effectLst>
              </a:rPr>
              <a:t>+</a:t>
            </a:r>
            <a:r>
              <a:rPr lang="fr-FR" sz="1600" dirty="0" smtClean="0">
                <a:ln w="0"/>
                <a:effectLst>
                  <a:outerShdw blurRad="38100" dist="19050" dir="2700000" algn="tl" rotWithShape="0">
                    <a:schemeClr val="dk1">
                      <a:alpha val="40000"/>
                    </a:schemeClr>
                  </a:outerShdw>
                </a:effectLst>
              </a:rPr>
              <a:t> 138 emplois</a:t>
            </a:r>
            <a:endParaRPr lang="fr-FR" sz="1600" dirty="0">
              <a:ln w="0"/>
              <a:effectLst>
                <a:outerShdw blurRad="38100" dist="19050" dir="2700000" algn="tl" rotWithShape="0">
                  <a:schemeClr val="dk1">
                    <a:alpha val="40000"/>
                  </a:schemeClr>
                </a:outerShdw>
              </a:effectLst>
            </a:endParaRPr>
          </a:p>
        </p:txBody>
      </p:sp>
      <p:sp>
        <p:nvSpPr>
          <p:cNvPr id="38" name="Rectangle 37"/>
          <p:cNvSpPr/>
          <p:nvPr/>
        </p:nvSpPr>
        <p:spPr>
          <a:xfrm>
            <a:off x="7653086" y="1979205"/>
            <a:ext cx="1684503" cy="584775"/>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2008 – 2012</a:t>
            </a:r>
          </a:p>
          <a:p>
            <a:pPr algn="ctr"/>
            <a:r>
              <a:rPr lang="fr-FR" sz="1600" dirty="0">
                <a:ln w="0"/>
                <a:effectLst>
                  <a:outerShdw blurRad="38100" dist="19050" dir="2700000" algn="tl" rotWithShape="0">
                    <a:schemeClr val="dk1">
                      <a:alpha val="40000"/>
                    </a:schemeClr>
                  </a:outerShdw>
                </a:effectLst>
              </a:rPr>
              <a:t>-</a:t>
            </a:r>
            <a:r>
              <a:rPr lang="fr-FR" sz="1600" dirty="0" smtClean="0">
                <a:ln w="0"/>
                <a:effectLst>
                  <a:outerShdw blurRad="38100" dist="19050" dir="2700000" algn="tl" rotWithShape="0">
                    <a:schemeClr val="dk1">
                      <a:alpha val="40000"/>
                    </a:schemeClr>
                  </a:outerShdw>
                </a:effectLst>
              </a:rPr>
              <a:t> 2 671 emplois</a:t>
            </a:r>
            <a:endParaRPr lang="fr-FR" sz="1600" dirty="0">
              <a:ln w="0"/>
              <a:effectLst>
                <a:outerShdw blurRad="38100" dist="19050" dir="2700000" algn="tl" rotWithShape="0">
                  <a:schemeClr val="dk1">
                    <a:alpha val="40000"/>
                  </a:schemeClr>
                </a:outerShdw>
              </a:effectLst>
            </a:endParaRPr>
          </a:p>
        </p:txBody>
      </p:sp>
      <p:sp>
        <p:nvSpPr>
          <p:cNvPr id="39" name="Rectangle 38"/>
          <p:cNvSpPr/>
          <p:nvPr/>
        </p:nvSpPr>
        <p:spPr>
          <a:xfrm>
            <a:off x="9380107" y="1977453"/>
            <a:ext cx="1684503" cy="584775"/>
          </a:xfrm>
          <a:prstGeom prst="rect">
            <a:avLst/>
          </a:prstGeom>
        </p:spPr>
        <p:txBody>
          <a:bodyPr wrap="square">
            <a:spAutoFit/>
          </a:bodyPr>
          <a:lstStyle/>
          <a:p>
            <a:pPr algn="ctr"/>
            <a:r>
              <a:rPr lang="fr-FR" sz="1600" dirty="0" smtClean="0">
                <a:ln w="0"/>
                <a:effectLst>
                  <a:outerShdw blurRad="38100" dist="19050" dir="2700000" algn="tl" rotWithShape="0">
                    <a:schemeClr val="dk1">
                      <a:alpha val="40000"/>
                    </a:schemeClr>
                  </a:outerShdw>
                </a:effectLst>
              </a:rPr>
              <a:t>2012 – 2015</a:t>
            </a:r>
          </a:p>
          <a:p>
            <a:pPr algn="ctr"/>
            <a:r>
              <a:rPr lang="fr-FR" sz="1600" dirty="0">
                <a:ln w="0"/>
                <a:effectLst>
                  <a:outerShdw blurRad="38100" dist="19050" dir="2700000" algn="tl" rotWithShape="0">
                    <a:schemeClr val="dk1">
                      <a:alpha val="40000"/>
                    </a:schemeClr>
                  </a:outerShdw>
                </a:effectLst>
              </a:rPr>
              <a:t>-</a:t>
            </a:r>
            <a:r>
              <a:rPr lang="fr-FR" sz="1600" dirty="0" smtClean="0">
                <a:ln w="0"/>
                <a:effectLst>
                  <a:outerShdw blurRad="38100" dist="19050" dir="2700000" algn="tl" rotWithShape="0">
                    <a:schemeClr val="dk1">
                      <a:alpha val="40000"/>
                    </a:schemeClr>
                  </a:outerShdw>
                </a:effectLst>
              </a:rPr>
              <a:t> 1 886 emplois</a:t>
            </a:r>
            <a:endParaRPr lang="fr-FR" sz="1600" dirty="0">
              <a:ln w="0"/>
              <a:effectLst>
                <a:outerShdw blurRad="38100" dist="19050" dir="2700000" algn="tl" rotWithShape="0">
                  <a:schemeClr val="dk1">
                    <a:alpha val="40000"/>
                  </a:schemeClr>
                </a:outerShdw>
              </a:effectLst>
            </a:endParaRPr>
          </a:p>
        </p:txBody>
      </p:sp>
      <p:grpSp>
        <p:nvGrpSpPr>
          <p:cNvPr id="41" name="Groupe 40"/>
          <p:cNvGrpSpPr/>
          <p:nvPr/>
        </p:nvGrpSpPr>
        <p:grpSpPr>
          <a:xfrm>
            <a:off x="7017217" y="2680137"/>
            <a:ext cx="457199" cy="3153095"/>
            <a:chOff x="7017217" y="2680137"/>
            <a:chExt cx="457199" cy="3153095"/>
          </a:xfrm>
        </p:grpSpPr>
        <p:cxnSp>
          <p:nvCxnSpPr>
            <p:cNvPr id="7" name="Connecteur droit 6"/>
            <p:cNvCxnSpPr/>
            <p:nvPr/>
          </p:nvCxnSpPr>
          <p:spPr>
            <a:xfrm>
              <a:off x="7474416" y="2680137"/>
              <a:ext cx="0" cy="105584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7017217" y="4514197"/>
              <a:ext cx="0" cy="1319035"/>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7017217" y="3731169"/>
              <a:ext cx="457199" cy="783028"/>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1" name="Graphique 30"/>
          <p:cNvGraphicFramePr>
            <a:graphicFrameLocks/>
          </p:cNvGraphicFramePr>
          <p:nvPr>
            <p:extLst>
              <p:ext uri="{D42A27DB-BD31-4B8C-83A1-F6EECF244321}">
                <p14:modId xmlns:p14="http://schemas.microsoft.com/office/powerpoint/2010/main" val="4109230296"/>
              </p:ext>
            </p:extLst>
          </p:nvPr>
        </p:nvGraphicFramePr>
        <p:xfrm>
          <a:off x="1365954" y="2566816"/>
          <a:ext cx="3409950" cy="3448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Graphique 41"/>
          <p:cNvGraphicFramePr>
            <a:graphicFrameLocks/>
          </p:cNvGraphicFramePr>
          <p:nvPr>
            <p:extLst>
              <p:ext uri="{D42A27DB-BD31-4B8C-83A1-F6EECF244321}">
                <p14:modId xmlns:p14="http://schemas.microsoft.com/office/powerpoint/2010/main" val="1228459014"/>
              </p:ext>
            </p:extLst>
          </p:nvPr>
        </p:nvGraphicFramePr>
        <p:xfrm>
          <a:off x="4467022" y="2566816"/>
          <a:ext cx="3409950" cy="34480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Graphique 42"/>
          <p:cNvGraphicFramePr>
            <a:graphicFrameLocks/>
          </p:cNvGraphicFramePr>
          <p:nvPr>
            <p:extLst>
              <p:ext uri="{D42A27DB-BD31-4B8C-83A1-F6EECF244321}">
                <p14:modId xmlns:p14="http://schemas.microsoft.com/office/powerpoint/2010/main" val="1255517983"/>
              </p:ext>
            </p:extLst>
          </p:nvPr>
        </p:nvGraphicFramePr>
        <p:xfrm>
          <a:off x="6797923" y="2566816"/>
          <a:ext cx="3409950" cy="34480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Graphique 43"/>
          <p:cNvGraphicFramePr>
            <a:graphicFrameLocks/>
          </p:cNvGraphicFramePr>
          <p:nvPr>
            <p:extLst>
              <p:ext uri="{D42A27DB-BD31-4B8C-83A1-F6EECF244321}">
                <p14:modId xmlns:p14="http://schemas.microsoft.com/office/powerpoint/2010/main" val="3347261841"/>
              </p:ext>
            </p:extLst>
          </p:nvPr>
        </p:nvGraphicFramePr>
        <p:xfrm>
          <a:off x="8340976" y="2566816"/>
          <a:ext cx="3409950" cy="34480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987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92796" y="309727"/>
            <a:ext cx="9008360" cy="584775"/>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Evolutions différentes selon le territoire</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17" name="Rectangle 16"/>
          <p:cNvSpPr/>
          <p:nvPr/>
        </p:nvSpPr>
        <p:spPr>
          <a:xfrm>
            <a:off x="8022055" y="6055919"/>
            <a:ext cx="1569660" cy="261610"/>
          </a:xfrm>
          <a:prstGeom prst="rect">
            <a:avLst/>
          </a:prstGeom>
          <a:noFill/>
        </p:spPr>
        <p:txBody>
          <a:bodyPr wrap="none" rtlCol="0">
            <a:spAutoFit/>
          </a:bodyPr>
          <a:lstStyle/>
          <a:p>
            <a:r>
              <a:rPr lang="fr-FR" sz="1100" i="1" dirty="0" smtClean="0"/>
              <a:t>D’après source : URSSAF</a:t>
            </a:r>
            <a:endParaRPr lang="fr-FR" sz="1100" i="1" dirty="0"/>
          </a:p>
        </p:txBody>
      </p:sp>
      <p:graphicFrame>
        <p:nvGraphicFramePr>
          <p:cNvPr id="19" name="Graphique 18"/>
          <p:cNvGraphicFramePr>
            <a:graphicFrameLocks/>
          </p:cNvGraphicFramePr>
          <p:nvPr>
            <p:extLst/>
          </p:nvPr>
        </p:nvGraphicFramePr>
        <p:xfrm>
          <a:off x="5191821" y="2298795"/>
          <a:ext cx="2418094" cy="60083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p:nvPr/>
        </p:nvSpPr>
        <p:spPr>
          <a:xfrm>
            <a:off x="2133991" y="1250677"/>
            <a:ext cx="7228710" cy="584775"/>
          </a:xfrm>
          <a:prstGeom prst="rect">
            <a:avLst/>
          </a:prstGeom>
        </p:spPr>
        <p:txBody>
          <a:bodyPr wrap="square">
            <a:spAutoFit/>
          </a:bodyPr>
          <a:lstStyle/>
          <a:p>
            <a:pPr algn="ctr"/>
            <a:r>
              <a:rPr lang="fr-FR" sz="1600" b="1" dirty="0">
                <a:ln w="0"/>
                <a:solidFill>
                  <a:srgbClr val="0070C0"/>
                </a:solidFill>
                <a:effectLst>
                  <a:outerShdw blurRad="38100" dist="19050" dir="2700000" algn="tl" rotWithShape="0">
                    <a:schemeClr val="dk1">
                      <a:alpha val="40000"/>
                    </a:schemeClr>
                  </a:outerShdw>
                </a:effectLst>
              </a:rPr>
              <a:t>E</a:t>
            </a:r>
            <a:r>
              <a:rPr lang="fr-FR" sz="1600" b="1" dirty="0" smtClean="0">
                <a:ln w="0"/>
                <a:solidFill>
                  <a:srgbClr val="0070C0"/>
                </a:solidFill>
                <a:effectLst>
                  <a:outerShdw blurRad="38100" dist="19050" dir="2700000" algn="tl" rotWithShape="0">
                    <a:schemeClr val="dk1">
                      <a:alpha val="40000"/>
                    </a:schemeClr>
                  </a:outerShdw>
                </a:effectLst>
              </a:rPr>
              <a:t>volution du nombre d’emplois salariés privés entre 2008 et 2015 selon le territoire (hors agriculture)</a:t>
            </a:r>
            <a:endParaRPr lang="fr-FR" sz="1600" b="1" dirty="0">
              <a:ln w="0"/>
              <a:solidFill>
                <a:srgbClr val="0070C0"/>
              </a:solidFill>
              <a:effectLst>
                <a:outerShdw blurRad="38100" dist="19050" dir="2700000" algn="tl" rotWithShape="0">
                  <a:schemeClr val="dk1">
                    <a:alpha val="40000"/>
                  </a:schemeClr>
                </a:outerShdw>
              </a:effectLst>
            </a:endParaRP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6" name="Rectangle 15"/>
          <p:cNvSpPr/>
          <p:nvPr/>
        </p:nvSpPr>
        <p:spPr>
          <a:xfrm>
            <a:off x="7361230" y="1913947"/>
            <a:ext cx="2581520" cy="523220"/>
          </a:xfrm>
          <a:prstGeom prst="rect">
            <a:avLst/>
          </a:prstGeom>
        </p:spPr>
        <p:txBody>
          <a:bodyPr wrap="square">
            <a:spAutoFit/>
          </a:bodyPr>
          <a:lstStyle/>
          <a:p>
            <a:pPr algn="ctr"/>
            <a:r>
              <a:rPr lang="fr-FR" sz="1400" b="1" dirty="0" smtClean="0">
                <a:ln w="0"/>
              </a:rPr>
              <a:t>Nombre total d’emplois salariés</a:t>
            </a:r>
          </a:p>
          <a:p>
            <a:pPr algn="ctr"/>
            <a:r>
              <a:rPr lang="fr-FR" sz="1400" b="1" dirty="0" smtClean="0">
                <a:ln w="0"/>
              </a:rPr>
              <a:t>du secteur privé au 31/12/2015</a:t>
            </a:r>
            <a:endParaRPr lang="fr-FR" sz="1400" b="1" dirty="0">
              <a:ln w="0"/>
            </a:endParaRPr>
          </a:p>
        </p:txBody>
      </p:sp>
      <p:sp>
        <p:nvSpPr>
          <p:cNvPr id="18" name="Rectangle 17"/>
          <p:cNvSpPr/>
          <p:nvPr/>
        </p:nvSpPr>
        <p:spPr>
          <a:xfrm>
            <a:off x="8048346" y="2671842"/>
            <a:ext cx="1129843" cy="307777"/>
          </a:xfrm>
          <a:prstGeom prst="rect">
            <a:avLst/>
          </a:prstGeom>
        </p:spPr>
        <p:txBody>
          <a:bodyPr wrap="square">
            <a:spAutoFit/>
          </a:bodyPr>
          <a:lstStyle/>
          <a:p>
            <a:pPr algn="ctr"/>
            <a:r>
              <a:rPr lang="fr-FR" sz="1400" b="1" dirty="0" smtClean="0">
                <a:ln w="0"/>
              </a:rPr>
              <a:t>14 484</a:t>
            </a:r>
            <a:endParaRPr lang="fr-FR" sz="1400" b="1" dirty="0">
              <a:ln w="0"/>
            </a:endParaRPr>
          </a:p>
        </p:txBody>
      </p:sp>
      <p:sp>
        <p:nvSpPr>
          <p:cNvPr id="20" name="Rectangle 19"/>
          <p:cNvSpPr/>
          <p:nvPr/>
        </p:nvSpPr>
        <p:spPr>
          <a:xfrm>
            <a:off x="8048345" y="3462802"/>
            <a:ext cx="1129843" cy="307777"/>
          </a:xfrm>
          <a:prstGeom prst="rect">
            <a:avLst/>
          </a:prstGeom>
        </p:spPr>
        <p:txBody>
          <a:bodyPr wrap="square">
            <a:spAutoFit/>
          </a:bodyPr>
          <a:lstStyle/>
          <a:p>
            <a:pPr algn="ctr"/>
            <a:r>
              <a:rPr lang="fr-FR" sz="1400" b="1" dirty="0" smtClean="0">
                <a:ln w="0"/>
              </a:rPr>
              <a:t>21  374</a:t>
            </a:r>
            <a:endParaRPr lang="fr-FR" sz="1400" b="1" dirty="0">
              <a:ln w="0"/>
            </a:endParaRPr>
          </a:p>
        </p:txBody>
      </p:sp>
      <p:sp>
        <p:nvSpPr>
          <p:cNvPr id="21" name="Rectangle 20"/>
          <p:cNvSpPr/>
          <p:nvPr/>
        </p:nvSpPr>
        <p:spPr>
          <a:xfrm>
            <a:off x="8022055" y="4280222"/>
            <a:ext cx="1129843" cy="307777"/>
          </a:xfrm>
          <a:prstGeom prst="rect">
            <a:avLst/>
          </a:prstGeom>
        </p:spPr>
        <p:txBody>
          <a:bodyPr wrap="square">
            <a:spAutoFit/>
          </a:bodyPr>
          <a:lstStyle/>
          <a:p>
            <a:pPr algn="ctr"/>
            <a:r>
              <a:rPr lang="fr-FR" sz="1400" b="1" dirty="0" smtClean="0">
                <a:ln w="0"/>
              </a:rPr>
              <a:t>40 835</a:t>
            </a:r>
            <a:endParaRPr lang="fr-FR" sz="1400" b="1" dirty="0">
              <a:ln w="0"/>
            </a:endParaRPr>
          </a:p>
        </p:txBody>
      </p:sp>
      <p:graphicFrame>
        <p:nvGraphicFramePr>
          <p:cNvPr id="15" name="Graphique 14"/>
          <p:cNvGraphicFramePr>
            <a:graphicFrameLocks/>
          </p:cNvGraphicFramePr>
          <p:nvPr>
            <p:extLst>
              <p:ext uri="{D42A27DB-BD31-4B8C-83A1-F6EECF244321}">
                <p14:modId xmlns:p14="http://schemas.microsoft.com/office/powerpoint/2010/main" val="3178713056"/>
              </p:ext>
            </p:extLst>
          </p:nvPr>
        </p:nvGraphicFramePr>
        <p:xfrm>
          <a:off x="2034026" y="2130402"/>
          <a:ext cx="4544101" cy="3648004"/>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p:cNvSpPr/>
          <p:nvPr/>
        </p:nvSpPr>
        <p:spPr>
          <a:xfrm>
            <a:off x="8022054" y="5014181"/>
            <a:ext cx="1129843" cy="307777"/>
          </a:xfrm>
          <a:prstGeom prst="rect">
            <a:avLst/>
          </a:prstGeom>
        </p:spPr>
        <p:txBody>
          <a:bodyPr wrap="square">
            <a:spAutoFit/>
          </a:bodyPr>
          <a:lstStyle/>
          <a:p>
            <a:pPr algn="ctr"/>
            <a:r>
              <a:rPr lang="fr-FR" sz="1400" b="1" dirty="0" smtClean="0">
                <a:ln w="0"/>
              </a:rPr>
              <a:t>76 693</a:t>
            </a:r>
            <a:endParaRPr lang="fr-FR" sz="1400" b="1" dirty="0">
              <a:ln w="0"/>
            </a:endParaRPr>
          </a:p>
        </p:txBody>
      </p:sp>
    </p:spTree>
    <p:extLst>
      <p:ext uri="{BB962C8B-B14F-4D97-AF65-F5344CB8AC3E}">
        <p14:creationId xmlns:p14="http://schemas.microsoft.com/office/powerpoint/2010/main" val="1280519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44709" y="834721"/>
            <a:ext cx="11347291" cy="584775"/>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La plupart des branches industrielles perdent des emplois</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3" name="Rectangle 12"/>
          <p:cNvSpPr/>
          <p:nvPr/>
        </p:nvSpPr>
        <p:spPr>
          <a:xfrm>
            <a:off x="1072059" y="1976480"/>
            <a:ext cx="10995875" cy="3416320"/>
          </a:xfrm>
          <a:prstGeom prst="rect">
            <a:avLst/>
          </a:prstGeom>
        </p:spPr>
        <p:txBody>
          <a:bodyPr wrap="square">
            <a:spAutoFit/>
          </a:bodyPr>
          <a:lstStyle/>
          <a:p>
            <a:pPr marL="342900" indent="-342900">
              <a:buFont typeface="Arial" panose="020B0604020202020204" pitchFamily="34" charset="0"/>
              <a:buChar char="•"/>
            </a:pPr>
            <a:r>
              <a:rPr lang="fr-FR" sz="2400" b="1" dirty="0" smtClean="0">
                <a:solidFill>
                  <a:srgbClr val="FF6600"/>
                </a:solidFill>
              </a:rPr>
              <a:t>Entre 2008 et 2015, l’industrie a perdu 12 % de ses effectifs du secteur privé.</a:t>
            </a:r>
          </a:p>
          <a:p>
            <a:r>
              <a:rPr lang="fr-FR" sz="2400" b="1" dirty="0">
                <a:solidFill>
                  <a:srgbClr val="FF6600"/>
                </a:solidFill>
              </a:rPr>
              <a:t> </a:t>
            </a:r>
            <a:r>
              <a:rPr lang="fr-FR" sz="2400" b="1" dirty="0" smtClean="0">
                <a:solidFill>
                  <a:srgbClr val="FF6600"/>
                </a:solidFill>
              </a:rPr>
              <a:t>   </a:t>
            </a:r>
            <a:r>
              <a:rPr lang="fr-FR" sz="2400" b="1" dirty="0" smtClean="0">
                <a:solidFill>
                  <a:srgbClr val="015287"/>
                </a:solidFill>
              </a:rPr>
              <a:t>Selon les activités la situation est inégale, ainsi parmi les 20 principales branches </a:t>
            </a:r>
          </a:p>
          <a:p>
            <a:r>
              <a:rPr lang="fr-FR" sz="2400" b="1" dirty="0">
                <a:solidFill>
                  <a:srgbClr val="015287"/>
                </a:solidFill>
              </a:rPr>
              <a:t> </a:t>
            </a:r>
            <a:r>
              <a:rPr lang="fr-FR" sz="2400" b="1" dirty="0" smtClean="0">
                <a:solidFill>
                  <a:srgbClr val="015287"/>
                </a:solidFill>
              </a:rPr>
              <a:t>   présentes localement, 15 affichent une évolution négative.</a:t>
            </a:r>
          </a:p>
          <a:p>
            <a:r>
              <a:rPr lang="fr-FR" sz="2400" b="1" dirty="0" smtClean="0">
                <a:solidFill>
                  <a:srgbClr val="015287"/>
                </a:solidFill>
              </a:rPr>
              <a:t>    Globalement, le repli est de 18 % entrainant la perte de près de 3 000 emplois.</a:t>
            </a:r>
          </a:p>
          <a:p>
            <a:pPr marL="342900" indent="-342900">
              <a:buFont typeface="Arial" panose="020B0604020202020204" pitchFamily="34" charset="0"/>
              <a:buChar char="•"/>
            </a:pPr>
            <a:endParaRPr lang="fr-FR" sz="2400" b="1" dirty="0">
              <a:solidFill>
                <a:srgbClr val="015287"/>
              </a:solidFill>
            </a:endParaRPr>
          </a:p>
          <a:p>
            <a:pPr marL="342900" indent="-342900">
              <a:buFont typeface="Arial" panose="020B0604020202020204" pitchFamily="34" charset="0"/>
              <a:buChar char="•"/>
            </a:pPr>
            <a:r>
              <a:rPr lang="fr-FR" sz="2400" b="1" dirty="0" smtClean="0">
                <a:solidFill>
                  <a:srgbClr val="015287"/>
                </a:solidFill>
              </a:rPr>
              <a:t>Quelques branches d’activités affichent une croissance : l’agroalimentaire et dans une moindre mesure : le travail du cuir et les matériels de transport (hors automobile).</a:t>
            </a:r>
            <a:endParaRPr lang="fr-FR" sz="2400" b="1" dirty="0">
              <a:solidFill>
                <a:srgbClr val="015287"/>
              </a:solidFill>
            </a:endParaRPr>
          </a:p>
          <a:p>
            <a:pPr marL="360000"/>
            <a:r>
              <a:rPr lang="fr-FR" sz="2400" b="1" dirty="0">
                <a:solidFill>
                  <a:srgbClr val="015287"/>
                </a:solidFill>
              </a:rPr>
              <a:t>Globalement, elles généraient </a:t>
            </a:r>
            <a:r>
              <a:rPr lang="fr-FR" sz="2400" b="1" dirty="0" smtClean="0">
                <a:solidFill>
                  <a:srgbClr val="015287"/>
                </a:solidFill>
              </a:rPr>
              <a:t>460 </a:t>
            </a:r>
            <a:r>
              <a:rPr lang="fr-FR" sz="2400" b="1" dirty="0">
                <a:solidFill>
                  <a:srgbClr val="015287"/>
                </a:solidFill>
              </a:rPr>
              <a:t>emplois </a:t>
            </a:r>
            <a:r>
              <a:rPr lang="fr-FR" sz="2400" b="1" dirty="0" smtClean="0">
                <a:solidFill>
                  <a:srgbClr val="015287"/>
                </a:solidFill>
              </a:rPr>
              <a:t>supplémentaires, soit </a:t>
            </a:r>
            <a:r>
              <a:rPr lang="fr-FR" sz="2400" b="1" dirty="0">
                <a:solidFill>
                  <a:srgbClr val="015287"/>
                </a:solidFill>
              </a:rPr>
              <a:t>un gain de </a:t>
            </a:r>
            <a:r>
              <a:rPr lang="fr-FR" sz="2400" b="1" dirty="0" smtClean="0">
                <a:solidFill>
                  <a:srgbClr val="015287"/>
                </a:solidFill>
              </a:rPr>
              <a:t>9 </a:t>
            </a:r>
            <a:r>
              <a:rPr lang="fr-FR" sz="2400" b="1" dirty="0">
                <a:solidFill>
                  <a:srgbClr val="015287"/>
                </a:solidFill>
              </a:rPr>
              <a:t>%.</a:t>
            </a:r>
          </a:p>
        </p:txBody>
      </p:sp>
    </p:spTree>
    <p:extLst>
      <p:ext uri="{BB962C8B-B14F-4D97-AF65-F5344CB8AC3E}">
        <p14:creationId xmlns:p14="http://schemas.microsoft.com/office/powerpoint/2010/main" val="26346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44709" y="792681"/>
            <a:ext cx="11347291" cy="584775"/>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Tertiaire, des dynamiques contraires</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3" name="Rectangle 12"/>
          <p:cNvSpPr/>
          <p:nvPr/>
        </p:nvSpPr>
        <p:spPr>
          <a:xfrm>
            <a:off x="1072059" y="1976480"/>
            <a:ext cx="10995875" cy="3416320"/>
          </a:xfrm>
          <a:prstGeom prst="rect">
            <a:avLst/>
          </a:prstGeom>
        </p:spPr>
        <p:txBody>
          <a:bodyPr wrap="square">
            <a:spAutoFit/>
          </a:bodyPr>
          <a:lstStyle/>
          <a:p>
            <a:pPr marL="342900" indent="-342900">
              <a:buFont typeface="Arial" panose="020B0604020202020204" pitchFamily="34" charset="0"/>
              <a:buChar char="•"/>
            </a:pPr>
            <a:r>
              <a:rPr lang="fr-FR" sz="2400" b="1" dirty="0" smtClean="0">
                <a:solidFill>
                  <a:srgbClr val="015287"/>
                </a:solidFill>
              </a:rPr>
              <a:t>Depuis 2008, </a:t>
            </a:r>
            <a:r>
              <a:rPr lang="fr-FR" sz="2400" b="1" dirty="0" smtClean="0">
                <a:solidFill>
                  <a:srgbClr val="FF6600"/>
                </a:solidFill>
              </a:rPr>
              <a:t>les activités de services marchands ont créé près de 1 300 emplois dans le département.</a:t>
            </a:r>
          </a:p>
          <a:p>
            <a:pPr marL="342900" indent="-342900">
              <a:buFont typeface="Arial" panose="020B0604020202020204" pitchFamily="34" charset="0"/>
              <a:buChar char="•"/>
            </a:pPr>
            <a:endParaRPr lang="fr-FR" sz="2400" b="1" dirty="0">
              <a:solidFill>
                <a:srgbClr val="FF6600"/>
              </a:solidFill>
            </a:endParaRPr>
          </a:p>
          <a:p>
            <a:pPr marL="342900" indent="-342900">
              <a:buFont typeface="Arial" panose="020B0604020202020204" pitchFamily="34" charset="0"/>
              <a:buChar char="•"/>
            </a:pPr>
            <a:r>
              <a:rPr lang="fr-FR" sz="2400" b="1" dirty="0" smtClean="0">
                <a:solidFill>
                  <a:srgbClr val="015287"/>
                </a:solidFill>
              </a:rPr>
              <a:t>Parmi les branches les plus dynamiques se trouvent : l’intérim (surtout depuis 2015, signe fort d’un redémarrage de l’économie), les </a:t>
            </a:r>
            <a:r>
              <a:rPr lang="fr-FR" sz="2400" b="1" dirty="0">
                <a:solidFill>
                  <a:srgbClr val="015287"/>
                </a:solidFill>
              </a:rPr>
              <a:t>activités de </a:t>
            </a:r>
            <a:r>
              <a:rPr lang="fr-FR" sz="2400" b="1" dirty="0" smtClean="0">
                <a:solidFill>
                  <a:srgbClr val="015287"/>
                </a:solidFill>
              </a:rPr>
              <a:t>soutien aux entreprises, l’hébergement médico-social, les services financiers et d’assurance, la logistique.</a:t>
            </a:r>
          </a:p>
          <a:p>
            <a:pPr marL="342900" indent="-342900">
              <a:buFont typeface="Arial" panose="020B0604020202020204" pitchFamily="34" charset="0"/>
              <a:buChar char="•"/>
            </a:pPr>
            <a:endParaRPr lang="fr-FR" sz="2400" b="1" dirty="0">
              <a:solidFill>
                <a:srgbClr val="015287"/>
              </a:solidFill>
            </a:endParaRPr>
          </a:p>
          <a:p>
            <a:pPr marL="342900" indent="-342900">
              <a:buFont typeface="Arial" panose="020B0604020202020204" pitchFamily="34" charset="0"/>
              <a:buChar char="•"/>
            </a:pPr>
            <a:r>
              <a:rPr lang="fr-FR" sz="2400" b="1" dirty="0" smtClean="0">
                <a:solidFill>
                  <a:srgbClr val="015287"/>
                </a:solidFill>
              </a:rPr>
              <a:t>En retrait : les activités de poste et de courrier, l’action sociale sans hébergement…</a:t>
            </a:r>
            <a:endParaRPr lang="fr-FR" sz="2400" b="1" dirty="0">
              <a:solidFill>
                <a:srgbClr val="015287"/>
              </a:solidFill>
            </a:endParaRPr>
          </a:p>
        </p:txBody>
      </p:sp>
    </p:spTree>
    <p:extLst>
      <p:ext uri="{BB962C8B-B14F-4D97-AF65-F5344CB8AC3E}">
        <p14:creationId xmlns:p14="http://schemas.microsoft.com/office/powerpoint/2010/main" val="2090843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44709" y="193594"/>
            <a:ext cx="7206215" cy="584775"/>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Les mouvements d’entreprises</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7"/>
          <p:cNvSpPr/>
          <p:nvPr/>
        </p:nvSpPr>
        <p:spPr>
          <a:xfrm>
            <a:off x="2990613" y="1319291"/>
            <a:ext cx="6316553" cy="584775"/>
          </a:xfrm>
          <a:prstGeom prst="rect">
            <a:avLst/>
          </a:prstGeom>
        </p:spPr>
        <p:txBody>
          <a:bodyPr wrap="square">
            <a:spAutoFit/>
          </a:bodyPr>
          <a:lstStyle/>
          <a:p>
            <a:pPr algn="ctr"/>
            <a:r>
              <a:rPr lang="fr-FR" sz="1600" b="1" dirty="0" smtClean="0">
                <a:ln w="0"/>
                <a:solidFill>
                  <a:srgbClr val="0070C0"/>
                </a:solidFill>
                <a:effectLst>
                  <a:outerShdw blurRad="38100" dist="19050" dir="2700000" algn="tl" rotWithShape="0">
                    <a:schemeClr val="dk1">
                      <a:alpha val="40000"/>
                    </a:schemeClr>
                  </a:outerShdw>
                </a:effectLst>
              </a:rPr>
              <a:t>Taux de création d’entreprises par secteur d’activité et territoire en 2015 (en %)</a:t>
            </a:r>
            <a:endParaRPr lang="fr-FR" sz="1600" b="1" dirty="0">
              <a:ln w="0"/>
              <a:solidFill>
                <a:srgbClr val="0070C0"/>
              </a:solidFill>
              <a:effectLst>
                <a:outerShdw blurRad="38100" dist="19050" dir="2700000" algn="tl" rotWithShape="0">
                  <a:schemeClr val="dk1">
                    <a:alpha val="40000"/>
                  </a:schemeClr>
                </a:outerShdw>
              </a:effectLst>
            </a:endParaRPr>
          </a:p>
        </p:txBody>
      </p:sp>
      <p:sp>
        <p:nvSpPr>
          <p:cNvPr id="15" name="Rectangle 14"/>
          <p:cNvSpPr/>
          <p:nvPr/>
        </p:nvSpPr>
        <p:spPr>
          <a:xfrm>
            <a:off x="7494498" y="5837739"/>
            <a:ext cx="2427268" cy="261610"/>
          </a:xfrm>
          <a:prstGeom prst="rect">
            <a:avLst/>
          </a:prstGeom>
          <a:noFill/>
        </p:spPr>
        <p:txBody>
          <a:bodyPr wrap="none" rtlCol="0">
            <a:spAutoFit/>
          </a:bodyPr>
          <a:lstStyle/>
          <a:p>
            <a:r>
              <a:rPr lang="fr-FR" sz="1100" i="1" dirty="0" smtClean="0"/>
              <a:t>D’après sources : INSEE – fichier </a:t>
            </a:r>
            <a:r>
              <a:rPr lang="fr-FR" sz="1100" i="1" dirty="0" err="1" smtClean="0"/>
              <a:t>Sirene</a:t>
            </a:r>
            <a:endParaRPr lang="fr-FR" sz="1100" i="1" dirty="0"/>
          </a:p>
        </p:txBody>
      </p:sp>
      <p:graphicFrame>
        <p:nvGraphicFramePr>
          <p:cNvPr id="13" name="Graphique 12"/>
          <p:cNvGraphicFramePr>
            <a:graphicFrameLocks/>
          </p:cNvGraphicFramePr>
          <p:nvPr>
            <p:extLst>
              <p:ext uri="{D42A27DB-BD31-4B8C-83A1-F6EECF244321}">
                <p14:modId xmlns:p14="http://schemas.microsoft.com/office/powerpoint/2010/main" val="2082996728"/>
              </p:ext>
            </p:extLst>
          </p:nvPr>
        </p:nvGraphicFramePr>
        <p:xfrm>
          <a:off x="2007476" y="2057400"/>
          <a:ext cx="7914290" cy="36852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4572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aphique 16"/>
          <p:cNvGraphicFramePr>
            <a:graphicFrameLocks/>
          </p:cNvGraphicFramePr>
          <p:nvPr>
            <p:extLst>
              <p:ext uri="{D42A27DB-BD31-4B8C-83A1-F6EECF244321}">
                <p14:modId xmlns:p14="http://schemas.microsoft.com/office/powerpoint/2010/main" val="2226686130"/>
              </p:ext>
            </p:extLst>
          </p:nvPr>
        </p:nvGraphicFramePr>
        <p:xfrm>
          <a:off x="503144" y="1441744"/>
          <a:ext cx="4572000" cy="274184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758675" y="233471"/>
            <a:ext cx="10739644" cy="461665"/>
          </a:xfrm>
          <a:prstGeom prst="rect">
            <a:avLst/>
          </a:prstGeom>
        </p:spPr>
        <p:txBody>
          <a:bodyPr wrap="square">
            <a:spAutoFit/>
          </a:bodyPr>
          <a:lstStyle/>
          <a:p>
            <a:r>
              <a:rPr lang="fr-FR" sz="2350" b="1" dirty="0" smtClean="0">
                <a:ln w="0"/>
                <a:solidFill>
                  <a:srgbClr val="015287"/>
                </a:solidFill>
                <a:effectLst>
                  <a:outerShdw blurRad="38100" dist="19050" dir="2700000" algn="tl" rotWithShape="0">
                    <a:schemeClr val="dk1">
                      <a:alpha val="40000"/>
                    </a:schemeClr>
                  </a:outerShdw>
                </a:effectLst>
              </a:rPr>
              <a:t>LES COMMUNAUTÉS DE </a:t>
            </a:r>
            <a:r>
              <a:rPr lang="fr-FR" sz="2350" b="1" dirty="0">
                <a:ln w="0"/>
                <a:solidFill>
                  <a:srgbClr val="015287"/>
                </a:solidFill>
                <a:effectLst>
                  <a:outerShdw blurRad="38100" dist="19050" dir="2700000" algn="tl" rotWithShape="0">
                    <a:schemeClr val="dk1">
                      <a:alpha val="40000"/>
                    </a:schemeClr>
                  </a:outerShdw>
                </a:effectLst>
              </a:rPr>
              <a:t>COMMUNES </a:t>
            </a:r>
            <a:r>
              <a:rPr lang="fr-FR" sz="2350" b="1" dirty="0" smtClean="0">
                <a:ln w="0"/>
                <a:solidFill>
                  <a:srgbClr val="015287"/>
                </a:solidFill>
                <a:effectLst>
                  <a:outerShdw blurRad="38100" dist="19050" dir="2700000" algn="tl" rotWithShape="0">
                    <a:schemeClr val="dk1">
                      <a:alpha val="40000"/>
                    </a:schemeClr>
                  </a:outerShdw>
                </a:effectLst>
              </a:rPr>
              <a:t>ET D’AGGLOMÉRATION au </a:t>
            </a:r>
            <a:r>
              <a:rPr lang="fr-FR" sz="2350" b="1" dirty="0">
                <a:ln w="0"/>
                <a:solidFill>
                  <a:srgbClr val="015287"/>
                </a:solidFill>
                <a:effectLst>
                  <a:outerShdw blurRad="38100" dist="19050" dir="2700000" algn="tl" rotWithShape="0">
                    <a:schemeClr val="dk1">
                      <a:alpha val="40000"/>
                    </a:schemeClr>
                  </a:outerShdw>
                </a:effectLst>
              </a:rPr>
              <a:t>1er janvier 2017</a:t>
            </a: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839534" y="-52432"/>
            <a:ext cx="1493955"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Le territoire</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3" name="Rectangle 2"/>
          <p:cNvSpPr/>
          <p:nvPr/>
        </p:nvSpPr>
        <p:spPr>
          <a:xfrm>
            <a:off x="897260" y="712650"/>
            <a:ext cx="4019313" cy="307777"/>
          </a:xfrm>
          <a:prstGeom prst="rect">
            <a:avLst/>
          </a:prstGeom>
        </p:spPr>
        <p:txBody>
          <a:bodyPr wrap="square">
            <a:spAutoFit/>
          </a:bodyPr>
          <a:lstStyle/>
          <a:p>
            <a:r>
              <a:rPr lang="fr-FR" sz="1400" dirty="0">
                <a:solidFill>
                  <a:srgbClr val="002454"/>
                </a:solidFill>
                <a:latin typeface="Balloon XBd BT" panose="03060902030402060201" pitchFamily="66" charset="0"/>
              </a:rPr>
              <a:t>Répartition </a:t>
            </a:r>
            <a:r>
              <a:rPr lang="fr-FR" sz="1400" dirty="0" smtClean="0">
                <a:solidFill>
                  <a:srgbClr val="002454"/>
                </a:solidFill>
                <a:latin typeface="Balloon XBd BT" panose="03060902030402060201" pitchFamily="66" charset="0"/>
              </a:rPr>
              <a:t>par arrondissement…</a:t>
            </a:r>
            <a:endParaRPr lang="fr-FR" sz="1400" dirty="0"/>
          </a:p>
        </p:txBody>
      </p:sp>
      <p:sp>
        <p:nvSpPr>
          <p:cNvPr id="4" name="Rectangle 3"/>
          <p:cNvSpPr/>
          <p:nvPr/>
        </p:nvSpPr>
        <p:spPr>
          <a:xfrm>
            <a:off x="588401" y="1133967"/>
            <a:ext cx="2357377" cy="307777"/>
          </a:xfrm>
          <a:prstGeom prst="rect">
            <a:avLst/>
          </a:prstGeom>
        </p:spPr>
        <p:txBody>
          <a:bodyPr wrap="square">
            <a:spAutoFit/>
          </a:bodyPr>
          <a:lstStyle/>
          <a:p>
            <a:pPr algn="ctr"/>
            <a:r>
              <a:rPr lang="fr-FR" sz="1400" dirty="0" smtClean="0">
                <a:solidFill>
                  <a:srgbClr val="002454"/>
                </a:solidFill>
                <a:latin typeface="Balloon XBd BT" panose="03060902030402060201" pitchFamily="66" charset="0"/>
              </a:rPr>
              <a:t>…de </a:t>
            </a:r>
            <a:r>
              <a:rPr lang="fr-FR" sz="1400" dirty="0">
                <a:solidFill>
                  <a:srgbClr val="002454"/>
                </a:solidFill>
                <a:latin typeface="Balloon XBd BT" panose="03060902030402060201" pitchFamily="66" charset="0"/>
              </a:rPr>
              <a:t>la </a:t>
            </a:r>
            <a:r>
              <a:rPr lang="fr-FR" sz="1400" dirty="0" smtClean="0">
                <a:solidFill>
                  <a:srgbClr val="002454"/>
                </a:solidFill>
                <a:latin typeface="Balloon XBd BT" panose="03060902030402060201" pitchFamily="66" charset="0"/>
              </a:rPr>
              <a:t>population</a:t>
            </a:r>
            <a:endParaRPr lang="fr-FR" sz="1400" dirty="0"/>
          </a:p>
        </p:txBody>
      </p:sp>
      <p:sp>
        <p:nvSpPr>
          <p:cNvPr id="16" name="Rectangle 15"/>
          <p:cNvSpPr/>
          <p:nvPr/>
        </p:nvSpPr>
        <p:spPr>
          <a:xfrm>
            <a:off x="588400" y="3746516"/>
            <a:ext cx="2357377" cy="307777"/>
          </a:xfrm>
          <a:prstGeom prst="rect">
            <a:avLst/>
          </a:prstGeom>
        </p:spPr>
        <p:txBody>
          <a:bodyPr wrap="square">
            <a:spAutoFit/>
          </a:bodyPr>
          <a:lstStyle/>
          <a:p>
            <a:pPr algn="ctr"/>
            <a:r>
              <a:rPr lang="fr-FR" sz="1400" dirty="0" smtClean="0">
                <a:solidFill>
                  <a:srgbClr val="002454"/>
                </a:solidFill>
                <a:latin typeface="Balloon XBd BT" panose="03060902030402060201" pitchFamily="66" charset="0"/>
              </a:rPr>
              <a:t>…des emplois</a:t>
            </a:r>
            <a:endParaRPr lang="fr-FR" sz="1400" dirty="0"/>
          </a:p>
        </p:txBody>
      </p:sp>
      <p:sp>
        <p:nvSpPr>
          <p:cNvPr id="7" name="ZoneTexte 6"/>
          <p:cNvSpPr txBox="1"/>
          <p:nvPr/>
        </p:nvSpPr>
        <p:spPr>
          <a:xfrm>
            <a:off x="9922641" y="6519073"/>
            <a:ext cx="2102068" cy="230832"/>
          </a:xfrm>
          <a:prstGeom prst="rect">
            <a:avLst/>
          </a:prstGeom>
          <a:noFill/>
        </p:spPr>
        <p:txBody>
          <a:bodyPr wrap="square" rtlCol="0">
            <a:spAutoFit/>
          </a:bodyPr>
          <a:lstStyle/>
          <a:p>
            <a:pPr algn="r"/>
            <a:r>
              <a:rPr lang="fr-FR" sz="900" i="1" dirty="0" smtClean="0"/>
              <a:t>D’après source : Arrêtés préfectoraux</a:t>
            </a:r>
            <a:endParaRPr lang="fr-FR" sz="900" i="1" dirty="0"/>
          </a:p>
        </p:txBody>
      </p:sp>
      <p:sp>
        <p:nvSpPr>
          <p:cNvPr id="21" name="ZoneTexte 20"/>
          <p:cNvSpPr txBox="1"/>
          <p:nvPr/>
        </p:nvSpPr>
        <p:spPr>
          <a:xfrm>
            <a:off x="2677532" y="3436925"/>
            <a:ext cx="2102068" cy="230832"/>
          </a:xfrm>
          <a:prstGeom prst="rect">
            <a:avLst/>
          </a:prstGeom>
          <a:noFill/>
        </p:spPr>
        <p:txBody>
          <a:bodyPr wrap="square" rtlCol="0">
            <a:spAutoFit/>
          </a:bodyPr>
          <a:lstStyle/>
          <a:p>
            <a:pPr algn="r"/>
            <a:r>
              <a:rPr lang="fr-FR" sz="900" i="1" dirty="0" smtClean="0"/>
              <a:t>D’après source : INSEE – RP 2014</a:t>
            </a:r>
            <a:endParaRPr lang="fr-FR" sz="900" i="1" dirty="0"/>
          </a:p>
        </p:txBody>
      </p:sp>
      <p:pic>
        <p:nvPicPr>
          <p:cNvPr id="6" name="Image 5"/>
          <p:cNvPicPr>
            <a:picLocks noChangeAspect="1"/>
          </p:cNvPicPr>
          <p:nvPr/>
        </p:nvPicPr>
        <p:blipFill>
          <a:blip r:embed="rId5"/>
          <a:stretch>
            <a:fillRect/>
          </a:stretch>
        </p:blipFill>
        <p:spPr>
          <a:xfrm>
            <a:off x="5174557" y="859961"/>
            <a:ext cx="6796906" cy="5576049"/>
          </a:xfrm>
          <a:prstGeom prst="rect">
            <a:avLst/>
          </a:prstGeom>
        </p:spPr>
      </p:pic>
      <p:graphicFrame>
        <p:nvGraphicFramePr>
          <p:cNvPr id="18" name="Graphique 17"/>
          <p:cNvGraphicFramePr>
            <a:graphicFrameLocks/>
          </p:cNvGraphicFramePr>
          <p:nvPr>
            <p:extLst>
              <p:ext uri="{D42A27DB-BD31-4B8C-83A1-F6EECF244321}">
                <p14:modId xmlns:p14="http://schemas.microsoft.com/office/powerpoint/2010/main" val="2466352416"/>
              </p:ext>
            </p:extLst>
          </p:nvPr>
        </p:nvGraphicFramePr>
        <p:xfrm>
          <a:off x="529929" y="4054293"/>
          <a:ext cx="4574721" cy="2743201"/>
        </p:xfrm>
        <a:graphic>
          <a:graphicData uri="http://schemas.openxmlformats.org/drawingml/2006/chart">
            <c:chart xmlns:c="http://schemas.openxmlformats.org/drawingml/2006/chart" xmlns:r="http://schemas.openxmlformats.org/officeDocument/2006/relationships" r:id="rId6"/>
          </a:graphicData>
        </a:graphic>
      </p:graphicFrame>
      <p:sp>
        <p:nvSpPr>
          <p:cNvPr id="20" name="ZoneTexte 19"/>
          <p:cNvSpPr txBox="1"/>
          <p:nvPr/>
        </p:nvSpPr>
        <p:spPr>
          <a:xfrm>
            <a:off x="2700507" y="6436010"/>
            <a:ext cx="2102068" cy="230832"/>
          </a:xfrm>
          <a:prstGeom prst="rect">
            <a:avLst/>
          </a:prstGeom>
          <a:noFill/>
        </p:spPr>
        <p:txBody>
          <a:bodyPr wrap="square" rtlCol="0">
            <a:spAutoFit/>
          </a:bodyPr>
          <a:lstStyle/>
          <a:p>
            <a:pPr algn="r"/>
            <a:r>
              <a:rPr lang="fr-FR" sz="900" i="1" dirty="0" smtClean="0"/>
              <a:t>D’après source : INSEE – RP 2013</a:t>
            </a:r>
            <a:endParaRPr lang="fr-FR" sz="900" i="1" dirty="0"/>
          </a:p>
        </p:txBody>
      </p:sp>
    </p:spTree>
    <p:extLst>
      <p:ext uri="{BB962C8B-B14F-4D97-AF65-F5344CB8AC3E}">
        <p14:creationId xmlns:p14="http://schemas.microsoft.com/office/powerpoint/2010/main" val="15761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44709" y="246144"/>
            <a:ext cx="10422381" cy="553998"/>
          </a:xfrm>
          <a:prstGeom prst="rect">
            <a:avLst/>
          </a:prstGeom>
        </p:spPr>
        <p:txBody>
          <a:bodyPr wrap="square">
            <a:spAutoFit/>
          </a:bodyPr>
          <a:lstStyle/>
          <a:p>
            <a:r>
              <a:rPr lang="fr-FR" sz="3000" b="1" dirty="0">
                <a:ln w="0"/>
                <a:solidFill>
                  <a:srgbClr val="015287"/>
                </a:solidFill>
                <a:effectLst>
                  <a:outerShdw blurRad="38100" dist="19050" dir="2700000" algn="tl" rotWithShape="0">
                    <a:schemeClr val="dk1">
                      <a:alpha val="40000"/>
                    </a:schemeClr>
                  </a:outerShdw>
                </a:effectLst>
              </a:rPr>
              <a:t>L</a:t>
            </a:r>
            <a:r>
              <a:rPr lang="fr-FR" sz="3000" b="1" dirty="0" smtClean="0">
                <a:ln w="0"/>
                <a:solidFill>
                  <a:srgbClr val="015287"/>
                </a:solidFill>
                <a:effectLst>
                  <a:outerShdw blurRad="38100" dist="19050" dir="2700000" algn="tl" rotWithShape="0">
                    <a:schemeClr val="dk1">
                      <a:alpha val="40000"/>
                    </a:schemeClr>
                  </a:outerShdw>
                </a:effectLst>
              </a:rPr>
              <a:t>ocaux d’activités, la construction boostée en 2016</a:t>
            </a:r>
            <a:endParaRPr lang="fr-FR" sz="30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46959" y="-18693"/>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744200" y="-34144"/>
            <a:ext cx="1552713"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a:t>
            </a:r>
          </a:p>
          <a:p>
            <a:r>
              <a:rPr lang="fr-FR" dirty="0" smtClean="0"/>
              <a:t>économiques</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7"/>
          <p:cNvSpPr/>
          <p:nvPr/>
        </p:nvSpPr>
        <p:spPr>
          <a:xfrm>
            <a:off x="3345945" y="1248118"/>
            <a:ext cx="6316553" cy="584775"/>
          </a:xfrm>
          <a:prstGeom prst="rect">
            <a:avLst/>
          </a:prstGeom>
        </p:spPr>
        <p:txBody>
          <a:bodyPr wrap="square">
            <a:spAutoFit/>
          </a:bodyPr>
          <a:lstStyle/>
          <a:p>
            <a:pPr algn="ctr"/>
            <a:r>
              <a:rPr lang="fr-FR" sz="1600" b="1" dirty="0" smtClean="0">
                <a:ln w="0"/>
                <a:solidFill>
                  <a:srgbClr val="0070C0"/>
                </a:solidFill>
                <a:effectLst>
                  <a:outerShdw blurRad="38100" dist="19050" dir="2700000" algn="tl" rotWithShape="0">
                    <a:schemeClr val="dk1">
                      <a:alpha val="40000"/>
                    </a:schemeClr>
                  </a:outerShdw>
                </a:effectLst>
              </a:rPr>
              <a:t>Evolution des surfaces de locaux d’activités mis en chantier</a:t>
            </a:r>
          </a:p>
          <a:p>
            <a:pPr algn="ctr"/>
            <a:r>
              <a:rPr lang="fr-FR" sz="1600" b="1" dirty="0" smtClean="0">
                <a:ln w="0"/>
                <a:solidFill>
                  <a:srgbClr val="0070C0"/>
                </a:solidFill>
                <a:effectLst>
                  <a:outerShdw blurRad="38100" dist="19050" dir="2700000" algn="tl" rotWithShape="0">
                    <a:schemeClr val="dk1">
                      <a:alpha val="40000"/>
                    </a:schemeClr>
                  </a:outerShdw>
                </a:effectLst>
              </a:rPr>
              <a:t>en Loir-et-Cher (en milliers de M</a:t>
            </a:r>
            <a:r>
              <a:rPr lang="fr-FR" sz="1600" b="1" baseline="30000" dirty="0" smtClean="0">
                <a:ln w="0"/>
                <a:solidFill>
                  <a:srgbClr val="0070C0"/>
                </a:solidFill>
                <a:effectLst>
                  <a:outerShdw blurRad="38100" dist="19050" dir="2700000" algn="tl" rotWithShape="0">
                    <a:schemeClr val="dk1">
                      <a:alpha val="40000"/>
                    </a:schemeClr>
                  </a:outerShdw>
                </a:effectLst>
              </a:rPr>
              <a:t>2</a:t>
            </a:r>
            <a:r>
              <a:rPr lang="fr-FR" sz="1600" b="1" dirty="0" smtClean="0">
                <a:ln w="0"/>
                <a:solidFill>
                  <a:srgbClr val="0070C0"/>
                </a:solidFill>
                <a:effectLst>
                  <a:outerShdw blurRad="38100" dist="19050" dir="2700000" algn="tl" rotWithShape="0">
                    <a:schemeClr val="dk1">
                      <a:alpha val="40000"/>
                    </a:schemeClr>
                  </a:outerShdw>
                </a:effectLst>
              </a:rPr>
              <a:t>)</a:t>
            </a:r>
            <a:endParaRPr lang="fr-FR" sz="1600" b="1" dirty="0">
              <a:ln w="0"/>
              <a:solidFill>
                <a:srgbClr val="0070C0"/>
              </a:solidFill>
              <a:effectLst>
                <a:outerShdw blurRad="38100" dist="19050" dir="2700000" algn="tl" rotWithShape="0">
                  <a:schemeClr val="dk1">
                    <a:alpha val="40000"/>
                  </a:schemeClr>
                </a:outerShdw>
              </a:effectLst>
            </a:endParaRPr>
          </a:p>
        </p:txBody>
      </p:sp>
      <p:sp>
        <p:nvSpPr>
          <p:cNvPr id="15" name="Rectangle 14"/>
          <p:cNvSpPr/>
          <p:nvPr/>
        </p:nvSpPr>
        <p:spPr>
          <a:xfrm>
            <a:off x="6353725" y="5594148"/>
            <a:ext cx="3294492" cy="261610"/>
          </a:xfrm>
          <a:prstGeom prst="rect">
            <a:avLst/>
          </a:prstGeom>
          <a:noFill/>
        </p:spPr>
        <p:txBody>
          <a:bodyPr wrap="none" rtlCol="0">
            <a:spAutoFit/>
          </a:bodyPr>
          <a:lstStyle/>
          <a:p>
            <a:r>
              <a:rPr lang="fr-FR" sz="1100" i="1" dirty="0" smtClean="0"/>
              <a:t>D’après source : Ministère de l’Equipement – SITADEL2</a:t>
            </a:r>
            <a:endParaRPr lang="fr-FR" sz="1100" i="1" dirty="0"/>
          </a:p>
        </p:txBody>
      </p:sp>
      <p:graphicFrame>
        <p:nvGraphicFramePr>
          <p:cNvPr id="16" name="Graphique 15"/>
          <p:cNvGraphicFramePr>
            <a:graphicFrameLocks/>
          </p:cNvGraphicFramePr>
          <p:nvPr>
            <p:extLst>
              <p:ext uri="{D42A27DB-BD31-4B8C-83A1-F6EECF244321}">
                <p14:modId xmlns:p14="http://schemas.microsoft.com/office/powerpoint/2010/main" val="2624510328"/>
              </p:ext>
            </p:extLst>
          </p:nvPr>
        </p:nvGraphicFramePr>
        <p:xfrm>
          <a:off x="3345945" y="2042778"/>
          <a:ext cx="6491189" cy="33414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02149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590028" y="-52432"/>
            <a:ext cx="1743461"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Les ressources humaines</a:t>
            </a: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6" name="Rectangle 15"/>
          <p:cNvSpPr/>
          <p:nvPr/>
        </p:nvSpPr>
        <p:spPr>
          <a:xfrm>
            <a:off x="8755117" y="1473014"/>
            <a:ext cx="3321268" cy="830997"/>
          </a:xfrm>
          <a:prstGeom prst="rect">
            <a:avLst/>
          </a:prstGeom>
          <a:solidFill>
            <a:schemeClr val="bg1"/>
          </a:solidFill>
        </p:spPr>
        <p:txBody>
          <a:bodyPr wrap="square">
            <a:spAutoFit/>
          </a:bodyPr>
          <a:lstStyle/>
          <a:p>
            <a:pPr algn="ctr"/>
            <a:r>
              <a:rPr lang="fr-FR" sz="1600" b="1" dirty="0">
                <a:ln w="0"/>
                <a:solidFill>
                  <a:srgbClr val="0070C0"/>
                </a:solidFill>
                <a:effectLst>
                  <a:outerShdw blurRad="38100" dist="19050" dir="2700000" algn="tl" rotWithShape="0">
                    <a:schemeClr val="dk1">
                      <a:alpha val="40000"/>
                    </a:schemeClr>
                  </a:outerShdw>
                </a:effectLst>
              </a:rPr>
              <a:t>Evolution</a:t>
            </a:r>
            <a:r>
              <a:rPr lang="fr-FR" sz="1400" dirty="0">
                <a:solidFill>
                  <a:srgbClr val="002454"/>
                </a:solidFill>
                <a:latin typeface="Balloon XBd BT" panose="03060902030402060201" pitchFamily="66" charset="0"/>
              </a:rPr>
              <a:t> </a:t>
            </a:r>
            <a:r>
              <a:rPr lang="fr-FR" sz="1600" b="1" dirty="0">
                <a:ln w="0"/>
                <a:solidFill>
                  <a:srgbClr val="0070C0"/>
                </a:solidFill>
                <a:effectLst>
                  <a:outerShdw blurRad="38100" dist="19050" dir="2700000" algn="tl" rotWithShape="0">
                    <a:schemeClr val="dk1">
                      <a:alpha val="40000"/>
                    </a:schemeClr>
                  </a:outerShdw>
                </a:effectLst>
              </a:rPr>
              <a:t>du nombre </a:t>
            </a:r>
            <a:r>
              <a:rPr lang="fr-FR" sz="1600" b="1" dirty="0" smtClean="0">
                <a:ln w="0"/>
                <a:solidFill>
                  <a:srgbClr val="0070C0"/>
                </a:solidFill>
                <a:effectLst>
                  <a:outerShdw blurRad="38100" dist="19050" dir="2700000" algn="tl" rotWithShape="0">
                    <a:schemeClr val="dk1">
                      <a:alpha val="40000"/>
                    </a:schemeClr>
                  </a:outerShdw>
                </a:effectLst>
              </a:rPr>
              <a:t>d'actifs</a:t>
            </a:r>
          </a:p>
          <a:p>
            <a:pPr algn="ctr"/>
            <a:r>
              <a:rPr lang="fr-FR" sz="1600" b="1" dirty="0" smtClean="0">
                <a:ln w="0"/>
                <a:solidFill>
                  <a:srgbClr val="0070C0"/>
                </a:solidFill>
                <a:effectLst>
                  <a:outerShdw blurRad="38100" dist="19050" dir="2700000" algn="tl" rotWithShape="0">
                    <a:schemeClr val="dk1">
                      <a:alpha val="40000"/>
                    </a:schemeClr>
                  </a:outerShdw>
                </a:effectLst>
              </a:rPr>
              <a:t>entre </a:t>
            </a:r>
            <a:r>
              <a:rPr lang="fr-FR" sz="1600" b="1" dirty="0">
                <a:ln w="0"/>
                <a:solidFill>
                  <a:srgbClr val="0070C0"/>
                </a:solidFill>
                <a:effectLst>
                  <a:outerShdw blurRad="38100" dist="19050" dir="2700000" algn="tl" rotWithShape="0">
                    <a:schemeClr val="dk1">
                      <a:alpha val="40000"/>
                    </a:schemeClr>
                  </a:outerShdw>
                </a:effectLst>
              </a:rPr>
              <a:t>2008 et 2013 </a:t>
            </a:r>
            <a:endParaRPr lang="fr-FR" sz="1600" b="1" dirty="0" smtClean="0">
              <a:ln w="0"/>
              <a:solidFill>
                <a:srgbClr val="0070C0"/>
              </a:solidFill>
              <a:effectLst>
                <a:outerShdw blurRad="38100" dist="19050" dir="2700000" algn="tl" rotWithShape="0">
                  <a:schemeClr val="dk1">
                    <a:alpha val="40000"/>
                  </a:schemeClr>
                </a:outerShdw>
              </a:effectLst>
            </a:endParaRPr>
          </a:p>
          <a:p>
            <a:pPr algn="ctr"/>
            <a:r>
              <a:rPr lang="fr-FR" sz="1600" b="1" dirty="0" smtClean="0">
                <a:ln w="0"/>
                <a:solidFill>
                  <a:srgbClr val="0070C0"/>
                </a:solidFill>
                <a:effectLst>
                  <a:outerShdw blurRad="38100" dist="19050" dir="2700000" algn="tl" rotWithShape="0">
                    <a:schemeClr val="dk1">
                      <a:alpha val="40000"/>
                    </a:schemeClr>
                  </a:outerShdw>
                </a:effectLst>
              </a:rPr>
              <a:t>(</a:t>
            </a:r>
            <a:r>
              <a:rPr lang="fr-FR" sz="1600" b="1" dirty="0">
                <a:ln w="0"/>
                <a:solidFill>
                  <a:srgbClr val="0070C0"/>
                </a:solidFill>
                <a:effectLst>
                  <a:outerShdw blurRad="38100" dist="19050" dir="2700000" algn="tl" rotWithShape="0">
                    <a:schemeClr val="dk1">
                      <a:alpha val="40000"/>
                    </a:schemeClr>
                  </a:outerShdw>
                </a:effectLst>
              </a:rPr>
              <a:t>en %)</a:t>
            </a:r>
          </a:p>
        </p:txBody>
      </p:sp>
      <p:sp>
        <p:nvSpPr>
          <p:cNvPr id="17" name="Rectangle 16"/>
          <p:cNvSpPr/>
          <p:nvPr/>
        </p:nvSpPr>
        <p:spPr>
          <a:xfrm>
            <a:off x="9548129" y="4922517"/>
            <a:ext cx="2528256" cy="261610"/>
          </a:xfrm>
          <a:prstGeom prst="rect">
            <a:avLst/>
          </a:prstGeom>
          <a:noFill/>
        </p:spPr>
        <p:txBody>
          <a:bodyPr wrap="none" rtlCol="0">
            <a:spAutoFit/>
          </a:bodyPr>
          <a:lstStyle/>
          <a:p>
            <a:r>
              <a:rPr lang="fr-FR" sz="1100" i="1" dirty="0" smtClean="0"/>
              <a:t>D’après source : INSEE – RP 2008 et 2013</a:t>
            </a:r>
            <a:endParaRPr lang="fr-FR" sz="1100" i="1" dirty="0"/>
          </a:p>
        </p:txBody>
      </p:sp>
      <p:grpSp>
        <p:nvGrpSpPr>
          <p:cNvPr id="8" name="Groupe 7"/>
          <p:cNvGrpSpPr/>
          <p:nvPr/>
        </p:nvGrpSpPr>
        <p:grpSpPr>
          <a:xfrm>
            <a:off x="893384" y="770268"/>
            <a:ext cx="7484592" cy="5940168"/>
            <a:chOff x="1124604" y="460632"/>
            <a:chExt cx="7484592" cy="5940168"/>
          </a:xfrm>
        </p:grpSpPr>
        <p:grpSp>
          <p:nvGrpSpPr>
            <p:cNvPr id="6" name="Groupe 5"/>
            <p:cNvGrpSpPr/>
            <p:nvPr/>
          </p:nvGrpSpPr>
          <p:grpSpPr>
            <a:xfrm>
              <a:off x="1630327" y="460632"/>
              <a:ext cx="6978869" cy="5843458"/>
              <a:chOff x="2007482" y="286110"/>
              <a:chExt cx="6978869" cy="5843458"/>
            </a:xfrm>
          </p:grpSpPr>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11281" t="5211" r="11389" b="3295"/>
              <a:stretch/>
            </p:blipFill>
            <p:spPr>
              <a:xfrm>
                <a:off x="2007482" y="286110"/>
                <a:ext cx="6978869" cy="5843457"/>
              </a:xfrm>
              <a:prstGeom prst="rect">
                <a:avLst/>
              </a:prstGeom>
            </p:spPr>
          </p:pic>
          <p:sp>
            <p:nvSpPr>
              <p:cNvPr id="5" name="Rectangle 4"/>
              <p:cNvSpPr/>
              <p:nvPr/>
            </p:nvSpPr>
            <p:spPr>
              <a:xfrm>
                <a:off x="2039011" y="3763522"/>
                <a:ext cx="1886899" cy="2366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l="4101" t="30238" r="70601" b="51571"/>
            <a:stretch/>
          </p:blipFill>
          <p:spPr>
            <a:xfrm>
              <a:off x="1124604" y="3941381"/>
              <a:ext cx="2420303" cy="2459419"/>
            </a:xfrm>
            <a:prstGeom prst="rect">
              <a:avLst/>
            </a:prstGeom>
          </p:spPr>
        </p:pic>
      </p:grpSp>
      <p:graphicFrame>
        <p:nvGraphicFramePr>
          <p:cNvPr id="18" name="Graphique 17"/>
          <p:cNvGraphicFramePr>
            <a:graphicFrameLocks/>
          </p:cNvGraphicFramePr>
          <p:nvPr>
            <p:extLst>
              <p:ext uri="{D42A27DB-BD31-4B8C-83A1-F6EECF244321}">
                <p14:modId xmlns:p14="http://schemas.microsoft.com/office/powerpoint/2010/main" val="2611097459"/>
              </p:ext>
            </p:extLst>
          </p:nvPr>
        </p:nvGraphicFramePr>
        <p:xfrm>
          <a:off x="8533286" y="2304011"/>
          <a:ext cx="3764929" cy="2454028"/>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angle 18"/>
          <p:cNvSpPr/>
          <p:nvPr/>
        </p:nvSpPr>
        <p:spPr>
          <a:xfrm>
            <a:off x="1276217" y="89114"/>
            <a:ext cx="7271875" cy="553998"/>
          </a:xfrm>
          <a:prstGeom prst="rect">
            <a:avLst/>
          </a:prstGeom>
        </p:spPr>
        <p:txBody>
          <a:bodyPr wrap="square">
            <a:spAutoFit/>
          </a:bodyPr>
          <a:lstStyle/>
          <a:p>
            <a:r>
              <a:rPr lang="fr-FR" sz="3000" b="1" dirty="0" smtClean="0">
                <a:ln w="0"/>
                <a:solidFill>
                  <a:srgbClr val="015287"/>
                </a:solidFill>
                <a:effectLst>
                  <a:outerShdw blurRad="38100" dist="19050" dir="2700000" algn="tl" rotWithShape="0">
                    <a:schemeClr val="dk1">
                      <a:alpha val="40000"/>
                    </a:schemeClr>
                  </a:outerShdw>
                </a:effectLst>
              </a:rPr>
              <a:t>Un taux d’activité élevé qui progresse encore</a:t>
            </a:r>
            <a:endParaRPr lang="fr-FR" sz="3000" b="1" dirty="0">
              <a:ln w="0"/>
              <a:solidFill>
                <a:srgbClr val="015287"/>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6136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07587" y="180921"/>
            <a:ext cx="9931947" cy="584775"/>
          </a:xfrm>
          <a:prstGeom prst="rect">
            <a:avLst/>
          </a:prstGeom>
        </p:spPr>
        <p:txBody>
          <a:bodyPr wrap="square">
            <a:spAutoFit/>
          </a:bodyPr>
          <a:lstStyle/>
          <a:p>
            <a:r>
              <a:rPr lang="fr-FR" sz="3200" b="1" dirty="0">
                <a:ln w="0"/>
                <a:solidFill>
                  <a:srgbClr val="015287"/>
                </a:solidFill>
                <a:effectLst>
                  <a:outerShdw blurRad="38100" dist="19050" dir="2700000" algn="tl" rotWithShape="0">
                    <a:schemeClr val="dk1">
                      <a:alpha val="40000"/>
                    </a:schemeClr>
                  </a:outerShdw>
                </a:effectLst>
              </a:rPr>
              <a:t>1 salarié sur 8 </a:t>
            </a:r>
            <a:r>
              <a:rPr lang="fr-FR" sz="3200" b="1" dirty="0" smtClean="0">
                <a:ln w="0"/>
                <a:solidFill>
                  <a:srgbClr val="015287"/>
                </a:solidFill>
                <a:effectLst>
                  <a:outerShdw blurRad="38100" dist="19050" dir="2700000" algn="tl" rotWithShape="0">
                    <a:schemeClr val="dk1">
                      <a:alpha val="40000"/>
                    </a:schemeClr>
                  </a:outerShdw>
                </a:effectLst>
              </a:rPr>
              <a:t>en </a:t>
            </a:r>
            <a:r>
              <a:rPr lang="fr-FR" sz="3200" b="1" dirty="0">
                <a:ln w="0"/>
                <a:solidFill>
                  <a:srgbClr val="015287"/>
                </a:solidFill>
                <a:effectLst>
                  <a:outerShdw blurRad="38100" dist="19050" dir="2700000" algn="tl" rotWithShape="0">
                    <a:schemeClr val="dk1">
                      <a:alpha val="40000"/>
                    </a:schemeClr>
                  </a:outerShdw>
                </a:effectLst>
              </a:rPr>
              <a:t>CDD, </a:t>
            </a:r>
            <a:r>
              <a:rPr lang="fr-FR" sz="3200" b="1" dirty="0" err="1">
                <a:ln w="0"/>
                <a:solidFill>
                  <a:srgbClr val="015287"/>
                </a:solidFill>
                <a:effectLst>
                  <a:outerShdw blurRad="38100" dist="19050" dir="2700000" algn="tl" rotWithShape="0">
                    <a:schemeClr val="dk1">
                      <a:alpha val="40000"/>
                    </a:schemeClr>
                  </a:outerShdw>
                </a:effectLst>
              </a:rPr>
              <a:t>interim</a:t>
            </a:r>
            <a:r>
              <a:rPr lang="fr-FR" sz="3200" b="1" dirty="0">
                <a:ln w="0"/>
                <a:solidFill>
                  <a:srgbClr val="015287"/>
                </a:solidFill>
                <a:effectLst>
                  <a:outerShdw blurRad="38100" dist="19050" dir="2700000" algn="tl" rotWithShape="0">
                    <a:schemeClr val="dk1">
                      <a:alpha val="40000"/>
                    </a:schemeClr>
                  </a:outerShdw>
                </a:effectLst>
              </a:rPr>
              <a:t> ou </a:t>
            </a:r>
            <a:r>
              <a:rPr lang="fr-FR" sz="3200" b="1" dirty="0" smtClean="0">
                <a:ln w="0"/>
                <a:solidFill>
                  <a:srgbClr val="015287"/>
                </a:solidFill>
                <a:effectLst>
                  <a:outerShdw blurRad="38100" dist="19050" dir="2700000" algn="tl" rotWithShape="0">
                    <a:schemeClr val="dk1">
                      <a:alpha val="40000"/>
                    </a:schemeClr>
                  </a:outerShdw>
                </a:effectLst>
              </a:rPr>
              <a:t>en emploi aidé</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590028" y="-52432"/>
            <a:ext cx="1743461"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Les ressources humaines</a:t>
            </a: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3" name="Rectangle 2"/>
          <p:cNvSpPr/>
          <p:nvPr/>
        </p:nvSpPr>
        <p:spPr>
          <a:xfrm>
            <a:off x="2724295" y="1057222"/>
            <a:ext cx="6097361" cy="400110"/>
          </a:xfrm>
          <a:prstGeom prst="rect">
            <a:avLst/>
          </a:prstGeom>
          <a:solidFill>
            <a:schemeClr val="bg1"/>
          </a:solid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Part des salariés en contrat court en 2013 (en %)</a:t>
            </a:r>
          </a:p>
        </p:txBody>
      </p:sp>
      <p:sp>
        <p:nvSpPr>
          <p:cNvPr id="13" name="Rectangle 12"/>
          <p:cNvSpPr/>
          <p:nvPr/>
        </p:nvSpPr>
        <p:spPr>
          <a:xfrm>
            <a:off x="8302901" y="6430132"/>
            <a:ext cx="2061783" cy="261610"/>
          </a:xfrm>
          <a:prstGeom prst="rect">
            <a:avLst/>
          </a:prstGeom>
          <a:noFill/>
        </p:spPr>
        <p:txBody>
          <a:bodyPr wrap="none" rtlCol="0">
            <a:spAutoFit/>
          </a:bodyPr>
          <a:lstStyle/>
          <a:p>
            <a:r>
              <a:rPr lang="fr-FR" sz="1100" i="1" dirty="0" smtClean="0"/>
              <a:t>D’après source : INSEE – RP 2013</a:t>
            </a:r>
            <a:endParaRPr lang="fr-FR" sz="1100" i="1" dirty="0"/>
          </a:p>
        </p:txBody>
      </p:sp>
      <p:sp>
        <p:nvSpPr>
          <p:cNvPr id="4" name="Rectangle 3"/>
          <p:cNvSpPr/>
          <p:nvPr/>
        </p:nvSpPr>
        <p:spPr>
          <a:xfrm>
            <a:off x="8538192" y="3429733"/>
            <a:ext cx="283464" cy="201168"/>
          </a:xfrm>
          <a:prstGeom prst="rect">
            <a:avLst/>
          </a:prstGeom>
          <a:solidFill>
            <a:srgbClr val="C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8538192" y="4014103"/>
            <a:ext cx="283464" cy="201168"/>
          </a:xfrm>
          <a:prstGeom prst="rect">
            <a:avLst/>
          </a:prstGeom>
          <a:solidFill>
            <a:srgbClr val="809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8922240" y="3303348"/>
            <a:ext cx="1280160" cy="523220"/>
          </a:xfrm>
          <a:prstGeom prst="rect">
            <a:avLst/>
          </a:prstGeom>
          <a:noFill/>
        </p:spPr>
        <p:txBody>
          <a:bodyPr wrap="square" rtlCol="0">
            <a:spAutoFit/>
          </a:bodyPr>
          <a:lstStyle/>
          <a:p>
            <a:r>
              <a:rPr lang="fr-FR" sz="1400" b="1" dirty="0" smtClean="0">
                <a:solidFill>
                  <a:srgbClr val="002555"/>
                </a:solidFill>
              </a:rPr>
              <a:t>CDD, Intérim, emplois aidés</a:t>
            </a:r>
            <a:endParaRPr lang="fr-FR" sz="1400" b="1" dirty="0">
              <a:solidFill>
                <a:srgbClr val="002555"/>
              </a:solidFill>
            </a:endParaRPr>
          </a:p>
        </p:txBody>
      </p:sp>
      <p:sp>
        <p:nvSpPr>
          <p:cNvPr id="16" name="ZoneTexte 15"/>
          <p:cNvSpPr txBox="1"/>
          <p:nvPr/>
        </p:nvSpPr>
        <p:spPr>
          <a:xfrm>
            <a:off x="8922240" y="3862026"/>
            <a:ext cx="1280160" cy="523220"/>
          </a:xfrm>
          <a:prstGeom prst="rect">
            <a:avLst/>
          </a:prstGeom>
          <a:noFill/>
        </p:spPr>
        <p:txBody>
          <a:bodyPr wrap="square" rtlCol="0">
            <a:spAutoFit/>
          </a:bodyPr>
          <a:lstStyle/>
          <a:p>
            <a:r>
              <a:rPr lang="fr-FR" sz="1400" b="1" dirty="0" smtClean="0">
                <a:solidFill>
                  <a:srgbClr val="002555"/>
                </a:solidFill>
              </a:rPr>
              <a:t>Apprentis,</a:t>
            </a:r>
          </a:p>
          <a:p>
            <a:r>
              <a:rPr lang="fr-FR" sz="1400" b="1" dirty="0" smtClean="0">
                <a:solidFill>
                  <a:srgbClr val="002555"/>
                </a:solidFill>
              </a:rPr>
              <a:t>stagiaires</a:t>
            </a:r>
            <a:endParaRPr lang="fr-FR" sz="1400" b="1" dirty="0">
              <a:solidFill>
                <a:srgbClr val="002555"/>
              </a:solidFill>
            </a:endParaRPr>
          </a:p>
        </p:txBody>
      </p:sp>
      <p:graphicFrame>
        <p:nvGraphicFramePr>
          <p:cNvPr id="17" name="Graphique 16"/>
          <p:cNvGraphicFramePr>
            <a:graphicFrameLocks/>
          </p:cNvGraphicFramePr>
          <p:nvPr>
            <p:extLst>
              <p:ext uri="{D42A27DB-BD31-4B8C-83A1-F6EECF244321}">
                <p14:modId xmlns:p14="http://schemas.microsoft.com/office/powerpoint/2010/main" val="1922742453"/>
              </p:ext>
            </p:extLst>
          </p:nvPr>
        </p:nvGraphicFramePr>
        <p:xfrm>
          <a:off x="2515715" y="1488863"/>
          <a:ext cx="6305941" cy="49024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2591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54422" y="74591"/>
            <a:ext cx="8566025" cy="646331"/>
          </a:xfrm>
          <a:prstGeom prst="rect">
            <a:avLst/>
          </a:prstGeom>
        </p:spPr>
        <p:txBody>
          <a:bodyPr wrap="square">
            <a:spAutoFit/>
          </a:bodyPr>
          <a:lstStyle/>
          <a:p>
            <a:r>
              <a:rPr lang="fr-FR" sz="3600" b="1" dirty="0">
                <a:ln w="0"/>
                <a:solidFill>
                  <a:srgbClr val="015287"/>
                </a:solidFill>
                <a:effectLst>
                  <a:outerShdw blurRad="38100" dist="19050" dir="2700000" algn="tl" rotWithShape="0">
                    <a:schemeClr val="dk1">
                      <a:alpha val="40000"/>
                    </a:schemeClr>
                  </a:outerShdw>
                </a:effectLst>
              </a:rPr>
              <a:t>D</a:t>
            </a:r>
            <a:r>
              <a:rPr lang="fr-FR" sz="3600" b="1" dirty="0" smtClean="0">
                <a:ln w="0"/>
                <a:solidFill>
                  <a:srgbClr val="015287"/>
                </a:solidFill>
                <a:effectLst>
                  <a:outerShdw blurRad="38100" dist="19050" dir="2700000" algn="tl" rotWithShape="0">
                    <a:schemeClr val="dk1">
                      <a:alpha val="40000"/>
                    </a:schemeClr>
                  </a:outerShdw>
                </a:effectLst>
              </a:rPr>
              <a:t>es échanges plus importants avec le Loiret</a:t>
            </a:r>
            <a:endParaRPr lang="fr-FR" sz="36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590028" y="-52432"/>
            <a:ext cx="1743461"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Les ressources humaines</a:t>
            </a: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3" name="Rectangle 12"/>
          <p:cNvSpPr/>
          <p:nvPr/>
        </p:nvSpPr>
        <p:spPr>
          <a:xfrm>
            <a:off x="9941034" y="6211565"/>
            <a:ext cx="2061783" cy="261610"/>
          </a:xfrm>
          <a:prstGeom prst="rect">
            <a:avLst/>
          </a:prstGeom>
          <a:noFill/>
        </p:spPr>
        <p:txBody>
          <a:bodyPr wrap="none" rtlCol="0">
            <a:spAutoFit/>
          </a:bodyPr>
          <a:lstStyle/>
          <a:p>
            <a:r>
              <a:rPr lang="fr-FR" sz="1100" i="1" dirty="0" smtClean="0"/>
              <a:t>D’après source : INSEE – RP 2013</a:t>
            </a:r>
            <a:endParaRPr lang="fr-FR" sz="1100" i="1" dirty="0"/>
          </a:p>
        </p:txBody>
      </p:sp>
      <p:sp>
        <p:nvSpPr>
          <p:cNvPr id="17" name="Rectangle 16"/>
          <p:cNvSpPr/>
          <p:nvPr/>
        </p:nvSpPr>
        <p:spPr>
          <a:xfrm>
            <a:off x="7970171" y="2055447"/>
            <a:ext cx="4106220" cy="3970318"/>
          </a:xfrm>
          <a:prstGeom prst="rect">
            <a:avLst/>
          </a:prstGeom>
        </p:spPr>
        <p:txBody>
          <a:bodyPr wrap="square">
            <a:spAutoFit/>
          </a:bodyPr>
          <a:lstStyle/>
          <a:p>
            <a:pPr marL="342900" indent="-342900">
              <a:buFont typeface="Arial" panose="020B0604020202020204" pitchFamily="34" charset="0"/>
              <a:buChar char="•"/>
            </a:pPr>
            <a:endParaRPr lang="fr-FR" sz="2400" b="1" dirty="0">
              <a:solidFill>
                <a:srgbClr val="015287"/>
              </a:solidFill>
            </a:endParaRPr>
          </a:p>
          <a:p>
            <a:pPr marL="342900" indent="-342900">
              <a:spcAft>
                <a:spcPts val="1200"/>
              </a:spcAft>
              <a:buFont typeface="Arial" panose="020B0604020202020204" pitchFamily="34" charset="0"/>
              <a:buChar char="•"/>
            </a:pPr>
            <a:r>
              <a:rPr lang="fr-FR" sz="2200" b="1" dirty="0" smtClean="0">
                <a:solidFill>
                  <a:srgbClr val="FF6600"/>
                </a:solidFill>
              </a:rPr>
              <a:t>8</a:t>
            </a:r>
            <a:r>
              <a:rPr lang="fr-FR" sz="2200" b="1" dirty="0">
                <a:solidFill>
                  <a:srgbClr val="FF6600"/>
                </a:solidFill>
              </a:rPr>
              <a:t>5</a:t>
            </a:r>
            <a:r>
              <a:rPr lang="fr-FR" sz="2200" b="1" dirty="0" smtClean="0">
                <a:solidFill>
                  <a:srgbClr val="015287"/>
                </a:solidFill>
              </a:rPr>
              <a:t> </a:t>
            </a:r>
            <a:r>
              <a:rPr lang="fr-FR" sz="2200" b="1" dirty="0">
                <a:solidFill>
                  <a:srgbClr val="015287"/>
                </a:solidFill>
              </a:rPr>
              <a:t>emplois pour 100 actifs</a:t>
            </a:r>
          </a:p>
          <a:p>
            <a:pPr marL="342900" indent="-342900">
              <a:spcAft>
                <a:spcPts val="1200"/>
              </a:spcAft>
              <a:buFont typeface="Arial" panose="020B0604020202020204" pitchFamily="34" charset="0"/>
              <a:buChar char="•"/>
            </a:pPr>
            <a:r>
              <a:rPr lang="fr-FR" sz="2200" b="1" dirty="0" smtClean="0">
                <a:solidFill>
                  <a:srgbClr val="FF6600"/>
                </a:solidFill>
              </a:rPr>
              <a:t>112 </a:t>
            </a:r>
            <a:r>
              <a:rPr lang="fr-FR" sz="2200" b="1" dirty="0">
                <a:solidFill>
                  <a:srgbClr val="FF6600"/>
                </a:solidFill>
              </a:rPr>
              <a:t>9</a:t>
            </a:r>
            <a:r>
              <a:rPr lang="fr-FR" sz="2200" b="1" dirty="0" smtClean="0">
                <a:solidFill>
                  <a:srgbClr val="FF6600"/>
                </a:solidFill>
              </a:rPr>
              <a:t>00 </a:t>
            </a:r>
            <a:r>
              <a:rPr lang="fr-FR" sz="2200" b="1" dirty="0">
                <a:solidFill>
                  <a:srgbClr val="015287"/>
                </a:solidFill>
              </a:rPr>
              <a:t>actifs résident et travaillent dans </a:t>
            </a:r>
            <a:r>
              <a:rPr lang="fr-FR" sz="2200" b="1" dirty="0" smtClean="0">
                <a:solidFill>
                  <a:srgbClr val="015287"/>
                </a:solidFill>
              </a:rPr>
              <a:t>le département.</a:t>
            </a:r>
            <a:endParaRPr lang="fr-FR" sz="2200" b="1" dirty="0">
              <a:solidFill>
                <a:srgbClr val="015287"/>
              </a:solidFill>
            </a:endParaRPr>
          </a:p>
          <a:p>
            <a:pPr marL="342900" indent="-342900">
              <a:spcAft>
                <a:spcPts val="1200"/>
              </a:spcAft>
              <a:buFont typeface="Arial" panose="020B0604020202020204" pitchFamily="34" charset="0"/>
              <a:buChar char="•"/>
            </a:pPr>
            <a:r>
              <a:rPr lang="fr-FR" sz="2200" b="1" dirty="0" smtClean="0">
                <a:solidFill>
                  <a:srgbClr val="FF6600"/>
                </a:solidFill>
              </a:rPr>
              <a:t>19 </a:t>
            </a:r>
            <a:r>
              <a:rPr lang="fr-FR" sz="2200" b="1" dirty="0">
                <a:solidFill>
                  <a:srgbClr val="FF6600"/>
                </a:solidFill>
              </a:rPr>
              <a:t>0</a:t>
            </a:r>
            <a:r>
              <a:rPr lang="fr-FR" sz="2200" b="1" dirty="0" smtClean="0">
                <a:solidFill>
                  <a:srgbClr val="FF6600"/>
                </a:solidFill>
              </a:rPr>
              <a:t>00</a:t>
            </a:r>
            <a:r>
              <a:rPr lang="fr-FR" sz="2200" b="1" dirty="0" smtClean="0">
                <a:solidFill>
                  <a:srgbClr val="015287"/>
                </a:solidFill>
              </a:rPr>
              <a:t> </a:t>
            </a:r>
            <a:r>
              <a:rPr lang="fr-FR" sz="2200" b="1" dirty="0">
                <a:solidFill>
                  <a:srgbClr val="015287"/>
                </a:solidFill>
              </a:rPr>
              <a:t>actifs </a:t>
            </a:r>
            <a:r>
              <a:rPr lang="fr-FR" sz="2200" b="1" dirty="0" smtClean="0">
                <a:solidFill>
                  <a:srgbClr val="015287"/>
                </a:solidFill>
              </a:rPr>
              <a:t>du département travaillent </a:t>
            </a:r>
            <a:r>
              <a:rPr lang="fr-FR" sz="2200" b="1" dirty="0">
                <a:solidFill>
                  <a:srgbClr val="015287"/>
                </a:solidFill>
              </a:rPr>
              <a:t>à l’extérieur</a:t>
            </a:r>
          </a:p>
          <a:p>
            <a:pPr marL="342900" indent="-342900">
              <a:spcAft>
                <a:spcPts val="1200"/>
              </a:spcAft>
              <a:buFont typeface="Arial" panose="020B0604020202020204" pitchFamily="34" charset="0"/>
              <a:buChar char="•"/>
            </a:pPr>
            <a:r>
              <a:rPr lang="fr-FR" sz="2200" b="1" dirty="0" smtClean="0">
                <a:solidFill>
                  <a:srgbClr val="FF6600"/>
                </a:solidFill>
              </a:rPr>
              <a:t>13 </a:t>
            </a:r>
            <a:r>
              <a:rPr lang="fr-FR" sz="2200" b="1" dirty="0">
                <a:solidFill>
                  <a:srgbClr val="FF6600"/>
                </a:solidFill>
              </a:rPr>
              <a:t>0</a:t>
            </a:r>
            <a:r>
              <a:rPr lang="fr-FR" sz="2200" b="1" dirty="0" smtClean="0">
                <a:solidFill>
                  <a:srgbClr val="FF6600"/>
                </a:solidFill>
              </a:rPr>
              <a:t>00 </a:t>
            </a:r>
            <a:r>
              <a:rPr lang="fr-FR" sz="2200" b="1" dirty="0">
                <a:solidFill>
                  <a:srgbClr val="015287"/>
                </a:solidFill>
              </a:rPr>
              <a:t>emplois locaux sont occupés par des actifs résidant </a:t>
            </a:r>
            <a:r>
              <a:rPr lang="fr-FR" sz="2200" b="1" dirty="0" smtClean="0">
                <a:solidFill>
                  <a:srgbClr val="015287"/>
                </a:solidFill>
              </a:rPr>
              <a:t>en dehors du département.</a:t>
            </a:r>
          </a:p>
        </p:txBody>
      </p:sp>
      <p:pic>
        <p:nvPicPr>
          <p:cNvPr id="4" name="Image 3"/>
          <p:cNvPicPr>
            <a:picLocks noChangeAspect="1"/>
          </p:cNvPicPr>
          <p:nvPr/>
        </p:nvPicPr>
        <p:blipFill>
          <a:blip r:embed="rId4"/>
          <a:stretch>
            <a:fillRect/>
          </a:stretch>
        </p:blipFill>
        <p:spPr>
          <a:xfrm>
            <a:off x="1382110" y="1229225"/>
            <a:ext cx="6038195" cy="5551564"/>
          </a:xfrm>
          <a:prstGeom prst="rect">
            <a:avLst/>
          </a:prstGeom>
        </p:spPr>
      </p:pic>
      <p:sp>
        <p:nvSpPr>
          <p:cNvPr id="3" name="Rectangle 2"/>
          <p:cNvSpPr/>
          <p:nvPr/>
        </p:nvSpPr>
        <p:spPr>
          <a:xfrm>
            <a:off x="1056293" y="918284"/>
            <a:ext cx="4135817" cy="707886"/>
          </a:xfrm>
          <a:prstGeom prst="rect">
            <a:avLst/>
          </a:prstGeom>
          <a:solidFill>
            <a:schemeClr val="bg1"/>
          </a:solidFill>
        </p:spPr>
        <p:txBody>
          <a:bodyPr wrap="square">
            <a:spAutoFit/>
          </a:bodyPr>
          <a:lstStyle/>
          <a:p>
            <a:r>
              <a:rPr lang="fr-FR" sz="2000" b="1" dirty="0" smtClean="0">
                <a:ln w="0"/>
                <a:solidFill>
                  <a:srgbClr val="0070C0"/>
                </a:solidFill>
                <a:effectLst>
                  <a:outerShdw blurRad="38100" dist="19050" dir="2700000" algn="tl" rotWithShape="0">
                    <a:schemeClr val="dk1">
                      <a:alpha val="40000"/>
                    </a:schemeClr>
                  </a:outerShdw>
                </a:effectLst>
              </a:rPr>
              <a:t>Flux </a:t>
            </a:r>
            <a:r>
              <a:rPr lang="fr-FR" sz="2000" b="1" dirty="0">
                <a:ln w="0"/>
                <a:solidFill>
                  <a:srgbClr val="0070C0"/>
                </a:solidFill>
                <a:effectLst>
                  <a:outerShdw blurRad="38100" dist="19050" dir="2700000" algn="tl" rotWithShape="0">
                    <a:schemeClr val="dk1">
                      <a:alpha val="40000"/>
                    </a:schemeClr>
                  </a:outerShdw>
                </a:effectLst>
              </a:rPr>
              <a:t>domicile </a:t>
            </a:r>
            <a:r>
              <a:rPr lang="fr-FR" sz="2000" b="1" dirty="0" smtClean="0">
                <a:ln w="0"/>
                <a:solidFill>
                  <a:srgbClr val="0070C0"/>
                </a:solidFill>
                <a:effectLst>
                  <a:outerShdw blurRad="38100" dist="19050" dir="2700000" algn="tl" rotWithShape="0">
                    <a:schemeClr val="dk1">
                      <a:alpha val="40000"/>
                    </a:schemeClr>
                  </a:outerShdw>
                </a:effectLst>
              </a:rPr>
              <a:t>– travail en Loir-et-Cher en 2013</a:t>
            </a:r>
            <a:endParaRPr lang="fr-FR" sz="2000" b="1" dirty="0">
              <a:ln w="0"/>
              <a:solidFill>
                <a:srgbClr val="0070C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50059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14295" y="236955"/>
            <a:ext cx="7619801" cy="584775"/>
          </a:xfrm>
          <a:prstGeom prst="rect">
            <a:avLst/>
          </a:prstGeom>
        </p:spPr>
        <p:txBody>
          <a:bodyPr wrap="square">
            <a:spAutoFit/>
          </a:bodyPr>
          <a:lstStyle/>
          <a:p>
            <a:r>
              <a:rPr lang="fr-FR" sz="3200" b="1" dirty="0">
                <a:ln w="0"/>
                <a:solidFill>
                  <a:srgbClr val="015287"/>
                </a:solidFill>
                <a:effectLst>
                  <a:outerShdw blurRad="38100" dist="19050" dir="2700000" algn="tl" rotWithShape="0">
                    <a:schemeClr val="dk1">
                      <a:alpha val="40000"/>
                    </a:schemeClr>
                  </a:outerShdw>
                </a:effectLst>
              </a:rPr>
              <a:t>Un niveau de </a:t>
            </a:r>
            <a:r>
              <a:rPr lang="fr-FR" sz="3200" b="1" dirty="0" smtClean="0">
                <a:ln w="0"/>
                <a:solidFill>
                  <a:srgbClr val="015287"/>
                </a:solidFill>
                <a:effectLst>
                  <a:outerShdw blurRad="38100" dist="19050" dir="2700000" algn="tl" rotWithShape="0">
                    <a:schemeClr val="dk1">
                      <a:alpha val="40000"/>
                    </a:schemeClr>
                  </a:outerShdw>
                </a:effectLst>
              </a:rPr>
              <a:t>formation relativement faible</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3" name="Rectangle 12"/>
          <p:cNvSpPr/>
          <p:nvPr/>
        </p:nvSpPr>
        <p:spPr>
          <a:xfrm>
            <a:off x="1040161" y="2126561"/>
            <a:ext cx="10995875" cy="3046988"/>
          </a:xfrm>
          <a:prstGeom prst="rect">
            <a:avLst/>
          </a:prstGeom>
        </p:spPr>
        <p:txBody>
          <a:bodyPr wrap="square">
            <a:spAutoFit/>
          </a:bodyPr>
          <a:lstStyle/>
          <a:p>
            <a:pPr marL="342900" indent="-342900">
              <a:buFont typeface="Arial" panose="020B0604020202020204" pitchFamily="34" charset="0"/>
              <a:buChar char="•"/>
            </a:pPr>
            <a:r>
              <a:rPr lang="fr-FR" sz="2400" b="1" dirty="0" smtClean="0">
                <a:solidFill>
                  <a:srgbClr val="015287"/>
                </a:solidFill>
              </a:rPr>
              <a:t>Un profil </a:t>
            </a:r>
            <a:r>
              <a:rPr lang="fr-FR" sz="2400" b="1" dirty="0">
                <a:solidFill>
                  <a:srgbClr val="015287"/>
                </a:solidFill>
              </a:rPr>
              <a:t>socioprofessionnel de la population </a:t>
            </a:r>
            <a:r>
              <a:rPr lang="fr-FR" sz="2400" b="1" dirty="0" smtClean="0">
                <a:solidFill>
                  <a:srgbClr val="015287"/>
                </a:solidFill>
              </a:rPr>
              <a:t>assez proche de </a:t>
            </a:r>
            <a:r>
              <a:rPr lang="fr-FR" sz="2400" b="1" dirty="0">
                <a:solidFill>
                  <a:srgbClr val="015287"/>
                </a:solidFill>
              </a:rPr>
              <a:t>celui </a:t>
            </a:r>
            <a:r>
              <a:rPr lang="fr-FR" sz="2400" b="1" dirty="0" smtClean="0">
                <a:solidFill>
                  <a:srgbClr val="015287"/>
                </a:solidFill>
              </a:rPr>
              <a:t>de la région Centre-Val de Loire</a:t>
            </a:r>
            <a:endParaRPr lang="fr-FR" sz="2400" b="1" dirty="0" smtClean="0">
              <a:solidFill>
                <a:srgbClr val="FF6600"/>
              </a:solidFill>
            </a:endParaRPr>
          </a:p>
          <a:p>
            <a:pPr marL="342900" indent="-342900">
              <a:buFont typeface="Arial" panose="020B0604020202020204" pitchFamily="34" charset="0"/>
              <a:buChar char="•"/>
            </a:pPr>
            <a:endParaRPr lang="fr-FR" sz="2400" b="1" dirty="0">
              <a:solidFill>
                <a:srgbClr val="FF6600"/>
              </a:solidFill>
            </a:endParaRPr>
          </a:p>
          <a:p>
            <a:pPr marL="342900" indent="-342900">
              <a:buFont typeface="Arial" panose="020B0604020202020204" pitchFamily="34" charset="0"/>
              <a:buChar char="•"/>
            </a:pPr>
            <a:r>
              <a:rPr lang="fr-FR" sz="2400" b="1" dirty="0" smtClean="0">
                <a:solidFill>
                  <a:srgbClr val="015287"/>
                </a:solidFill>
              </a:rPr>
              <a:t>Une présence plus marquée des ouvriers et des retraités</a:t>
            </a:r>
          </a:p>
          <a:p>
            <a:pPr marL="342900" indent="-342900">
              <a:buFont typeface="Arial" panose="020B0604020202020204" pitchFamily="34" charset="0"/>
              <a:buChar char="•"/>
            </a:pPr>
            <a:endParaRPr lang="fr-FR" sz="2400" b="1" dirty="0" smtClean="0">
              <a:solidFill>
                <a:srgbClr val="015287"/>
              </a:solidFill>
            </a:endParaRPr>
          </a:p>
          <a:p>
            <a:pPr marL="342900" indent="-342900">
              <a:buFont typeface="Arial" panose="020B0604020202020204" pitchFamily="34" charset="0"/>
              <a:buChar char="•"/>
            </a:pPr>
            <a:r>
              <a:rPr lang="fr-FR" sz="2400" b="1" dirty="0" smtClean="0">
                <a:solidFill>
                  <a:srgbClr val="015287"/>
                </a:solidFill>
              </a:rPr>
              <a:t>Moins de professions intermédiaires et de cadres</a:t>
            </a:r>
          </a:p>
          <a:p>
            <a:pPr marL="342900" indent="-342900">
              <a:buFont typeface="Arial" panose="020B0604020202020204" pitchFamily="34" charset="0"/>
              <a:buChar char="•"/>
            </a:pPr>
            <a:endParaRPr lang="fr-FR" sz="2400" b="1" dirty="0">
              <a:solidFill>
                <a:srgbClr val="015287"/>
              </a:solidFill>
            </a:endParaRPr>
          </a:p>
          <a:p>
            <a:pPr marL="342900" indent="-342900">
              <a:buFont typeface="Arial" panose="020B0604020202020204" pitchFamily="34" charset="0"/>
              <a:buChar char="•"/>
            </a:pPr>
            <a:r>
              <a:rPr lang="fr-FR" sz="2400" b="1" dirty="0" smtClean="0">
                <a:solidFill>
                  <a:srgbClr val="015287"/>
                </a:solidFill>
              </a:rPr>
              <a:t>Un </a:t>
            </a:r>
            <a:r>
              <a:rPr lang="fr-FR" sz="2400" b="1" dirty="0">
                <a:solidFill>
                  <a:srgbClr val="015287"/>
                </a:solidFill>
              </a:rPr>
              <a:t>niveau de diplôme </a:t>
            </a:r>
            <a:r>
              <a:rPr lang="fr-FR" sz="2400" b="1" dirty="0" smtClean="0">
                <a:solidFill>
                  <a:srgbClr val="015287"/>
                </a:solidFill>
              </a:rPr>
              <a:t>moins élevé qu’au niveau régional</a:t>
            </a:r>
            <a:endParaRPr lang="fr-FR" sz="2400" b="1" dirty="0">
              <a:solidFill>
                <a:srgbClr val="015287"/>
              </a:solidFill>
            </a:endParaRPr>
          </a:p>
        </p:txBody>
      </p:sp>
      <p:sp>
        <p:nvSpPr>
          <p:cNvPr id="9" name="Rectangle à coins arrondis 8"/>
          <p:cNvSpPr/>
          <p:nvPr/>
        </p:nvSpPr>
        <p:spPr>
          <a:xfrm>
            <a:off x="10590028" y="-52432"/>
            <a:ext cx="1743461"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Les ressources humaines</a:t>
            </a:r>
          </a:p>
        </p:txBody>
      </p:sp>
    </p:spTree>
    <p:extLst>
      <p:ext uri="{BB962C8B-B14F-4D97-AF65-F5344CB8AC3E}">
        <p14:creationId xmlns:p14="http://schemas.microsoft.com/office/powerpoint/2010/main" val="236800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58849" y="120397"/>
            <a:ext cx="9088917" cy="1077218"/>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Le nombre </a:t>
            </a:r>
            <a:r>
              <a:rPr lang="fr-FR" sz="3200" b="1" dirty="0">
                <a:ln w="0"/>
                <a:solidFill>
                  <a:srgbClr val="015287"/>
                </a:solidFill>
                <a:effectLst>
                  <a:outerShdw blurRad="38100" dist="19050" dir="2700000" algn="tl" rotWithShape="0">
                    <a:schemeClr val="dk1">
                      <a:alpha val="40000"/>
                    </a:schemeClr>
                  </a:outerShdw>
                </a:effectLst>
              </a:rPr>
              <a:t>des demandeurs </a:t>
            </a:r>
            <a:r>
              <a:rPr lang="fr-FR" sz="3200" b="1" dirty="0" smtClean="0">
                <a:ln w="0"/>
                <a:solidFill>
                  <a:srgbClr val="015287"/>
                </a:solidFill>
                <a:effectLst>
                  <a:outerShdw blurRad="38100" dist="19050" dir="2700000" algn="tl" rotWithShape="0">
                    <a:schemeClr val="dk1">
                      <a:alpha val="40000"/>
                    </a:schemeClr>
                  </a:outerShdw>
                </a:effectLst>
              </a:rPr>
              <a:t>d’emploi de catégorie A diminue…</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à coins arrondis 7"/>
          <p:cNvSpPr/>
          <p:nvPr/>
        </p:nvSpPr>
        <p:spPr>
          <a:xfrm>
            <a:off x="10441172" y="-52432"/>
            <a:ext cx="1892317"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Marché </a:t>
            </a:r>
            <a:r>
              <a:rPr lang="fr-FR" dirty="0"/>
              <a:t>du travail </a:t>
            </a:r>
            <a:r>
              <a:rPr lang="fr-FR" dirty="0" smtClean="0"/>
              <a:t>et précarité</a:t>
            </a:r>
            <a:endParaRPr lang="fr-FR" dirty="0"/>
          </a:p>
        </p:txBody>
      </p:sp>
      <p:sp>
        <p:nvSpPr>
          <p:cNvPr id="10" name="Rectangle 9"/>
          <p:cNvSpPr/>
          <p:nvPr/>
        </p:nvSpPr>
        <p:spPr>
          <a:xfrm>
            <a:off x="2101998" y="1289562"/>
            <a:ext cx="8637019" cy="707886"/>
          </a:xfrm>
          <a:prstGeom prst="rect">
            <a:avLst/>
          </a:prstGeom>
          <a:solidFill>
            <a:schemeClr val="bg1"/>
          </a:solid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Evolution du nombre de demandes en fin de mois au 31/12 selon la catégorie</a:t>
            </a:r>
          </a:p>
          <a:p>
            <a:pPr algn="ctr"/>
            <a:r>
              <a:rPr lang="fr-FR" sz="2000" b="1" dirty="0">
                <a:ln w="0"/>
                <a:solidFill>
                  <a:srgbClr val="0070C0"/>
                </a:solidFill>
                <a:effectLst>
                  <a:outerShdw blurRad="38100" dist="19050" dir="2700000" algn="tl" rotWithShape="0">
                    <a:schemeClr val="dk1">
                      <a:alpha val="40000"/>
                    </a:schemeClr>
                  </a:outerShdw>
                </a:effectLst>
              </a:rPr>
              <a:t>e</a:t>
            </a:r>
            <a:r>
              <a:rPr lang="fr-FR" sz="2000" b="1" dirty="0" smtClean="0">
                <a:ln w="0"/>
                <a:solidFill>
                  <a:srgbClr val="0070C0"/>
                </a:solidFill>
                <a:effectLst>
                  <a:outerShdw blurRad="38100" dist="19050" dir="2700000" algn="tl" rotWithShape="0">
                    <a:schemeClr val="dk1">
                      <a:alpha val="40000"/>
                    </a:schemeClr>
                  </a:outerShdw>
                </a:effectLst>
              </a:rPr>
              <a:t>n Loir-et-Cher</a:t>
            </a:r>
            <a:endParaRPr lang="fr-FR" sz="2000" b="1" dirty="0">
              <a:ln w="0"/>
              <a:solidFill>
                <a:srgbClr val="0070C0"/>
              </a:solidFill>
              <a:effectLst>
                <a:outerShdw blurRad="38100" dist="19050" dir="2700000" algn="tl" rotWithShape="0">
                  <a:schemeClr val="dk1">
                    <a:alpha val="40000"/>
                  </a:schemeClr>
                </a:outerShdw>
              </a:effectLst>
            </a:endParaRPr>
          </a:p>
        </p:txBody>
      </p:sp>
      <p:sp>
        <p:nvSpPr>
          <p:cNvPr id="9" name="Rectangle 8"/>
          <p:cNvSpPr/>
          <p:nvPr/>
        </p:nvSpPr>
        <p:spPr>
          <a:xfrm>
            <a:off x="8347827" y="6394920"/>
            <a:ext cx="1792478" cy="261610"/>
          </a:xfrm>
          <a:prstGeom prst="rect">
            <a:avLst/>
          </a:prstGeom>
          <a:noFill/>
        </p:spPr>
        <p:txBody>
          <a:bodyPr wrap="none" rtlCol="0">
            <a:spAutoFit/>
          </a:bodyPr>
          <a:lstStyle/>
          <a:p>
            <a:r>
              <a:rPr lang="fr-FR" sz="1100" i="1" dirty="0" smtClean="0"/>
              <a:t>D’après source : Pôle emploi</a:t>
            </a:r>
            <a:endParaRPr lang="fr-FR" sz="1100" i="1" dirty="0"/>
          </a:p>
        </p:txBody>
      </p:sp>
      <p:graphicFrame>
        <p:nvGraphicFramePr>
          <p:cNvPr id="14" name="Graphique 13"/>
          <p:cNvGraphicFramePr>
            <a:graphicFrameLocks/>
          </p:cNvGraphicFramePr>
          <p:nvPr>
            <p:extLst>
              <p:ext uri="{D42A27DB-BD31-4B8C-83A1-F6EECF244321}">
                <p14:modId xmlns:p14="http://schemas.microsoft.com/office/powerpoint/2010/main" val="213103259"/>
              </p:ext>
            </p:extLst>
          </p:nvPr>
        </p:nvGraphicFramePr>
        <p:xfrm>
          <a:off x="2953543" y="2089395"/>
          <a:ext cx="7094223" cy="42588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94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79203" y="163139"/>
            <a:ext cx="9715130" cy="538609"/>
          </a:xfrm>
          <a:prstGeom prst="rect">
            <a:avLst/>
          </a:prstGeom>
        </p:spPr>
        <p:txBody>
          <a:bodyPr wrap="square">
            <a:spAutoFit/>
          </a:bodyPr>
          <a:lstStyle/>
          <a:p>
            <a:r>
              <a:rPr lang="fr-FR" sz="2900" b="1" dirty="0" smtClean="0">
                <a:ln w="0"/>
                <a:solidFill>
                  <a:srgbClr val="015287"/>
                </a:solidFill>
                <a:effectLst>
                  <a:outerShdw blurRad="38100" dist="19050" dir="2700000" algn="tl" rotWithShape="0">
                    <a:schemeClr val="dk1">
                      <a:alpha val="40000"/>
                    </a:schemeClr>
                  </a:outerShdw>
                </a:effectLst>
              </a:rPr>
              <a:t>Un chômage plus accentué dans les villes et en Vallée du Cher</a:t>
            </a:r>
            <a:endParaRPr lang="fr-FR" sz="29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à coins arrondis 7"/>
          <p:cNvSpPr/>
          <p:nvPr/>
        </p:nvSpPr>
        <p:spPr>
          <a:xfrm>
            <a:off x="10441172" y="-52432"/>
            <a:ext cx="1892317"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Marché </a:t>
            </a:r>
            <a:r>
              <a:rPr lang="fr-FR" dirty="0"/>
              <a:t>du travail </a:t>
            </a:r>
            <a:r>
              <a:rPr lang="fr-FR" dirty="0" smtClean="0"/>
              <a:t>et précarité</a:t>
            </a:r>
            <a:endParaRPr lang="fr-FR" dirty="0"/>
          </a:p>
        </p:txBody>
      </p:sp>
      <p:sp>
        <p:nvSpPr>
          <p:cNvPr id="10" name="Rectangle 9"/>
          <p:cNvSpPr/>
          <p:nvPr/>
        </p:nvSpPr>
        <p:spPr>
          <a:xfrm>
            <a:off x="2129430" y="1006764"/>
            <a:ext cx="8637019" cy="707886"/>
          </a:xfrm>
          <a:prstGeom prst="rect">
            <a:avLst/>
          </a:prstGeom>
          <a:solidFill>
            <a:schemeClr val="bg1"/>
          </a:solid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Nombre de demandeurs d'emploi en 2016 et indicateur de chômage </a:t>
            </a:r>
            <a:r>
              <a:rPr lang="fr-FR" sz="2000" b="1" dirty="0" smtClean="0">
                <a:ln w="0"/>
                <a:solidFill>
                  <a:srgbClr val="0070C0"/>
                </a:solidFill>
                <a:effectLst>
                  <a:outerShdw blurRad="38100" dist="19050" dir="2700000" algn="tl" rotWithShape="0">
                    <a:schemeClr val="dk1">
                      <a:alpha val="40000"/>
                    </a:schemeClr>
                  </a:outerShdw>
                </a:effectLst>
              </a:rPr>
              <a:t/>
            </a:r>
            <a:br>
              <a:rPr lang="fr-FR" sz="2000" b="1" dirty="0" smtClean="0">
                <a:ln w="0"/>
                <a:solidFill>
                  <a:srgbClr val="0070C0"/>
                </a:solidFill>
                <a:effectLst>
                  <a:outerShdw blurRad="38100" dist="19050" dir="2700000" algn="tl" rotWithShape="0">
                    <a:schemeClr val="dk1">
                      <a:alpha val="40000"/>
                    </a:schemeClr>
                  </a:outerShdw>
                </a:effectLst>
              </a:rPr>
            </a:br>
            <a:r>
              <a:rPr lang="fr-FR" sz="2000" b="1" dirty="0" smtClean="0">
                <a:ln w="0"/>
                <a:solidFill>
                  <a:srgbClr val="0070C0"/>
                </a:solidFill>
                <a:effectLst>
                  <a:outerShdw blurRad="38100" dist="19050" dir="2700000" algn="tl" rotWithShape="0">
                    <a:schemeClr val="dk1">
                      <a:alpha val="40000"/>
                    </a:schemeClr>
                  </a:outerShdw>
                </a:effectLst>
              </a:rPr>
              <a:t>par EPCI</a:t>
            </a:r>
            <a:endParaRPr lang="fr-FR" sz="2000" b="1" dirty="0">
              <a:ln w="0"/>
              <a:solidFill>
                <a:srgbClr val="0070C0"/>
              </a:solidFill>
              <a:effectLst>
                <a:outerShdw blurRad="38100" dist="19050" dir="2700000" algn="tl" rotWithShape="0">
                  <a:schemeClr val="dk1">
                    <a:alpha val="40000"/>
                  </a:schemeClr>
                </a:outerShdw>
              </a:effectLst>
            </a:endParaRPr>
          </a:p>
        </p:txBody>
      </p:sp>
      <p:pic>
        <p:nvPicPr>
          <p:cNvPr id="2" name="Image 1"/>
          <p:cNvPicPr>
            <a:picLocks noChangeAspect="1"/>
          </p:cNvPicPr>
          <p:nvPr/>
        </p:nvPicPr>
        <p:blipFill>
          <a:blip r:embed="rId4"/>
          <a:stretch>
            <a:fillRect/>
          </a:stretch>
        </p:blipFill>
        <p:spPr>
          <a:xfrm>
            <a:off x="2322576" y="1714649"/>
            <a:ext cx="7223381" cy="5009597"/>
          </a:xfrm>
          <a:prstGeom prst="rect">
            <a:avLst/>
          </a:prstGeom>
        </p:spPr>
      </p:pic>
      <p:sp>
        <p:nvSpPr>
          <p:cNvPr id="9" name="Rectangle 8"/>
          <p:cNvSpPr/>
          <p:nvPr/>
        </p:nvSpPr>
        <p:spPr>
          <a:xfrm>
            <a:off x="6766181" y="6462636"/>
            <a:ext cx="3235181" cy="261610"/>
          </a:xfrm>
          <a:prstGeom prst="rect">
            <a:avLst/>
          </a:prstGeom>
          <a:noFill/>
        </p:spPr>
        <p:txBody>
          <a:bodyPr wrap="none" rtlCol="0">
            <a:spAutoFit/>
          </a:bodyPr>
          <a:lstStyle/>
          <a:p>
            <a:r>
              <a:rPr lang="fr-FR" sz="1100" i="1" dirty="0" smtClean="0"/>
              <a:t>D’après sources : Pôle emploi 2016 – INSEE – RP 2013</a:t>
            </a:r>
            <a:endParaRPr lang="fr-FR" sz="1100" i="1" dirty="0"/>
          </a:p>
        </p:txBody>
      </p:sp>
    </p:spTree>
    <p:extLst>
      <p:ext uri="{BB962C8B-B14F-4D97-AF65-F5344CB8AC3E}">
        <p14:creationId xmlns:p14="http://schemas.microsoft.com/office/powerpoint/2010/main" val="94719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à coins arrondis 7"/>
          <p:cNvSpPr/>
          <p:nvPr/>
        </p:nvSpPr>
        <p:spPr>
          <a:xfrm>
            <a:off x="10441172" y="-52432"/>
            <a:ext cx="1892317"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Marché </a:t>
            </a:r>
            <a:r>
              <a:rPr lang="fr-FR" dirty="0"/>
              <a:t>du travail </a:t>
            </a:r>
            <a:r>
              <a:rPr lang="fr-FR" dirty="0" smtClean="0"/>
              <a:t>et précarité</a:t>
            </a:r>
            <a:endParaRPr lang="fr-FR" dirty="0"/>
          </a:p>
        </p:txBody>
      </p:sp>
      <p:sp>
        <p:nvSpPr>
          <p:cNvPr id="9" name="Rectangle 8"/>
          <p:cNvSpPr/>
          <p:nvPr/>
        </p:nvSpPr>
        <p:spPr>
          <a:xfrm>
            <a:off x="9025613" y="6267567"/>
            <a:ext cx="2167581" cy="430887"/>
          </a:xfrm>
          <a:prstGeom prst="rect">
            <a:avLst/>
          </a:prstGeom>
          <a:noFill/>
        </p:spPr>
        <p:txBody>
          <a:bodyPr wrap="none" rtlCol="0">
            <a:spAutoFit/>
          </a:bodyPr>
          <a:lstStyle/>
          <a:p>
            <a:r>
              <a:rPr lang="fr-FR" sz="1100" i="1" dirty="0" smtClean="0"/>
              <a:t>D’après sources : Pôle emploi 2016</a:t>
            </a:r>
          </a:p>
          <a:p>
            <a:r>
              <a:rPr lang="fr-FR" sz="1100" i="1" dirty="0" smtClean="0"/>
              <a:t>– INSEE – RP 2013</a:t>
            </a:r>
            <a:endParaRPr lang="fr-FR" sz="1100" i="1" dirty="0"/>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0684" t="6513" r="14377" b="3721"/>
          <a:stretch/>
        </p:blipFill>
        <p:spPr>
          <a:xfrm>
            <a:off x="1024362" y="467770"/>
            <a:ext cx="7262037" cy="6156253"/>
          </a:xfrm>
          <a:prstGeom prst="rect">
            <a:avLst/>
          </a:prstGeom>
        </p:spPr>
      </p:pic>
      <p:sp>
        <p:nvSpPr>
          <p:cNvPr id="10" name="Rectangle 9"/>
          <p:cNvSpPr/>
          <p:nvPr/>
        </p:nvSpPr>
        <p:spPr>
          <a:xfrm>
            <a:off x="6652014" y="863536"/>
            <a:ext cx="4688698" cy="707886"/>
          </a:xfrm>
          <a:prstGeom prst="rect">
            <a:avLst/>
          </a:prstGeom>
          <a:no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Nombre de </a:t>
            </a:r>
            <a:r>
              <a:rPr lang="fr-FR" sz="2000" b="1" dirty="0" smtClean="0">
                <a:ln w="0"/>
                <a:solidFill>
                  <a:srgbClr val="0070C0"/>
                </a:solidFill>
                <a:effectLst>
                  <a:outerShdw blurRad="38100" dist="19050" dir="2700000" algn="tl" rotWithShape="0">
                    <a:schemeClr val="dk1">
                      <a:alpha val="40000"/>
                    </a:schemeClr>
                  </a:outerShdw>
                </a:effectLst>
              </a:rPr>
              <a:t>demandeurs d'emploi en 2016</a:t>
            </a:r>
          </a:p>
          <a:p>
            <a:pPr algn="ctr"/>
            <a:r>
              <a:rPr lang="fr-FR" sz="2000" b="1" dirty="0" smtClean="0">
                <a:ln w="0"/>
                <a:solidFill>
                  <a:srgbClr val="0070C0"/>
                </a:solidFill>
                <a:effectLst>
                  <a:outerShdw blurRad="38100" dist="19050" dir="2700000" algn="tl" rotWithShape="0">
                    <a:schemeClr val="dk1">
                      <a:alpha val="40000"/>
                    </a:schemeClr>
                  </a:outerShdw>
                </a:effectLst>
              </a:rPr>
              <a:t>et </a:t>
            </a:r>
            <a:r>
              <a:rPr lang="fr-FR" sz="2000" b="1" dirty="0">
                <a:ln w="0"/>
                <a:solidFill>
                  <a:srgbClr val="0070C0"/>
                </a:solidFill>
                <a:effectLst>
                  <a:outerShdw blurRad="38100" dist="19050" dir="2700000" algn="tl" rotWithShape="0">
                    <a:schemeClr val="dk1">
                      <a:alpha val="40000"/>
                    </a:schemeClr>
                  </a:outerShdw>
                </a:effectLst>
              </a:rPr>
              <a:t>indicateur de </a:t>
            </a:r>
            <a:r>
              <a:rPr lang="fr-FR" sz="2000" b="1" dirty="0" smtClean="0">
                <a:ln w="0"/>
                <a:solidFill>
                  <a:srgbClr val="0070C0"/>
                </a:solidFill>
                <a:effectLst>
                  <a:outerShdw blurRad="38100" dist="19050" dir="2700000" algn="tl" rotWithShape="0">
                    <a:schemeClr val="dk1">
                      <a:alpha val="40000"/>
                    </a:schemeClr>
                  </a:outerShdw>
                </a:effectLst>
              </a:rPr>
              <a:t>chômage</a:t>
            </a:r>
            <a:r>
              <a:rPr lang="fr-FR" sz="2000" b="1" dirty="0">
                <a:ln w="0"/>
                <a:solidFill>
                  <a:srgbClr val="0070C0"/>
                </a:solidFill>
                <a:effectLst>
                  <a:outerShdw blurRad="38100" dist="19050" dir="2700000" algn="tl" rotWithShape="0">
                    <a:schemeClr val="dk1">
                      <a:alpha val="40000"/>
                    </a:schemeClr>
                  </a:outerShdw>
                </a:effectLst>
              </a:rPr>
              <a:t> </a:t>
            </a:r>
            <a:r>
              <a:rPr lang="fr-FR" sz="2000" b="1" dirty="0" smtClean="0">
                <a:ln w="0"/>
                <a:solidFill>
                  <a:srgbClr val="0070C0"/>
                </a:solidFill>
                <a:effectLst>
                  <a:outerShdw blurRad="38100" dist="19050" dir="2700000" algn="tl" rotWithShape="0">
                    <a:schemeClr val="dk1">
                      <a:alpha val="40000"/>
                    </a:schemeClr>
                  </a:outerShdw>
                </a:effectLst>
              </a:rPr>
              <a:t>par </a:t>
            </a:r>
            <a:r>
              <a:rPr lang="fr-FR" sz="2000" b="1" dirty="0">
                <a:ln w="0"/>
                <a:solidFill>
                  <a:srgbClr val="0070C0"/>
                </a:solidFill>
                <a:effectLst>
                  <a:outerShdw blurRad="38100" dist="19050" dir="2700000" algn="tl" rotWithShape="0">
                    <a:schemeClr val="dk1">
                      <a:alpha val="40000"/>
                    </a:schemeClr>
                  </a:outerShdw>
                </a:effectLst>
              </a:rPr>
              <a:t>commune</a:t>
            </a:r>
          </a:p>
        </p:txBody>
      </p:sp>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2565" t="6667" r="68908" b="42945"/>
          <a:stretch/>
        </p:blipFill>
        <p:spPr>
          <a:xfrm>
            <a:off x="8544347" y="2186387"/>
            <a:ext cx="2764466" cy="3455581"/>
          </a:xfrm>
          <a:prstGeom prst="rect">
            <a:avLst/>
          </a:prstGeom>
        </p:spPr>
      </p:pic>
    </p:spTree>
    <p:extLst>
      <p:ext uri="{BB962C8B-B14F-4D97-AF65-F5344CB8AC3E}">
        <p14:creationId xmlns:p14="http://schemas.microsoft.com/office/powerpoint/2010/main" val="1398277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76802" y="132043"/>
            <a:ext cx="7152308" cy="461665"/>
          </a:xfrm>
          <a:prstGeom prst="rect">
            <a:avLst/>
          </a:prstGeom>
        </p:spPr>
        <p:txBody>
          <a:bodyPr wrap="square">
            <a:spAutoFit/>
          </a:bodyPr>
          <a:lstStyle/>
          <a:p>
            <a:r>
              <a:rPr lang="fr-FR" sz="2400" b="1" dirty="0" smtClean="0">
                <a:ln w="0"/>
                <a:solidFill>
                  <a:srgbClr val="015287"/>
                </a:solidFill>
                <a:effectLst>
                  <a:outerShdw blurRad="38100" dist="19050" dir="2700000" algn="tl" rotWithShape="0">
                    <a:schemeClr val="dk1">
                      <a:alpha val="40000"/>
                    </a:schemeClr>
                  </a:outerShdw>
                </a:effectLst>
              </a:rPr>
              <a:t>De bons niveaux </a:t>
            </a:r>
            <a:r>
              <a:rPr lang="fr-FR" sz="2400" b="1" dirty="0">
                <a:ln w="0"/>
                <a:solidFill>
                  <a:srgbClr val="015287"/>
                </a:solidFill>
                <a:effectLst>
                  <a:outerShdw blurRad="38100" dist="19050" dir="2700000" algn="tl" rotWithShape="0">
                    <a:schemeClr val="dk1">
                      <a:alpha val="40000"/>
                    </a:schemeClr>
                  </a:outerShdw>
                </a:effectLst>
              </a:rPr>
              <a:t>de </a:t>
            </a:r>
            <a:r>
              <a:rPr lang="fr-FR" sz="2400" b="1" dirty="0" smtClean="0">
                <a:ln w="0"/>
                <a:solidFill>
                  <a:srgbClr val="015287"/>
                </a:solidFill>
                <a:effectLst>
                  <a:outerShdw blurRad="38100" dist="19050" dir="2700000" algn="tl" rotWithShape="0">
                    <a:schemeClr val="dk1">
                      <a:alpha val="40000"/>
                    </a:schemeClr>
                  </a:outerShdw>
                </a:effectLst>
              </a:rPr>
              <a:t>revenu en périphérie de Vendôme</a:t>
            </a:r>
            <a:endParaRPr lang="fr-FR" sz="24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graphicFrame>
        <p:nvGraphicFramePr>
          <p:cNvPr id="19" name="Graphique 18"/>
          <p:cNvGraphicFramePr>
            <a:graphicFrameLocks/>
          </p:cNvGraphicFramePr>
          <p:nvPr>
            <p:extLst/>
          </p:nvPr>
        </p:nvGraphicFramePr>
        <p:xfrm>
          <a:off x="4907949" y="2055918"/>
          <a:ext cx="3421063" cy="2312194"/>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849" y="861065"/>
            <a:ext cx="7070262" cy="5943600"/>
          </a:xfrm>
          <a:prstGeom prst="rect">
            <a:avLst/>
          </a:prstGeom>
        </p:spPr>
      </p:pic>
      <p:sp>
        <p:nvSpPr>
          <p:cNvPr id="3" name="Rectangle 2"/>
          <p:cNvSpPr/>
          <p:nvPr/>
        </p:nvSpPr>
        <p:spPr>
          <a:xfrm>
            <a:off x="2817906" y="641817"/>
            <a:ext cx="7772122" cy="400110"/>
          </a:xfrm>
          <a:prstGeom prst="rect">
            <a:avLst/>
          </a:prstGeom>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Revenu fiscal de référence moyen en milliers d’euros </a:t>
            </a:r>
            <a:r>
              <a:rPr lang="fr-FR" sz="2000" b="1" dirty="0" smtClean="0">
                <a:ln w="0"/>
                <a:solidFill>
                  <a:srgbClr val="0070C0"/>
                </a:solidFill>
                <a:effectLst>
                  <a:outerShdw blurRad="38100" dist="19050" dir="2700000" algn="tl" rotWithShape="0">
                    <a:schemeClr val="dk1">
                      <a:alpha val="40000"/>
                    </a:schemeClr>
                  </a:outerShdw>
                </a:effectLst>
              </a:rPr>
              <a:t>en </a:t>
            </a:r>
            <a:r>
              <a:rPr lang="fr-FR" sz="2000" b="1" dirty="0">
                <a:ln w="0"/>
                <a:solidFill>
                  <a:srgbClr val="0070C0"/>
                </a:solidFill>
                <a:effectLst>
                  <a:outerShdw blurRad="38100" dist="19050" dir="2700000" algn="tl" rotWithShape="0">
                    <a:schemeClr val="dk1">
                      <a:alpha val="40000"/>
                    </a:schemeClr>
                  </a:outerShdw>
                </a:effectLst>
              </a:rPr>
              <a:t>2014 </a:t>
            </a:r>
          </a:p>
        </p:txBody>
      </p:sp>
      <p:sp>
        <p:nvSpPr>
          <p:cNvPr id="15" name="Rectangle 14"/>
          <p:cNvSpPr/>
          <p:nvPr/>
        </p:nvSpPr>
        <p:spPr>
          <a:xfrm>
            <a:off x="9625900" y="6447470"/>
            <a:ext cx="2427268" cy="261610"/>
          </a:xfrm>
          <a:prstGeom prst="rect">
            <a:avLst/>
          </a:prstGeom>
          <a:noFill/>
        </p:spPr>
        <p:txBody>
          <a:bodyPr wrap="none" rtlCol="0">
            <a:spAutoFit/>
          </a:bodyPr>
          <a:lstStyle/>
          <a:p>
            <a:r>
              <a:rPr lang="fr-FR" sz="1100" i="1" dirty="0"/>
              <a:t>D'après source : Ministère des finances </a:t>
            </a:r>
          </a:p>
        </p:txBody>
      </p:sp>
      <p:sp>
        <p:nvSpPr>
          <p:cNvPr id="16" name="Rectangle à coins arrondis 15"/>
          <p:cNvSpPr/>
          <p:nvPr/>
        </p:nvSpPr>
        <p:spPr>
          <a:xfrm>
            <a:off x="10441172" y="-52432"/>
            <a:ext cx="1892317"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Marché </a:t>
            </a:r>
            <a:r>
              <a:rPr lang="fr-FR" dirty="0"/>
              <a:t>du travail </a:t>
            </a:r>
            <a:r>
              <a:rPr lang="fr-FR" dirty="0" smtClean="0"/>
              <a:t>et précarité</a:t>
            </a:r>
            <a:endParaRPr lang="fr-FR" dirty="0"/>
          </a:p>
        </p:txBody>
      </p:sp>
      <p:pic>
        <p:nvPicPr>
          <p:cNvPr id="4" name="Image 3"/>
          <p:cNvPicPr>
            <a:picLocks noChangeAspect="1"/>
          </p:cNvPicPr>
          <p:nvPr/>
        </p:nvPicPr>
        <p:blipFill>
          <a:blip r:embed="rId6"/>
          <a:stretch>
            <a:fillRect/>
          </a:stretch>
        </p:blipFill>
        <p:spPr>
          <a:xfrm>
            <a:off x="8029110" y="1041927"/>
            <a:ext cx="4162890" cy="2562510"/>
          </a:xfrm>
          <a:prstGeom prst="rect">
            <a:avLst/>
          </a:prstGeom>
          <a:ln>
            <a:solidFill>
              <a:srgbClr val="FFC000"/>
            </a:solidFill>
          </a:ln>
        </p:spPr>
      </p:pic>
    </p:spTree>
    <p:extLst>
      <p:ext uri="{BB962C8B-B14F-4D97-AF65-F5344CB8AC3E}">
        <p14:creationId xmlns:p14="http://schemas.microsoft.com/office/powerpoint/2010/main" val="3672417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21735" y="180813"/>
            <a:ext cx="9917282" cy="484748"/>
          </a:xfrm>
          <a:prstGeom prst="rect">
            <a:avLst/>
          </a:prstGeom>
        </p:spPr>
        <p:txBody>
          <a:bodyPr wrap="square">
            <a:spAutoFit/>
          </a:bodyPr>
          <a:lstStyle/>
          <a:p>
            <a:r>
              <a:rPr lang="fr-FR" sz="2550" b="1" dirty="0" smtClean="0">
                <a:ln w="0"/>
                <a:solidFill>
                  <a:srgbClr val="015287"/>
                </a:solidFill>
                <a:effectLst>
                  <a:outerShdw blurRad="38100" dist="19050" dir="2700000" algn="tl" rotWithShape="0">
                    <a:schemeClr val="dk1">
                      <a:alpha val="40000"/>
                    </a:schemeClr>
                  </a:outerShdw>
                </a:effectLst>
              </a:rPr>
              <a:t>Une composition des ménages proche de celle de la région</a:t>
            </a:r>
            <a:endParaRPr lang="fr-FR" sz="255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à coins arrondis 7"/>
          <p:cNvSpPr/>
          <p:nvPr/>
        </p:nvSpPr>
        <p:spPr>
          <a:xfrm>
            <a:off x="10441172" y="-52432"/>
            <a:ext cx="1892317"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Marché </a:t>
            </a:r>
            <a:r>
              <a:rPr lang="fr-FR" dirty="0"/>
              <a:t>du travail </a:t>
            </a:r>
            <a:r>
              <a:rPr lang="fr-FR" dirty="0" smtClean="0"/>
              <a:t>et précarité</a:t>
            </a:r>
            <a:endParaRPr lang="fr-FR" dirty="0"/>
          </a:p>
        </p:txBody>
      </p:sp>
      <p:sp>
        <p:nvSpPr>
          <p:cNvPr id="9" name="Rectangle 8"/>
          <p:cNvSpPr/>
          <p:nvPr/>
        </p:nvSpPr>
        <p:spPr>
          <a:xfrm>
            <a:off x="8972431" y="6475688"/>
            <a:ext cx="2061783" cy="261610"/>
          </a:xfrm>
          <a:prstGeom prst="rect">
            <a:avLst/>
          </a:prstGeom>
          <a:noFill/>
        </p:spPr>
        <p:txBody>
          <a:bodyPr wrap="none" rtlCol="0">
            <a:spAutoFit/>
          </a:bodyPr>
          <a:lstStyle/>
          <a:p>
            <a:r>
              <a:rPr lang="fr-FR" sz="1100" i="1" dirty="0" smtClean="0"/>
              <a:t>D’après source : INSEE – RP 2013</a:t>
            </a:r>
            <a:endParaRPr lang="fr-FR" sz="1100" i="1" dirty="0"/>
          </a:p>
        </p:txBody>
      </p:sp>
      <p:sp>
        <p:nvSpPr>
          <p:cNvPr id="5" name="Rectangle 4"/>
          <p:cNvSpPr/>
          <p:nvPr/>
        </p:nvSpPr>
        <p:spPr>
          <a:xfrm>
            <a:off x="1233377" y="4848447"/>
            <a:ext cx="1148316" cy="1944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24528" t="8682" r="5525" b="7131"/>
          <a:stretch/>
        </p:blipFill>
        <p:spPr>
          <a:xfrm>
            <a:off x="990320" y="898806"/>
            <a:ext cx="6941568" cy="5907950"/>
          </a:xfrm>
          <a:prstGeom prst="rect">
            <a:avLst/>
          </a:prstGeom>
        </p:spPr>
      </p:pic>
      <p:sp>
        <p:nvSpPr>
          <p:cNvPr id="10" name="Rectangle 9"/>
          <p:cNvSpPr/>
          <p:nvPr/>
        </p:nvSpPr>
        <p:spPr>
          <a:xfrm>
            <a:off x="4890977" y="1033276"/>
            <a:ext cx="5867090" cy="707886"/>
          </a:xfrm>
          <a:prstGeom prst="rect">
            <a:avLst/>
          </a:prstGeom>
          <a:no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Nombre et part des familles monoparentales en 2013</a:t>
            </a:r>
          </a:p>
          <a:p>
            <a:pPr algn="ctr"/>
            <a:r>
              <a:rPr lang="fr-FR" sz="2000" b="1" dirty="0">
                <a:ln w="0"/>
                <a:solidFill>
                  <a:srgbClr val="0070C0"/>
                </a:solidFill>
                <a:effectLst>
                  <a:outerShdw blurRad="38100" dist="19050" dir="2700000" algn="tl" rotWithShape="0">
                    <a:schemeClr val="dk1">
                      <a:alpha val="40000"/>
                    </a:schemeClr>
                  </a:outerShdw>
                </a:effectLst>
              </a:rPr>
              <a:t>parmi les familles avec enfants</a:t>
            </a:r>
          </a:p>
        </p:txBody>
      </p:sp>
      <p:grpSp>
        <p:nvGrpSpPr>
          <p:cNvPr id="7" name="Groupe 6"/>
          <p:cNvGrpSpPr/>
          <p:nvPr/>
        </p:nvGrpSpPr>
        <p:grpSpPr>
          <a:xfrm>
            <a:off x="8039870" y="2709595"/>
            <a:ext cx="2925703" cy="3491183"/>
            <a:chOff x="8039870" y="2709595"/>
            <a:chExt cx="2925703" cy="3491183"/>
          </a:xfrm>
        </p:grpSpPr>
        <p:sp>
          <p:nvSpPr>
            <p:cNvPr id="14" name="Rectangle 13"/>
            <p:cNvSpPr/>
            <p:nvPr/>
          </p:nvSpPr>
          <p:spPr>
            <a:xfrm>
              <a:off x="8039870" y="2709595"/>
              <a:ext cx="2925703" cy="34911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5639" t="6822" r="58185" b="63101"/>
            <a:stretch/>
          </p:blipFill>
          <p:spPr>
            <a:xfrm>
              <a:off x="8159790" y="2878025"/>
              <a:ext cx="2702606" cy="3177608"/>
            </a:xfrm>
            <a:prstGeom prst="rect">
              <a:avLst/>
            </a:prstGeom>
          </p:spPr>
        </p:pic>
      </p:grpSp>
    </p:spTree>
    <p:extLst>
      <p:ext uri="{BB962C8B-B14F-4D97-AF65-F5344CB8AC3E}">
        <p14:creationId xmlns:p14="http://schemas.microsoft.com/office/powerpoint/2010/main" val="75835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5487" y="90314"/>
            <a:ext cx="7777640" cy="492443"/>
          </a:xfrm>
          <a:prstGeom prst="rect">
            <a:avLst/>
          </a:prstGeom>
        </p:spPr>
        <p:txBody>
          <a:bodyPr wrap="square">
            <a:spAutoFit/>
          </a:bodyPr>
          <a:lstStyle/>
          <a:p>
            <a:pPr algn="ctr"/>
            <a:r>
              <a:rPr lang="fr-FR" sz="2600" b="1" dirty="0" smtClean="0">
                <a:ln w="0"/>
                <a:solidFill>
                  <a:srgbClr val="015287"/>
                </a:solidFill>
                <a:effectLst>
                  <a:outerShdw blurRad="38100" dist="19050" dir="2700000" algn="tl" rotWithShape="0">
                    <a:schemeClr val="dk1">
                      <a:alpha val="40000"/>
                    </a:schemeClr>
                  </a:outerShdw>
                </a:effectLst>
              </a:rPr>
              <a:t>Un département partagé entre 6 zones d’emploi</a:t>
            </a:r>
            <a:endParaRPr lang="fr-FR" sz="26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839534" y="-52432"/>
            <a:ext cx="1493955" cy="818128"/>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Le territoire</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grpSp>
        <p:nvGrpSpPr>
          <p:cNvPr id="4" name="Groupe 3"/>
          <p:cNvGrpSpPr/>
          <p:nvPr/>
        </p:nvGrpSpPr>
        <p:grpSpPr>
          <a:xfrm>
            <a:off x="2437000" y="662948"/>
            <a:ext cx="6663418" cy="6154901"/>
            <a:chOff x="2437000" y="662948"/>
            <a:chExt cx="6663418" cy="6154901"/>
          </a:xfrm>
        </p:grpSpPr>
        <p:pic>
          <p:nvPicPr>
            <p:cNvPr id="2" name="Image 1"/>
            <p:cNvPicPr>
              <a:picLocks noChangeAspect="1"/>
            </p:cNvPicPr>
            <p:nvPr/>
          </p:nvPicPr>
          <p:blipFill>
            <a:blip r:embed="rId4"/>
            <a:stretch>
              <a:fillRect/>
            </a:stretch>
          </p:blipFill>
          <p:spPr>
            <a:xfrm>
              <a:off x="2437000" y="662948"/>
              <a:ext cx="6663418" cy="6094806"/>
            </a:xfrm>
            <a:prstGeom prst="rect">
              <a:avLst/>
            </a:prstGeom>
          </p:spPr>
        </p:pic>
        <p:sp>
          <p:nvSpPr>
            <p:cNvPr id="10" name="ZoneTexte 9"/>
            <p:cNvSpPr txBox="1"/>
            <p:nvPr/>
          </p:nvSpPr>
          <p:spPr>
            <a:xfrm>
              <a:off x="7694550" y="6587017"/>
              <a:ext cx="1266059" cy="230832"/>
            </a:xfrm>
            <a:prstGeom prst="rect">
              <a:avLst/>
            </a:prstGeom>
            <a:solidFill>
              <a:schemeClr val="bg1"/>
            </a:solidFill>
          </p:spPr>
          <p:txBody>
            <a:bodyPr wrap="square" rtlCol="0">
              <a:spAutoFit/>
            </a:bodyPr>
            <a:lstStyle/>
            <a:p>
              <a:pPr algn="r"/>
              <a:r>
                <a:rPr lang="fr-FR" sz="900" i="1" dirty="0" smtClean="0"/>
                <a:t>D’après source : INSEE</a:t>
              </a:r>
              <a:endParaRPr lang="fr-FR" sz="900" i="1" dirty="0"/>
            </a:p>
          </p:txBody>
        </p:sp>
      </p:grpSp>
    </p:spTree>
    <p:extLst>
      <p:ext uri="{BB962C8B-B14F-4D97-AF65-F5344CB8AC3E}">
        <p14:creationId xmlns:p14="http://schemas.microsoft.com/office/powerpoint/2010/main" val="4210578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07460" y="79305"/>
            <a:ext cx="8130214" cy="553998"/>
          </a:xfrm>
          <a:prstGeom prst="rect">
            <a:avLst/>
          </a:prstGeom>
        </p:spPr>
        <p:txBody>
          <a:bodyPr wrap="square">
            <a:spAutoFit/>
          </a:bodyPr>
          <a:lstStyle/>
          <a:p>
            <a:r>
              <a:rPr lang="fr-FR" sz="3000" b="1" dirty="0" smtClean="0">
                <a:ln w="0"/>
                <a:solidFill>
                  <a:srgbClr val="015287"/>
                </a:solidFill>
                <a:effectLst>
                  <a:outerShdw blurRad="38100" dist="19050" dir="2700000" algn="tl" rotWithShape="0">
                    <a:schemeClr val="dk1">
                      <a:alpha val="40000"/>
                    </a:schemeClr>
                  </a:outerShdw>
                </a:effectLst>
              </a:rPr>
              <a:t>Baisse </a:t>
            </a:r>
            <a:r>
              <a:rPr lang="fr-FR" sz="3000" b="1" dirty="0">
                <a:ln w="0"/>
                <a:solidFill>
                  <a:srgbClr val="015287"/>
                </a:solidFill>
                <a:effectLst>
                  <a:outerShdw blurRad="38100" dist="19050" dir="2700000" algn="tl" rotWithShape="0">
                    <a:schemeClr val="dk1">
                      <a:alpha val="40000"/>
                    </a:schemeClr>
                  </a:outerShdw>
                </a:effectLst>
              </a:rPr>
              <a:t>du nombre de bénéficiaires </a:t>
            </a:r>
            <a:r>
              <a:rPr lang="fr-FR" sz="3000" b="1" dirty="0" smtClean="0">
                <a:ln w="0"/>
                <a:solidFill>
                  <a:srgbClr val="015287"/>
                </a:solidFill>
                <a:effectLst>
                  <a:outerShdw blurRad="38100" dist="19050" dir="2700000" algn="tl" rotWithShape="0">
                    <a:schemeClr val="dk1">
                      <a:alpha val="40000"/>
                    </a:schemeClr>
                  </a:outerShdw>
                </a:effectLst>
              </a:rPr>
              <a:t>du RSA en 2016</a:t>
            </a:r>
            <a:endParaRPr lang="fr-FR" sz="30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à coins arrondis 7"/>
          <p:cNvSpPr/>
          <p:nvPr/>
        </p:nvSpPr>
        <p:spPr>
          <a:xfrm>
            <a:off x="10441172" y="-52432"/>
            <a:ext cx="1892317"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Marché </a:t>
            </a:r>
            <a:r>
              <a:rPr lang="fr-FR" dirty="0"/>
              <a:t>du travail </a:t>
            </a:r>
            <a:r>
              <a:rPr lang="fr-FR" dirty="0" smtClean="0"/>
              <a:t>et précarité</a:t>
            </a:r>
            <a:endParaRPr lang="fr-FR" dirty="0"/>
          </a:p>
        </p:txBody>
      </p:sp>
      <p:pic>
        <p:nvPicPr>
          <p:cNvPr id="3" name="Image 2"/>
          <p:cNvPicPr>
            <a:picLocks noChangeAspect="1"/>
          </p:cNvPicPr>
          <p:nvPr/>
        </p:nvPicPr>
        <p:blipFill rotWithShape="1">
          <a:blip r:embed="rId4"/>
          <a:srcRect l="4340" r="1288"/>
          <a:stretch/>
        </p:blipFill>
        <p:spPr>
          <a:xfrm>
            <a:off x="988806" y="721967"/>
            <a:ext cx="8910081" cy="6103844"/>
          </a:xfrm>
          <a:prstGeom prst="rect">
            <a:avLst/>
          </a:prstGeom>
        </p:spPr>
      </p:pic>
      <p:sp>
        <p:nvSpPr>
          <p:cNvPr id="10" name="Rectangle 9"/>
          <p:cNvSpPr/>
          <p:nvPr/>
        </p:nvSpPr>
        <p:spPr>
          <a:xfrm>
            <a:off x="7267307" y="1065055"/>
            <a:ext cx="4431615" cy="1231106"/>
          </a:xfrm>
          <a:prstGeom prst="rect">
            <a:avLst/>
          </a:prstGeom>
          <a:no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Les bénéficiaires du revenu de solidarité active </a:t>
            </a:r>
            <a:r>
              <a:rPr lang="fr-FR" sz="2000" b="1" dirty="0" smtClean="0">
                <a:ln w="0"/>
                <a:solidFill>
                  <a:srgbClr val="0070C0"/>
                </a:solidFill>
                <a:effectLst>
                  <a:outerShdw blurRad="38100" dist="19050" dir="2700000" algn="tl" rotWithShape="0">
                    <a:schemeClr val="dk1">
                      <a:alpha val="40000"/>
                    </a:schemeClr>
                  </a:outerShdw>
                </a:effectLst>
              </a:rPr>
              <a:t>par </a:t>
            </a:r>
            <a:r>
              <a:rPr lang="fr-FR" sz="2000" b="1" dirty="0">
                <a:ln w="0"/>
                <a:solidFill>
                  <a:srgbClr val="0070C0"/>
                </a:solidFill>
                <a:effectLst>
                  <a:outerShdw blurRad="38100" dist="19050" dir="2700000" algn="tl" rotWithShape="0">
                    <a:schemeClr val="dk1">
                      <a:alpha val="40000"/>
                    </a:schemeClr>
                  </a:outerShdw>
                </a:effectLst>
              </a:rPr>
              <a:t>communauté de communes au 31/12/2015</a:t>
            </a:r>
          </a:p>
          <a:p>
            <a:pPr algn="ctr"/>
            <a:r>
              <a:rPr lang="fr-FR" sz="1400" b="1" dirty="0">
                <a:ln w="0"/>
                <a:solidFill>
                  <a:srgbClr val="0070C0"/>
                </a:solidFill>
                <a:effectLst>
                  <a:outerShdw blurRad="38100" dist="19050" dir="2700000" algn="tl" rotWithShape="0">
                    <a:schemeClr val="dk1">
                      <a:alpha val="40000"/>
                    </a:schemeClr>
                  </a:outerShdw>
                </a:effectLst>
              </a:rPr>
              <a:t>RSA socle (avec ou sans activité)</a:t>
            </a:r>
          </a:p>
        </p:txBody>
      </p:sp>
    </p:spTree>
    <p:extLst>
      <p:ext uri="{BB962C8B-B14F-4D97-AF65-F5344CB8AC3E}">
        <p14:creationId xmlns:p14="http://schemas.microsoft.com/office/powerpoint/2010/main" val="398450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2685" y="79305"/>
            <a:ext cx="7799055" cy="523220"/>
          </a:xfrm>
          <a:prstGeom prst="rect">
            <a:avLst/>
          </a:prstGeom>
        </p:spPr>
        <p:txBody>
          <a:bodyPr wrap="square">
            <a:spAutoFit/>
          </a:bodyPr>
          <a:lstStyle/>
          <a:p>
            <a:r>
              <a:rPr lang="fr-FR" sz="2800" b="1" dirty="0" smtClean="0">
                <a:ln w="0"/>
                <a:solidFill>
                  <a:srgbClr val="015287"/>
                </a:solidFill>
                <a:effectLst>
                  <a:outerShdw blurRad="38100" dist="19050" dir="2700000" algn="tl" rotWithShape="0">
                    <a:schemeClr val="dk1">
                      <a:alpha val="40000"/>
                    </a:schemeClr>
                  </a:outerShdw>
                </a:effectLst>
              </a:rPr>
              <a:t>Plusieurs secteurs présentant des </a:t>
            </a:r>
            <a:r>
              <a:rPr lang="fr-FR" sz="2800" b="1" dirty="0">
                <a:ln w="0"/>
                <a:solidFill>
                  <a:srgbClr val="015287"/>
                </a:solidFill>
                <a:effectLst>
                  <a:outerShdw blurRad="38100" dist="19050" dir="2700000" algn="tl" rotWithShape="0">
                    <a:schemeClr val="dk1">
                      <a:alpha val="40000"/>
                    </a:schemeClr>
                  </a:outerShdw>
                </a:effectLst>
              </a:rPr>
              <a:t>fragilités </a:t>
            </a:r>
            <a:r>
              <a:rPr lang="fr-FR" sz="2800" b="1" dirty="0" smtClean="0">
                <a:ln w="0"/>
                <a:solidFill>
                  <a:srgbClr val="015287"/>
                </a:solidFill>
                <a:effectLst>
                  <a:outerShdw blurRad="38100" dist="19050" dir="2700000" algn="tl" rotWithShape="0">
                    <a:schemeClr val="dk1">
                      <a:alpha val="40000"/>
                    </a:schemeClr>
                  </a:outerShdw>
                </a:effectLst>
              </a:rPr>
              <a:t>sociales</a:t>
            </a:r>
            <a:endParaRPr lang="fr-FR" sz="28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8" name="Rectangle à coins arrondis 7"/>
          <p:cNvSpPr/>
          <p:nvPr/>
        </p:nvSpPr>
        <p:spPr>
          <a:xfrm>
            <a:off x="10441172" y="-52432"/>
            <a:ext cx="1892317" cy="77544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Marché </a:t>
            </a:r>
            <a:r>
              <a:rPr lang="fr-FR" dirty="0"/>
              <a:t>du travail </a:t>
            </a:r>
            <a:r>
              <a:rPr lang="fr-FR" dirty="0" smtClean="0"/>
              <a:t>et précarité</a:t>
            </a:r>
            <a:endParaRPr lang="fr-FR" dirty="0"/>
          </a:p>
        </p:txBody>
      </p:sp>
      <p:sp>
        <p:nvSpPr>
          <p:cNvPr id="10" name="Rectangle 9"/>
          <p:cNvSpPr/>
          <p:nvPr/>
        </p:nvSpPr>
        <p:spPr>
          <a:xfrm>
            <a:off x="4061637" y="715564"/>
            <a:ext cx="5933101" cy="400110"/>
          </a:xfrm>
          <a:prstGeom prst="rect">
            <a:avLst/>
          </a:prstGeom>
          <a:solidFill>
            <a:schemeClr val="bg1"/>
          </a:solidFill>
        </p:spPr>
        <p:txBody>
          <a:bodyPr wrap="square">
            <a:spAutoFit/>
          </a:bodyPr>
          <a:lstStyle/>
          <a:p>
            <a:pPr algn="ctr"/>
            <a:r>
              <a:rPr lang="fr-FR" sz="2000" b="1" dirty="0" smtClean="0">
                <a:ln w="0"/>
                <a:solidFill>
                  <a:srgbClr val="0070C0"/>
                </a:solidFill>
                <a:effectLst>
                  <a:outerShdw blurRad="38100" dist="19050" dir="2700000" algn="tl" rotWithShape="0">
                    <a:schemeClr val="dk1">
                      <a:alpha val="40000"/>
                    </a:schemeClr>
                  </a:outerShdw>
                </a:effectLst>
              </a:rPr>
              <a:t>Synthèse des principaux indicateurs sociaux</a:t>
            </a:r>
            <a:endParaRPr lang="fr-FR" sz="1400" b="1" dirty="0">
              <a:ln w="0"/>
              <a:solidFill>
                <a:srgbClr val="0070C0"/>
              </a:solidFill>
              <a:effectLst>
                <a:outerShdw blurRad="38100" dist="19050" dir="2700000" algn="tl" rotWithShape="0">
                  <a:schemeClr val="dk1">
                    <a:alpha val="40000"/>
                  </a:schemeClr>
                </a:outerShdw>
              </a:effectLst>
            </a:endParaRPr>
          </a:p>
        </p:txBody>
      </p:sp>
      <p:sp>
        <p:nvSpPr>
          <p:cNvPr id="5" name="Rectangle 4"/>
          <p:cNvSpPr/>
          <p:nvPr/>
        </p:nvSpPr>
        <p:spPr>
          <a:xfrm>
            <a:off x="8770724" y="5542802"/>
            <a:ext cx="3349116" cy="1200329"/>
          </a:xfrm>
          <a:prstGeom prst="rect">
            <a:avLst/>
          </a:prstGeom>
        </p:spPr>
        <p:txBody>
          <a:bodyPr wrap="square">
            <a:spAutoFit/>
          </a:bodyPr>
          <a:lstStyle/>
          <a:p>
            <a:r>
              <a:rPr lang="fr-FR" sz="1200" i="1" dirty="0"/>
              <a:t>Carte de synthèse réalisée à partir d’un ensemble d’indicateurs : Niveaux de revenus, taux de pauvreté, allocataires CAF à bas revenu, part des jeunes ni en emploi ni en formation, familles monoparentales, proportion de salariés précaires, indicateur de chômage, bénéficiaires du RSA</a:t>
            </a:r>
          </a:p>
        </p:txBody>
      </p:sp>
      <p:pic>
        <p:nvPicPr>
          <p:cNvPr id="3" name="Image 2"/>
          <p:cNvPicPr>
            <a:picLocks noChangeAspect="1"/>
          </p:cNvPicPr>
          <p:nvPr/>
        </p:nvPicPr>
        <p:blipFill>
          <a:blip r:embed="rId4"/>
          <a:stretch>
            <a:fillRect/>
          </a:stretch>
        </p:blipFill>
        <p:spPr>
          <a:xfrm>
            <a:off x="867891" y="1530426"/>
            <a:ext cx="7734300" cy="5200650"/>
          </a:xfrm>
          <a:prstGeom prst="rect">
            <a:avLst/>
          </a:prstGeom>
        </p:spPr>
      </p:pic>
      <p:pic>
        <p:nvPicPr>
          <p:cNvPr id="16" name="Image 15"/>
          <p:cNvPicPr>
            <a:picLocks noChangeAspect="1"/>
          </p:cNvPicPr>
          <p:nvPr/>
        </p:nvPicPr>
        <p:blipFill rotWithShape="1">
          <a:blip r:embed="rId5"/>
          <a:srcRect r="2272"/>
          <a:stretch/>
        </p:blipFill>
        <p:spPr>
          <a:xfrm>
            <a:off x="7656250" y="2230998"/>
            <a:ext cx="4507176" cy="831836"/>
          </a:xfrm>
          <a:prstGeom prst="rect">
            <a:avLst/>
          </a:prstGeom>
        </p:spPr>
      </p:pic>
      <p:pic>
        <p:nvPicPr>
          <p:cNvPr id="15" name="Image 14"/>
          <p:cNvPicPr>
            <a:picLocks noChangeAspect="1"/>
          </p:cNvPicPr>
          <p:nvPr/>
        </p:nvPicPr>
        <p:blipFill>
          <a:blip r:embed="rId6"/>
          <a:stretch>
            <a:fillRect/>
          </a:stretch>
        </p:blipFill>
        <p:spPr>
          <a:xfrm>
            <a:off x="7579748" y="1216586"/>
            <a:ext cx="3906472" cy="937132"/>
          </a:xfrm>
          <a:prstGeom prst="rect">
            <a:avLst/>
          </a:prstGeom>
        </p:spPr>
      </p:pic>
    </p:spTree>
    <p:extLst>
      <p:ext uri="{BB962C8B-B14F-4D97-AF65-F5344CB8AC3E}">
        <p14:creationId xmlns:p14="http://schemas.microsoft.com/office/powerpoint/2010/main" val="3428906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07587" y="117861"/>
            <a:ext cx="8173351" cy="1077218"/>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Une croissance démographique plus soutenue</a:t>
            </a:r>
          </a:p>
          <a:p>
            <a:r>
              <a:rPr lang="fr-FR" sz="3200" b="1" dirty="0" smtClean="0">
                <a:ln w="0"/>
                <a:solidFill>
                  <a:srgbClr val="015287"/>
                </a:solidFill>
                <a:effectLst>
                  <a:outerShdw blurRad="38100" dist="19050" dir="2700000" algn="tl" rotWithShape="0">
                    <a:schemeClr val="dk1">
                      <a:alpha val="40000"/>
                    </a:schemeClr>
                  </a:outerShdw>
                </a:effectLst>
              </a:rPr>
              <a:t>qu’au niveau régional</a:t>
            </a:r>
            <a:endParaRPr lang="fr-FR" sz="32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394066" y="-52432"/>
            <a:ext cx="1939423" cy="82793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 démographiques et attractivité</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3" name="Rectangle 2"/>
          <p:cNvSpPr/>
          <p:nvPr/>
        </p:nvSpPr>
        <p:spPr>
          <a:xfrm>
            <a:off x="3634779" y="1700193"/>
            <a:ext cx="6607151" cy="707886"/>
          </a:xfrm>
          <a:prstGeom prst="rect">
            <a:avLst/>
          </a:prstGeom>
          <a:solidFill>
            <a:schemeClr val="bg1"/>
          </a:solid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Évolution de la population </a:t>
            </a:r>
            <a:r>
              <a:rPr lang="fr-FR" sz="2000" b="1" dirty="0" smtClean="0">
                <a:ln w="0"/>
                <a:solidFill>
                  <a:srgbClr val="0070C0"/>
                </a:solidFill>
                <a:effectLst>
                  <a:outerShdw blurRad="38100" dist="19050" dir="2700000" algn="tl" rotWithShape="0">
                    <a:schemeClr val="dk1">
                      <a:alpha val="40000"/>
                    </a:schemeClr>
                  </a:outerShdw>
                </a:effectLst>
              </a:rPr>
              <a:t>du Loir-et-Cher depuis 1968</a:t>
            </a:r>
          </a:p>
          <a:p>
            <a:pPr algn="ctr"/>
            <a:r>
              <a:rPr lang="fr-FR" sz="2000" b="1" dirty="0" smtClean="0">
                <a:ln w="0"/>
                <a:solidFill>
                  <a:srgbClr val="0070C0"/>
                </a:solidFill>
                <a:effectLst>
                  <a:outerShdw blurRad="38100" dist="19050" dir="2700000" algn="tl" rotWithShape="0">
                    <a:schemeClr val="dk1">
                      <a:alpha val="40000"/>
                    </a:schemeClr>
                  </a:outerShdw>
                </a:effectLst>
              </a:rPr>
              <a:t>(en </a:t>
            </a:r>
            <a:r>
              <a:rPr lang="fr-FR" sz="2000" b="1" dirty="0">
                <a:ln w="0"/>
                <a:solidFill>
                  <a:srgbClr val="0070C0"/>
                </a:solidFill>
                <a:effectLst>
                  <a:outerShdw blurRad="38100" dist="19050" dir="2700000" algn="tl" rotWithShape="0">
                    <a:schemeClr val="dk1">
                      <a:alpha val="40000"/>
                    </a:schemeClr>
                  </a:outerShdw>
                </a:effectLst>
              </a:rPr>
              <a:t>nombre </a:t>
            </a:r>
            <a:r>
              <a:rPr lang="fr-FR" sz="2000" b="1" dirty="0" smtClean="0">
                <a:ln w="0"/>
                <a:solidFill>
                  <a:srgbClr val="0070C0"/>
                </a:solidFill>
                <a:effectLst>
                  <a:outerShdw blurRad="38100" dist="19050" dir="2700000" algn="tl" rotWithShape="0">
                    <a:schemeClr val="dk1">
                      <a:alpha val="40000"/>
                    </a:schemeClr>
                  </a:outerShdw>
                </a:effectLst>
              </a:rPr>
              <a:t>d'habitants)</a:t>
            </a:r>
            <a:endParaRPr lang="fr-FR" sz="2000" b="1" dirty="0">
              <a:ln w="0"/>
              <a:solidFill>
                <a:srgbClr val="0070C0"/>
              </a:solidFill>
              <a:effectLst>
                <a:outerShdw blurRad="38100" dist="19050" dir="2700000" algn="tl" rotWithShape="0">
                  <a:schemeClr val="dk1">
                    <a:alpha val="40000"/>
                  </a:schemeClr>
                </a:outerShdw>
              </a:effectLst>
            </a:endParaRPr>
          </a:p>
        </p:txBody>
      </p:sp>
      <p:sp>
        <p:nvSpPr>
          <p:cNvPr id="21" name="Rectangle 20"/>
          <p:cNvSpPr/>
          <p:nvPr/>
        </p:nvSpPr>
        <p:spPr>
          <a:xfrm>
            <a:off x="4294319" y="6285281"/>
            <a:ext cx="6099747" cy="261610"/>
          </a:xfrm>
          <a:prstGeom prst="rect">
            <a:avLst/>
          </a:prstGeom>
          <a:noFill/>
        </p:spPr>
        <p:txBody>
          <a:bodyPr wrap="none" rtlCol="0">
            <a:spAutoFit/>
          </a:bodyPr>
          <a:lstStyle/>
          <a:p>
            <a:pPr algn="r"/>
            <a:r>
              <a:rPr lang="fr-FR" sz="1100" i="1" dirty="0"/>
              <a:t>D'après sources : </a:t>
            </a:r>
            <a:r>
              <a:rPr lang="fr-FR" sz="1100" i="1" dirty="0" smtClean="0"/>
              <a:t>INSEE, </a:t>
            </a:r>
            <a:r>
              <a:rPr lang="fr-FR" sz="1100" i="1" dirty="0"/>
              <a:t>RP 1968 à 1999 dénombrements, RP 2009 et RP 2014 exploitations principales. </a:t>
            </a:r>
          </a:p>
        </p:txBody>
      </p:sp>
      <p:graphicFrame>
        <p:nvGraphicFramePr>
          <p:cNvPr id="10" name="Graphique 9"/>
          <p:cNvGraphicFramePr>
            <a:graphicFrameLocks/>
          </p:cNvGraphicFramePr>
          <p:nvPr>
            <p:extLst>
              <p:ext uri="{D42A27DB-BD31-4B8C-83A1-F6EECF244321}">
                <p14:modId xmlns:p14="http://schemas.microsoft.com/office/powerpoint/2010/main" val="2066636189"/>
              </p:ext>
            </p:extLst>
          </p:nvPr>
        </p:nvGraphicFramePr>
        <p:xfrm>
          <a:off x="3731326" y="2054136"/>
          <a:ext cx="6944467" cy="41388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35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07587" y="180921"/>
            <a:ext cx="10370013" cy="553998"/>
          </a:xfrm>
          <a:prstGeom prst="rect">
            <a:avLst/>
          </a:prstGeom>
        </p:spPr>
        <p:txBody>
          <a:bodyPr wrap="square">
            <a:spAutoFit/>
          </a:bodyPr>
          <a:lstStyle/>
          <a:p>
            <a:r>
              <a:rPr lang="fr-FR" sz="2900" b="1" dirty="0" smtClean="0">
                <a:ln w="0"/>
                <a:solidFill>
                  <a:srgbClr val="015287"/>
                </a:solidFill>
                <a:effectLst>
                  <a:outerShdw blurRad="38100" dist="19050" dir="2700000" algn="tl" rotWithShape="0">
                    <a:schemeClr val="dk1">
                      <a:alpha val="40000"/>
                    </a:schemeClr>
                  </a:outerShdw>
                </a:effectLst>
              </a:rPr>
              <a:t>L’apport migratoire, moteur de la croissance démographique</a:t>
            </a:r>
            <a:endParaRPr lang="fr-FR" sz="29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394066" y="-52432"/>
            <a:ext cx="1939423" cy="82793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 démographiques et attractivité</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3" name="Rectangle 2"/>
          <p:cNvSpPr/>
          <p:nvPr/>
        </p:nvSpPr>
        <p:spPr>
          <a:xfrm>
            <a:off x="2375339" y="1381432"/>
            <a:ext cx="8387254" cy="400110"/>
          </a:xfrm>
          <a:prstGeom prst="rect">
            <a:avLst/>
          </a:prstGeom>
          <a:solidFill>
            <a:schemeClr val="bg1"/>
          </a:solid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Solde naturel et migratoire </a:t>
            </a:r>
            <a:r>
              <a:rPr lang="fr-FR" sz="2000" b="1" dirty="0" smtClean="0">
                <a:ln w="0"/>
                <a:solidFill>
                  <a:srgbClr val="0070C0"/>
                </a:solidFill>
                <a:effectLst>
                  <a:outerShdw blurRad="38100" dist="19050" dir="2700000" algn="tl" rotWithShape="0">
                    <a:schemeClr val="dk1">
                      <a:alpha val="40000"/>
                    </a:schemeClr>
                  </a:outerShdw>
                </a:effectLst>
              </a:rPr>
              <a:t>en Loir-et-Cher</a:t>
            </a:r>
            <a:endParaRPr lang="fr-FR" sz="2000" b="1" dirty="0">
              <a:ln w="0"/>
              <a:solidFill>
                <a:srgbClr val="0070C0"/>
              </a:solidFill>
              <a:effectLst>
                <a:outerShdw blurRad="38100" dist="19050" dir="2700000" algn="tl" rotWithShape="0">
                  <a:schemeClr val="dk1">
                    <a:alpha val="40000"/>
                  </a:schemeClr>
                </a:outerShdw>
              </a:effectLst>
            </a:endParaRPr>
          </a:p>
        </p:txBody>
      </p:sp>
      <p:sp>
        <p:nvSpPr>
          <p:cNvPr id="21" name="Rectangle 20"/>
          <p:cNvSpPr/>
          <p:nvPr/>
        </p:nvSpPr>
        <p:spPr>
          <a:xfrm>
            <a:off x="7914779" y="5794023"/>
            <a:ext cx="1452642" cy="261610"/>
          </a:xfrm>
          <a:prstGeom prst="rect">
            <a:avLst/>
          </a:prstGeom>
          <a:noFill/>
        </p:spPr>
        <p:txBody>
          <a:bodyPr wrap="none" rtlCol="0">
            <a:spAutoFit/>
          </a:bodyPr>
          <a:lstStyle/>
          <a:p>
            <a:r>
              <a:rPr lang="fr-FR" sz="1100" i="1" dirty="0"/>
              <a:t>D'après </a:t>
            </a:r>
            <a:r>
              <a:rPr lang="fr-FR" sz="1100" i="1" dirty="0" smtClean="0"/>
              <a:t>source </a:t>
            </a:r>
            <a:r>
              <a:rPr lang="fr-FR" sz="1100" i="1" dirty="0"/>
              <a:t>: </a:t>
            </a:r>
            <a:r>
              <a:rPr lang="fr-FR" sz="1100" i="1" dirty="0" smtClean="0"/>
              <a:t>INSEE</a:t>
            </a:r>
            <a:endParaRPr lang="fr-FR" sz="1100" i="1" dirty="0"/>
          </a:p>
        </p:txBody>
      </p:sp>
      <p:graphicFrame>
        <p:nvGraphicFramePr>
          <p:cNvPr id="15" name="Graphique 14"/>
          <p:cNvGraphicFramePr>
            <a:graphicFrameLocks/>
          </p:cNvGraphicFramePr>
          <p:nvPr>
            <p:extLst>
              <p:ext uri="{D42A27DB-BD31-4B8C-83A1-F6EECF244321}">
                <p14:modId xmlns:p14="http://schemas.microsoft.com/office/powerpoint/2010/main" val="1011940046"/>
              </p:ext>
            </p:extLst>
          </p:nvPr>
        </p:nvGraphicFramePr>
        <p:xfrm>
          <a:off x="2375339" y="1936505"/>
          <a:ext cx="8544910" cy="4169079"/>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rot="16200000">
            <a:off x="1442749" y="3509439"/>
            <a:ext cx="1819229" cy="307777"/>
          </a:xfrm>
          <a:prstGeom prst="rect">
            <a:avLst/>
          </a:prstGeom>
          <a:solidFill>
            <a:schemeClr val="bg1"/>
          </a:solidFill>
        </p:spPr>
        <p:txBody>
          <a:bodyPr wrap="square">
            <a:spAutoFit/>
          </a:bodyPr>
          <a:lstStyle/>
          <a:p>
            <a:pPr algn="ctr"/>
            <a:r>
              <a:rPr lang="fr-FR" sz="1400" b="1" dirty="0" smtClean="0">
                <a:ln w="0"/>
                <a:solidFill>
                  <a:schemeClr val="tx1">
                    <a:lumMod val="65000"/>
                    <a:lumOff val="35000"/>
                  </a:schemeClr>
                </a:solidFill>
                <a:effectLst>
                  <a:outerShdw blurRad="38100" dist="19050" dir="2700000" algn="tl" rotWithShape="0">
                    <a:schemeClr val="dk1">
                      <a:alpha val="40000"/>
                    </a:schemeClr>
                  </a:outerShdw>
                </a:effectLst>
              </a:rPr>
              <a:t>Nombre de personnes</a:t>
            </a:r>
            <a:endParaRPr lang="fr-FR" sz="1400" b="1" dirty="0">
              <a:ln w="0"/>
              <a:solidFill>
                <a:schemeClr val="tx1">
                  <a:lumMod val="65000"/>
                  <a:lumOff val="3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75969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394066" y="-52432"/>
            <a:ext cx="1939423" cy="82793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 démographiques et attractivité</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2" name="Rectangle 11"/>
          <p:cNvSpPr/>
          <p:nvPr/>
        </p:nvSpPr>
        <p:spPr>
          <a:xfrm>
            <a:off x="831567" y="99742"/>
            <a:ext cx="9562499" cy="553998"/>
          </a:xfrm>
          <a:prstGeom prst="rect">
            <a:avLst/>
          </a:prstGeom>
        </p:spPr>
        <p:txBody>
          <a:bodyPr wrap="square">
            <a:spAutoFit/>
          </a:bodyPr>
          <a:lstStyle/>
          <a:p>
            <a:r>
              <a:rPr lang="fr-FR" sz="2900" b="1" dirty="0" smtClean="0">
                <a:ln w="0"/>
                <a:solidFill>
                  <a:srgbClr val="015287"/>
                </a:solidFill>
                <a:effectLst>
                  <a:outerShdw blurRad="38100" dist="19050" dir="2700000" algn="tl" rotWithShape="0">
                    <a:schemeClr val="dk1">
                      <a:alpha val="40000"/>
                    </a:schemeClr>
                  </a:outerShdw>
                </a:effectLst>
              </a:rPr>
              <a:t>Des évolutions de population contrastées selon les territoires</a:t>
            </a:r>
            <a:endParaRPr lang="fr-FR" sz="2900" b="1" dirty="0">
              <a:ln w="0"/>
              <a:solidFill>
                <a:srgbClr val="015287"/>
              </a:solidFill>
              <a:effectLst>
                <a:outerShdw blurRad="38100" dist="19050" dir="2700000" algn="tl" rotWithShape="0">
                  <a:schemeClr val="dk1">
                    <a:alpha val="40000"/>
                  </a:schemeClr>
                </a:outerShdw>
              </a:effectLst>
            </a:endParaRPr>
          </a:p>
        </p:txBody>
      </p:sp>
      <p:grpSp>
        <p:nvGrpSpPr>
          <p:cNvPr id="5" name="Groupe 4"/>
          <p:cNvGrpSpPr/>
          <p:nvPr/>
        </p:nvGrpSpPr>
        <p:grpSpPr>
          <a:xfrm>
            <a:off x="2007471" y="902455"/>
            <a:ext cx="8280254" cy="5877276"/>
            <a:chOff x="1639614" y="933985"/>
            <a:chExt cx="8280254" cy="5877276"/>
          </a:xfrm>
        </p:grpSpPr>
        <p:pic>
          <p:nvPicPr>
            <p:cNvPr id="4" name="Image 3"/>
            <p:cNvPicPr>
              <a:picLocks noChangeAspect="1"/>
            </p:cNvPicPr>
            <p:nvPr/>
          </p:nvPicPr>
          <p:blipFill>
            <a:blip r:embed="rId4"/>
            <a:stretch>
              <a:fillRect/>
            </a:stretch>
          </p:blipFill>
          <p:spPr>
            <a:xfrm>
              <a:off x="1639614" y="933985"/>
              <a:ext cx="8101064" cy="5831752"/>
            </a:xfrm>
            <a:prstGeom prst="rect">
              <a:avLst/>
            </a:prstGeom>
          </p:spPr>
        </p:pic>
        <p:sp>
          <p:nvSpPr>
            <p:cNvPr id="21" name="Rectangle 20"/>
            <p:cNvSpPr/>
            <p:nvPr/>
          </p:nvSpPr>
          <p:spPr>
            <a:xfrm>
              <a:off x="5889598" y="6549651"/>
              <a:ext cx="4030270" cy="261610"/>
            </a:xfrm>
            <a:prstGeom prst="rect">
              <a:avLst/>
            </a:prstGeom>
            <a:solidFill>
              <a:schemeClr val="bg1"/>
            </a:solidFill>
          </p:spPr>
          <p:txBody>
            <a:bodyPr wrap="none" rtlCol="0">
              <a:spAutoFit/>
            </a:bodyPr>
            <a:lstStyle/>
            <a:p>
              <a:pPr algn="r"/>
              <a:r>
                <a:rPr lang="fr-FR" sz="1100" i="1" dirty="0"/>
                <a:t>D'après sources : </a:t>
              </a:r>
              <a:r>
                <a:rPr lang="fr-FR" sz="1100" i="1" dirty="0" smtClean="0"/>
                <a:t>INSEE RP 2009 et 2014 - Exploitations </a:t>
              </a:r>
              <a:r>
                <a:rPr lang="fr-FR" sz="1100" i="1" dirty="0"/>
                <a:t>principales. </a:t>
              </a:r>
            </a:p>
          </p:txBody>
        </p:sp>
      </p:grpSp>
      <p:sp>
        <p:nvSpPr>
          <p:cNvPr id="20" name="Rectangle 19"/>
          <p:cNvSpPr/>
          <p:nvPr/>
        </p:nvSpPr>
        <p:spPr>
          <a:xfrm>
            <a:off x="7484300" y="902236"/>
            <a:ext cx="3163325" cy="707886"/>
          </a:xfrm>
          <a:prstGeom prst="rect">
            <a:avLst/>
          </a:prstGeom>
          <a:solidFill>
            <a:schemeClr val="bg1"/>
          </a:solid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Evolution 2009 – 2014 de la population par communes</a:t>
            </a:r>
          </a:p>
        </p:txBody>
      </p:sp>
    </p:spTree>
    <p:extLst>
      <p:ext uri="{BB962C8B-B14F-4D97-AF65-F5344CB8AC3E}">
        <p14:creationId xmlns:p14="http://schemas.microsoft.com/office/powerpoint/2010/main" val="2635548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37251" y="180921"/>
            <a:ext cx="9931947" cy="584775"/>
          </a:xfrm>
          <a:prstGeom prst="rect">
            <a:avLst/>
          </a:prstGeom>
        </p:spPr>
        <p:txBody>
          <a:bodyPr wrap="square">
            <a:spAutoFit/>
          </a:bodyPr>
          <a:lstStyle/>
          <a:p>
            <a:r>
              <a:rPr lang="fr-FR" sz="3200" b="1" dirty="0" smtClean="0">
                <a:ln w="0"/>
                <a:solidFill>
                  <a:srgbClr val="015287"/>
                </a:solidFill>
                <a:effectLst>
                  <a:outerShdw blurRad="38100" dist="19050" dir="2700000" algn="tl" rotWithShape="0">
                    <a:schemeClr val="dk1">
                      <a:alpha val="40000"/>
                    </a:schemeClr>
                  </a:outerShdw>
                </a:effectLst>
              </a:rPr>
              <a:t>Un vieillissement moins marqué autour de l’axe ligérien</a:t>
            </a: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394066" y="-52432"/>
            <a:ext cx="1939423" cy="82793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 démographiques et attractivité</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21" name="Rectangle 20"/>
          <p:cNvSpPr/>
          <p:nvPr/>
        </p:nvSpPr>
        <p:spPr>
          <a:xfrm>
            <a:off x="10003412" y="6523262"/>
            <a:ext cx="2056973" cy="261610"/>
          </a:xfrm>
          <a:prstGeom prst="rect">
            <a:avLst/>
          </a:prstGeom>
          <a:noFill/>
        </p:spPr>
        <p:txBody>
          <a:bodyPr wrap="none" rtlCol="0">
            <a:spAutoFit/>
          </a:bodyPr>
          <a:lstStyle/>
          <a:p>
            <a:r>
              <a:rPr lang="fr-FR" sz="1100" i="1" dirty="0"/>
              <a:t>D'après </a:t>
            </a:r>
            <a:r>
              <a:rPr lang="fr-FR" sz="1100" i="1" dirty="0" smtClean="0"/>
              <a:t>source </a:t>
            </a:r>
            <a:r>
              <a:rPr lang="fr-FR" sz="1100" i="1" dirty="0"/>
              <a:t>: </a:t>
            </a:r>
            <a:r>
              <a:rPr lang="fr-FR" sz="1100" i="1" dirty="0" smtClean="0"/>
              <a:t>INSEE – RP 2013</a:t>
            </a:r>
            <a:endParaRPr lang="fr-FR" sz="1100" i="1" dirty="0"/>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t="2635" b="1395"/>
          <a:stretch/>
        </p:blipFill>
        <p:spPr>
          <a:xfrm>
            <a:off x="1190846" y="1919938"/>
            <a:ext cx="6151501" cy="4938061"/>
          </a:xfrm>
          <a:prstGeom prst="rect">
            <a:avLst/>
          </a:prstGeom>
        </p:spPr>
      </p:pic>
      <p:sp>
        <p:nvSpPr>
          <p:cNvPr id="3" name="Rectangle 2"/>
          <p:cNvSpPr/>
          <p:nvPr/>
        </p:nvSpPr>
        <p:spPr>
          <a:xfrm>
            <a:off x="2622962" y="1186054"/>
            <a:ext cx="8503651" cy="707886"/>
          </a:xfrm>
          <a:prstGeom prst="rect">
            <a:avLst/>
          </a:prstGeom>
          <a:solidFill>
            <a:schemeClr val="bg1"/>
          </a:solidFill>
        </p:spPr>
        <p:txBody>
          <a:bodyPr wrap="square">
            <a:spAutoFit/>
          </a:bodyPr>
          <a:lstStyle/>
          <a:p>
            <a:pPr algn="ctr"/>
            <a:r>
              <a:rPr lang="fr-FR" sz="2000" b="1" dirty="0">
                <a:ln w="0"/>
                <a:solidFill>
                  <a:srgbClr val="0070C0"/>
                </a:solidFill>
                <a:effectLst>
                  <a:outerShdw blurRad="38100" dist="19050" dir="2700000" algn="tl" rotWithShape="0">
                    <a:schemeClr val="dk1">
                      <a:alpha val="40000"/>
                    </a:schemeClr>
                  </a:outerShdw>
                </a:effectLst>
              </a:rPr>
              <a:t>Indice de </a:t>
            </a:r>
            <a:r>
              <a:rPr lang="fr-FR" sz="2000" b="1" dirty="0" smtClean="0">
                <a:ln w="0"/>
                <a:solidFill>
                  <a:srgbClr val="0070C0"/>
                </a:solidFill>
                <a:effectLst>
                  <a:outerShdw blurRad="38100" dist="19050" dir="2700000" algn="tl" rotWithShape="0">
                    <a:schemeClr val="dk1">
                      <a:alpha val="40000"/>
                    </a:schemeClr>
                  </a:outerShdw>
                </a:effectLst>
              </a:rPr>
              <a:t>vieillesse</a:t>
            </a:r>
          </a:p>
          <a:p>
            <a:pPr algn="ctr"/>
            <a:r>
              <a:rPr lang="fr-FR" sz="2000" b="1" dirty="0" smtClean="0">
                <a:ln w="0"/>
                <a:solidFill>
                  <a:srgbClr val="0070C0"/>
                </a:solidFill>
                <a:effectLst>
                  <a:outerShdw blurRad="38100" dist="19050" dir="2700000" algn="tl" rotWithShape="0">
                    <a:schemeClr val="dk1">
                      <a:alpha val="40000"/>
                    </a:schemeClr>
                  </a:outerShdw>
                </a:effectLst>
              </a:rPr>
              <a:t>… par commune					… par territoire</a:t>
            </a:r>
            <a:endParaRPr lang="fr-FR" sz="2000" b="1" dirty="0">
              <a:ln w="0"/>
              <a:solidFill>
                <a:srgbClr val="0070C0"/>
              </a:solidFill>
              <a:effectLst>
                <a:outerShdw blurRad="38100" dist="19050" dir="2700000" algn="tl" rotWithShape="0">
                  <a:schemeClr val="dk1">
                    <a:alpha val="40000"/>
                  </a:schemeClr>
                </a:outerShdw>
              </a:effectLst>
            </a:endParaRPr>
          </a:p>
        </p:txBody>
      </p:sp>
      <p:pic>
        <p:nvPicPr>
          <p:cNvPr id="16" name="Image 15"/>
          <p:cNvPicPr>
            <a:picLocks noChangeAspect="1"/>
          </p:cNvPicPr>
          <p:nvPr/>
        </p:nvPicPr>
        <p:blipFill rotWithShape="1">
          <a:blip r:embed="rId4">
            <a:extLst>
              <a:ext uri="{28A0092B-C50C-407E-A947-70E740481C1C}">
                <a14:useLocalDpi xmlns:a14="http://schemas.microsoft.com/office/drawing/2010/main" val="0"/>
              </a:ext>
            </a:extLst>
          </a:blip>
          <a:srcRect l="573" t="3019" r="89339" b="82239"/>
          <a:stretch/>
        </p:blipFill>
        <p:spPr>
          <a:xfrm>
            <a:off x="844710" y="1441709"/>
            <a:ext cx="1357102" cy="1658680"/>
          </a:xfrm>
          <a:prstGeom prst="rect">
            <a:avLst/>
          </a:prstGeom>
        </p:spPr>
      </p:pic>
      <p:graphicFrame>
        <p:nvGraphicFramePr>
          <p:cNvPr id="13" name="Graphique 12"/>
          <p:cNvGraphicFramePr>
            <a:graphicFrameLocks/>
          </p:cNvGraphicFramePr>
          <p:nvPr>
            <p:extLst>
              <p:ext uri="{D42A27DB-BD31-4B8C-83A1-F6EECF244321}">
                <p14:modId xmlns:p14="http://schemas.microsoft.com/office/powerpoint/2010/main" val="2811343543"/>
              </p:ext>
            </p:extLst>
          </p:nvPr>
        </p:nvGraphicFramePr>
        <p:xfrm>
          <a:off x="7488385" y="2019231"/>
          <a:ext cx="4572000" cy="2998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7195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1466626" y="2390999"/>
            <a:ext cx="9541343" cy="12314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70000"/>
              </a:lnSpc>
              <a:buFont typeface="Arial" panose="020B0604020202020204" pitchFamily="34" charset="0"/>
              <a:buChar char="•"/>
            </a:pPr>
            <a:endParaRPr lang="fr-FR" sz="2100" dirty="0" smtClean="0">
              <a:ln w="0"/>
              <a:solidFill>
                <a:srgbClr val="0070C0"/>
              </a:solidFill>
              <a:latin typeface="+mn-lt"/>
            </a:endParaRPr>
          </a:p>
        </p:txBody>
      </p:sp>
      <p:sp>
        <p:nvSpPr>
          <p:cNvPr id="14"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5"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6" name="ZoneTexte 5"/>
          <p:cNvSpPr txBox="1"/>
          <p:nvPr/>
        </p:nvSpPr>
        <p:spPr>
          <a:xfrm>
            <a:off x="876056" y="1706441"/>
            <a:ext cx="11284413" cy="3508653"/>
          </a:xfrm>
          <a:prstGeom prst="rect">
            <a:avLst/>
          </a:prstGeom>
          <a:noFill/>
        </p:spPr>
        <p:txBody>
          <a:bodyPr wrap="square" rtlCol="0">
            <a:spAutoFit/>
          </a:bodyPr>
          <a:lstStyle/>
          <a:p>
            <a:pPr marL="285750" indent="-285750">
              <a:buFont typeface="Arial" panose="020B0604020202020204" pitchFamily="34" charset="0"/>
              <a:buChar char="•"/>
            </a:pPr>
            <a:r>
              <a:rPr lang="fr-FR" sz="2400" b="1" dirty="0" smtClean="0">
                <a:solidFill>
                  <a:srgbClr val="015287"/>
                </a:solidFill>
              </a:rPr>
              <a:t>Hausse de </a:t>
            </a:r>
            <a:r>
              <a:rPr lang="fr-FR" sz="2400" b="1" dirty="0">
                <a:solidFill>
                  <a:srgbClr val="015287"/>
                </a:solidFill>
              </a:rPr>
              <a:t>4</a:t>
            </a:r>
            <a:r>
              <a:rPr lang="fr-FR" sz="2400" b="1" dirty="0" smtClean="0">
                <a:solidFill>
                  <a:srgbClr val="015287"/>
                </a:solidFill>
              </a:rPr>
              <a:t> % du nombre de logements en 5 ans </a:t>
            </a:r>
          </a:p>
          <a:p>
            <a:pPr lvl="2"/>
            <a:r>
              <a:rPr lang="fr-FR" dirty="0" smtClean="0">
                <a:solidFill>
                  <a:srgbClr val="015287"/>
                </a:solidFill>
              </a:rPr>
              <a:t>Gain de 7 500 </a:t>
            </a:r>
            <a:r>
              <a:rPr lang="fr-FR" dirty="0">
                <a:solidFill>
                  <a:srgbClr val="015287"/>
                </a:solidFill>
              </a:rPr>
              <a:t>logements pour </a:t>
            </a:r>
            <a:r>
              <a:rPr lang="fr-FR" dirty="0" smtClean="0">
                <a:solidFill>
                  <a:srgbClr val="015287"/>
                </a:solidFill>
              </a:rPr>
              <a:t>5 100 ménages supplémentaires.</a:t>
            </a:r>
          </a:p>
          <a:p>
            <a:pPr lvl="2"/>
            <a:endParaRPr lang="fr-FR" dirty="0" smtClean="0">
              <a:solidFill>
                <a:srgbClr val="015287"/>
              </a:solidFill>
            </a:endParaRPr>
          </a:p>
          <a:p>
            <a:pPr marL="285750" indent="-285750">
              <a:buFont typeface="Arial" panose="020B0604020202020204" pitchFamily="34" charset="0"/>
              <a:buChar char="•"/>
            </a:pPr>
            <a:r>
              <a:rPr lang="fr-FR" sz="2400" b="1" dirty="0" smtClean="0">
                <a:solidFill>
                  <a:srgbClr val="015287"/>
                </a:solidFill>
              </a:rPr>
              <a:t> 3 000 logements vacants supplémentaires en 5 ans (+ 21 %)</a:t>
            </a:r>
            <a:endParaRPr lang="fr-FR" sz="2400" b="1" dirty="0">
              <a:solidFill>
                <a:srgbClr val="015287"/>
              </a:solidFill>
            </a:endParaRPr>
          </a:p>
          <a:p>
            <a:pPr lvl="1"/>
            <a:r>
              <a:rPr lang="fr-FR" dirty="0" smtClean="0">
                <a:solidFill>
                  <a:srgbClr val="015287"/>
                </a:solidFill>
                <a:sym typeface="Wingdings" panose="05000000000000000000" pitchFamily="2" charset="2"/>
              </a:rPr>
              <a:t>	10 % du parc est vacant (0,7 point de plus qu’en région).</a:t>
            </a:r>
          </a:p>
          <a:p>
            <a:pPr lvl="1"/>
            <a:r>
              <a:rPr lang="fr-FR" dirty="0" smtClean="0">
                <a:solidFill>
                  <a:srgbClr val="015287"/>
                </a:solidFill>
                <a:sym typeface="Wingdings" panose="05000000000000000000" pitchFamily="2" charset="2"/>
              </a:rPr>
              <a:t>	</a:t>
            </a:r>
            <a:endParaRPr lang="fr-FR" dirty="0" smtClean="0">
              <a:solidFill>
                <a:srgbClr val="015287"/>
              </a:solidFill>
            </a:endParaRPr>
          </a:p>
          <a:p>
            <a:pPr marL="285750" indent="-285750">
              <a:buFont typeface="Arial" panose="020B0604020202020204" pitchFamily="34" charset="0"/>
              <a:buChar char="•"/>
            </a:pPr>
            <a:r>
              <a:rPr lang="fr-FR" sz="2400" b="1" dirty="0" smtClean="0">
                <a:solidFill>
                  <a:srgbClr val="015287"/>
                </a:solidFill>
              </a:rPr>
              <a:t>Plus de la moitié de l’offre de logement social est concentrée sur l’arrondissement de Blois</a:t>
            </a:r>
          </a:p>
          <a:p>
            <a:r>
              <a:rPr lang="fr-FR" dirty="0">
                <a:solidFill>
                  <a:srgbClr val="015287"/>
                </a:solidFill>
              </a:rPr>
              <a:t>	</a:t>
            </a:r>
            <a:r>
              <a:rPr lang="fr-FR" dirty="0" smtClean="0">
                <a:solidFill>
                  <a:srgbClr val="015287"/>
                </a:solidFill>
              </a:rPr>
              <a:t>Le Loir-et-Cher compte environ 20 886 </a:t>
            </a:r>
            <a:r>
              <a:rPr lang="fr-FR" smtClean="0">
                <a:solidFill>
                  <a:srgbClr val="015287"/>
                </a:solidFill>
              </a:rPr>
              <a:t>logements HLM au </a:t>
            </a:r>
            <a:r>
              <a:rPr lang="fr-FR" dirty="0">
                <a:solidFill>
                  <a:srgbClr val="015287"/>
                </a:solidFill>
              </a:rPr>
              <a:t>1er janvier </a:t>
            </a:r>
            <a:r>
              <a:rPr lang="fr-FR" dirty="0" smtClean="0">
                <a:solidFill>
                  <a:srgbClr val="015287"/>
                </a:solidFill>
              </a:rPr>
              <a:t>2015.</a:t>
            </a:r>
          </a:p>
          <a:p>
            <a:r>
              <a:rPr lang="fr-FR" dirty="0">
                <a:solidFill>
                  <a:srgbClr val="015287"/>
                </a:solidFill>
              </a:rPr>
              <a:t>	</a:t>
            </a:r>
            <a:r>
              <a:rPr lang="fr-FR" dirty="0" smtClean="0">
                <a:solidFill>
                  <a:srgbClr val="015287"/>
                </a:solidFill>
              </a:rPr>
              <a:t>Cela représente 14,2 </a:t>
            </a:r>
            <a:r>
              <a:rPr lang="fr-FR" dirty="0">
                <a:solidFill>
                  <a:srgbClr val="015287"/>
                </a:solidFill>
              </a:rPr>
              <a:t>% des résidences principales </a:t>
            </a:r>
            <a:r>
              <a:rPr lang="fr-FR" dirty="0" smtClean="0">
                <a:solidFill>
                  <a:srgbClr val="015287"/>
                </a:solidFill>
              </a:rPr>
              <a:t>du Loir-et-Cher contre 16,7 % en Centre-Val de Loire et 	16,9 </a:t>
            </a:r>
            <a:r>
              <a:rPr lang="fr-FR" dirty="0">
                <a:solidFill>
                  <a:srgbClr val="015287"/>
                </a:solidFill>
              </a:rPr>
              <a:t>% en métropole</a:t>
            </a:r>
            <a:r>
              <a:rPr lang="fr-FR" dirty="0" smtClean="0">
                <a:solidFill>
                  <a:srgbClr val="015287"/>
                </a:solidFill>
              </a:rPr>
              <a:t>.</a:t>
            </a:r>
            <a:endParaRPr lang="fr-FR" dirty="0">
              <a:solidFill>
                <a:srgbClr val="015287"/>
              </a:solidFill>
            </a:endParaRPr>
          </a:p>
        </p:txBody>
      </p:sp>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10" name="Rectangle 9"/>
          <p:cNvSpPr/>
          <p:nvPr/>
        </p:nvSpPr>
        <p:spPr>
          <a:xfrm>
            <a:off x="958849" y="170816"/>
            <a:ext cx="7887971" cy="553998"/>
          </a:xfrm>
          <a:prstGeom prst="rect">
            <a:avLst/>
          </a:prstGeom>
        </p:spPr>
        <p:txBody>
          <a:bodyPr wrap="square">
            <a:spAutoFit/>
          </a:bodyPr>
          <a:lstStyle/>
          <a:p>
            <a:r>
              <a:rPr lang="fr-FR" sz="3000" b="1" dirty="0" smtClean="0">
                <a:ln w="0"/>
                <a:solidFill>
                  <a:srgbClr val="015287"/>
                </a:solidFill>
                <a:effectLst>
                  <a:outerShdw blurRad="38100" dist="19050" dir="2700000" algn="tl" rotWithShape="0">
                    <a:schemeClr val="dk1">
                      <a:alpha val="40000"/>
                    </a:schemeClr>
                  </a:outerShdw>
                </a:effectLst>
              </a:rPr>
              <a:t>Une croissance modérée du parc </a:t>
            </a:r>
            <a:r>
              <a:rPr lang="fr-FR" sz="3000" b="1" dirty="0">
                <a:ln w="0"/>
                <a:solidFill>
                  <a:srgbClr val="015287"/>
                </a:solidFill>
                <a:effectLst>
                  <a:outerShdw blurRad="38100" dist="19050" dir="2700000" algn="tl" rotWithShape="0">
                    <a:schemeClr val="dk1">
                      <a:alpha val="40000"/>
                    </a:schemeClr>
                  </a:outerShdw>
                </a:effectLst>
              </a:rPr>
              <a:t>de </a:t>
            </a:r>
            <a:r>
              <a:rPr lang="fr-FR" sz="3000" b="1" dirty="0" smtClean="0">
                <a:ln w="0"/>
                <a:solidFill>
                  <a:srgbClr val="015287"/>
                </a:solidFill>
                <a:effectLst>
                  <a:outerShdw blurRad="38100" dist="19050" dir="2700000" algn="tl" rotWithShape="0">
                    <a:schemeClr val="dk1">
                      <a:alpha val="40000"/>
                    </a:schemeClr>
                  </a:outerShdw>
                </a:effectLst>
              </a:rPr>
              <a:t>logements</a:t>
            </a:r>
            <a:endParaRPr lang="fr-FR" sz="3000" b="1" dirty="0">
              <a:ln w="0"/>
              <a:solidFill>
                <a:srgbClr val="015287"/>
              </a:solidFill>
              <a:effectLst>
                <a:outerShdw blurRad="38100" dist="19050" dir="2700000" algn="tl" rotWithShape="0">
                  <a:schemeClr val="dk1">
                    <a:alpha val="40000"/>
                  </a:schemeClr>
                </a:outerShdw>
              </a:effectLst>
            </a:endParaRPr>
          </a:p>
        </p:txBody>
      </p:sp>
      <p:sp>
        <p:nvSpPr>
          <p:cNvPr id="11" name="Rectangle à coins arrondis 10"/>
          <p:cNvSpPr/>
          <p:nvPr/>
        </p:nvSpPr>
        <p:spPr>
          <a:xfrm>
            <a:off x="10394066" y="-52432"/>
            <a:ext cx="1939423" cy="82793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 démographiques et attractivité</a:t>
            </a:r>
            <a:endParaRPr lang="fr-FR" dirty="0"/>
          </a:p>
        </p:txBody>
      </p:sp>
    </p:spTree>
    <p:extLst>
      <p:ext uri="{BB962C8B-B14F-4D97-AF65-F5344CB8AC3E}">
        <p14:creationId xmlns:p14="http://schemas.microsoft.com/office/powerpoint/2010/main" val="3941860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07587" y="201941"/>
            <a:ext cx="5864794" cy="523220"/>
          </a:xfrm>
          <a:prstGeom prst="rect">
            <a:avLst/>
          </a:prstGeom>
        </p:spPr>
        <p:txBody>
          <a:bodyPr wrap="square">
            <a:spAutoFit/>
          </a:bodyPr>
          <a:lstStyle/>
          <a:p>
            <a:r>
              <a:rPr lang="fr-FR" sz="2800" b="1" dirty="0" smtClean="0">
                <a:ln w="0"/>
                <a:solidFill>
                  <a:srgbClr val="015287"/>
                </a:solidFill>
                <a:effectLst>
                  <a:outerShdw blurRad="38100" dist="19050" dir="2700000" algn="tl" rotWithShape="0">
                    <a:schemeClr val="dk1">
                      <a:alpha val="40000"/>
                    </a:schemeClr>
                  </a:outerShdw>
                </a:effectLst>
              </a:rPr>
              <a:t>Une faible dynamique de construction</a:t>
            </a:r>
            <a:endParaRPr lang="fr-FR" sz="2800" b="1" dirty="0">
              <a:ln w="0"/>
              <a:solidFill>
                <a:srgbClr val="015287"/>
              </a:solidFill>
              <a:effectLst>
                <a:outerShdw blurRad="38100" dist="19050" dir="2700000" algn="tl" rotWithShape="0">
                  <a:schemeClr val="dk1">
                    <a:alpha val="40000"/>
                  </a:schemeClr>
                </a:outerShdw>
              </a:effectLst>
            </a:endParaRPr>
          </a:p>
        </p:txBody>
      </p:sp>
      <p:sp>
        <p:nvSpPr>
          <p:cNvPr id="11" name="Rectangle 4"/>
          <p:cNvSpPr>
            <a:spLocks noChangeArrowheads="1"/>
          </p:cNvSpPr>
          <p:nvPr/>
        </p:nvSpPr>
        <p:spPr bwMode="auto">
          <a:xfrm>
            <a:off x="101010" y="0"/>
            <a:ext cx="720725" cy="6858000"/>
          </a:xfrm>
          <a:prstGeom prst="rect">
            <a:avLst/>
          </a:prstGeom>
          <a:solidFill>
            <a:srgbClr val="015287"/>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14" name="Rectangle à coins arrondis 13"/>
          <p:cNvSpPr/>
          <p:nvPr/>
        </p:nvSpPr>
        <p:spPr>
          <a:xfrm>
            <a:off x="10394066" y="-52432"/>
            <a:ext cx="1939423" cy="827936"/>
          </a:xfrm>
          <a:prstGeom prst="roundRect">
            <a:avLst/>
          </a:prstGeom>
          <a:solidFill>
            <a:srgbClr val="015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 Dynamiques démographiques et attractivité</a:t>
            </a:r>
            <a:endParaRPr lang="fr-FR" dirty="0"/>
          </a:p>
        </p:txBody>
      </p:sp>
      <p:sp>
        <p:nvSpPr>
          <p:cNvPr id="27" name="Text Box 5"/>
          <p:cNvSpPr txBox="1">
            <a:spLocks noChangeArrowheads="1"/>
          </p:cNvSpPr>
          <p:nvPr/>
        </p:nvSpPr>
        <p:spPr bwMode="auto">
          <a:xfrm rot="16200000">
            <a:off x="-2570459" y="2808584"/>
            <a:ext cx="6200777" cy="583610"/>
          </a:xfrm>
          <a:prstGeom prst="rect">
            <a:avLst/>
          </a:prstGeom>
          <a:solidFill>
            <a:srgbClr val="015287"/>
          </a:solid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cs typeface="Arial Unicode MS" panose="020B0604020202020204" pitchFamily="34"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cs typeface="Arial Unicode MS" panose="020B0604020202020204" pitchFamily="34"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cs typeface="Arial Unicode MS" panose="020B0604020202020204" pitchFamily="34" charset="-128"/>
              </a:defRPr>
            </a:lvl9pPr>
          </a:lstStyle>
          <a:p>
            <a:pPr algn="ctr">
              <a:spcBef>
                <a:spcPct val="0"/>
              </a:spcBef>
            </a:pPr>
            <a:r>
              <a:rPr lang="fr-FR" altLang="fr-FR" sz="1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Loir-et-Cher</a:t>
            </a:r>
            <a:endParaRPr lang="fr-FR" altLang="fr-FR" sz="1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8" y="6055633"/>
            <a:ext cx="753532" cy="783674"/>
          </a:xfrm>
          <a:prstGeom prst="rect">
            <a:avLst/>
          </a:prstGeom>
        </p:spPr>
      </p:pic>
      <p:sp>
        <p:nvSpPr>
          <p:cNvPr id="3" name="Rectangle 2"/>
          <p:cNvSpPr/>
          <p:nvPr/>
        </p:nvSpPr>
        <p:spPr>
          <a:xfrm>
            <a:off x="1015820" y="1155319"/>
            <a:ext cx="5777581" cy="338554"/>
          </a:xfrm>
          <a:prstGeom prst="rect">
            <a:avLst/>
          </a:prstGeom>
          <a:solidFill>
            <a:schemeClr val="bg1"/>
          </a:solidFill>
        </p:spPr>
        <p:txBody>
          <a:bodyPr wrap="square">
            <a:spAutoFit/>
          </a:bodyPr>
          <a:lstStyle/>
          <a:p>
            <a:pPr algn="ctr"/>
            <a:r>
              <a:rPr lang="fr-FR" sz="1600" b="1" dirty="0">
                <a:ln w="0"/>
                <a:solidFill>
                  <a:srgbClr val="0070C0"/>
                </a:solidFill>
                <a:effectLst>
                  <a:outerShdw blurRad="38100" dist="19050" dir="2700000" algn="tl" rotWithShape="0">
                    <a:schemeClr val="dk1">
                      <a:alpha val="40000"/>
                    </a:schemeClr>
                  </a:outerShdw>
                </a:effectLst>
              </a:rPr>
              <a:t>Taux de construction nouvelle 2013-2016 par territoire</a:t>
            </a:r>
          </a:p>
        </p:txBody>
      </p:sp>
      <p:sp>
        <p:nvSpPr>
          <p:cNvPr id="16" name="Rectangle 15"/>
          <p:cNvSpPr/>
          <p:nvPr/>
        </p:nvSpPr>
        <p:spPr>
          <a:xfrm>
            <a:off x="7082437" y="1201485"/>
            <a:ext cx="4738577" cy="584775"/>
          </a:xfrm>
          <a:prstGeom prst="rect">
            <a:avLst/>
          </a:prstGeom>
          <a:solidFill>
            <a:schemeClr val="bg1"/>
          </a:solidFill>
        </p:spPr>
        <p:txBody>
          <a:bodyPr wrap="square">
            <a:spAutoFit/>
          </a:bodyPr>
          <a:lstStyle/>
          <a:p>
            <a:pPr algn="ctr"/>
            <a:r>
              <a:rPr lang="fr-FR" sz="1600" b="1" dirty="0">
                <a:ln w="0"/>
                <a:solidFill>
                  <a:srgbClr val="0070C0"/>
                </a:solidFill>
                <a:effectLst>
                  <a:outerShdw blurRad="38100" dist="19050" dir="2700000" algn="tl" rotWithShape="0">
                    <a:schemeClr val="dk1">
                      <a:alpha val="40000"/>
                    </a:schemeClr>
                  </a:outerShdw>
                </a:effectLst>
              </a:rPr>
              <a:t>Nombre de logements mis en chantier </a:t>
            </a:r>
            <a:br>
              <a:rPr lang="fr-FR" sz="1600" b="1" dirty="0">
                <a:ln w="0"/>
                <a:solidFill>
                  <a:srgbClr val="0070C0"/>
                </a:solidFill>
                <a:effectLst>
                  <a:outerShdw blurRad="38100" dist="19050" dir="2700000" algn="tl" rotWithShape="0">
                    <a:schemeClr val="dk1">
                      <a:alpha val="40000"/>
                    </a:schemeClr>
                  </a:outerShdw>
                </a:effectLst>
              </a:rPr>
            </a:br>
            <a:r>
              <a:rPr lang="fr-FR" sz="1600" b="1" dirty="0" smtClean="0">
                <a:ln w="0"/>
                <a:solidFill>
                  <a:srgbClr val="0070C0"/>
                </a:solidFill>
                <a:effectLst>
                  <a:outerShdw blurRad="38100" dist="19050" dir="2700000" algn="tl" rotWithShape="0">
                    <a:schemeClr val="dk1">
                      <a:alpha val="40000"/>
                    </a:schemeClr>
                  </a:outerShdw>
                </a:effectLst>
              </a:rPr>
              <a:t>en Loir-et-Cher depuis </a:t>
            </a:r>
            <a:r>
              <a:rPr lang="fr-FR" sz="1600" b="1" dirty="0">
                <a:ln w="0"/>
                <a:solidFill>
                  <a:srgbClr val="0070C0"/>
                </a:solidFill>
                <a:effectLst>
                  <a:outerShdw blurRad="38100" dist="19050" dir="2700000" algn="tl" rotWithShape="0">
                    <a:schemeClr val="dk1">
                      <a:alpha val="40000"/>
                    </a:schemeClr>
                  </a:outerShdw>
                </a:effectLst>
              </a:rPr>
              <a:t>1999</a:t>
            </a:r>
          </a:p>
        </p:txBody>
      </p:sp>
      <p:sp>
        <p:nvSpPr>
          <p:cNvPr id="15" name="Rectangle 14"/>
          <p:cNvSpPr/>
          <p:nvPr/>
        </p:nvSpPr>
        <p:spPr>
          <a:xfrm>
            <a:off x="4091840" y="6322805"/>
            <a:ext cx="2680541" cy="261610"/>
          </a:xfrm>
          <a:prstGeom prst="rect">
            <a:avLst/>
          </a:prstGeom>
          <a:noFill/>
        </p:spPr>
        <p:txBody>
          <a:bodyPr wrap="none" rtlCol="0">
            <a:spAutoFit/>
          </a:bodyPr>
          <a:lstStyle/>
          <a:p>
            <a:pPr algn="r"/>
            <a:r>
              <a:rPr lang="fr-FR" sz="1100" i="1" dirty="0"/>
              <a:t>D'après sources </a:t>
            </a:r>
            <a:r>
              <a:rPr lang="fr-FR" sz="1100" i="1" dirty="0" smtClean="0"/>
              <a:t>: SITADEL2 – INSEE RP 2013</a:t>
            </a:r>
            <a:endParaRPr lang="fr-FR" sz="1100" i="1" dirty="0"/>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2384" t="39443" r="81129" b="31285"/>
          <a:stretch/>
        </p:blipFill>
        <p:spPr>
          <a:xfrm>
            <a:off x="6987486" y="4147698"/>
            <a:ext cx="1985422" cy="2494839"/>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13332" t="10266" r="18874" b="10186"/>
          <a:stretch/>
        </p:blipFill>
        <p:spPr>
          <a:xfrm>
            <a:off x="1070579" y="1540292"/>
            <a:ext cx="5600372" cy="4650437"/>
          </a:xfrm>
          <a:prstGeom prst="rect">
            <a:avLst/>
          </a:prstGeom>
        </p:spPr>
      </p:pic>
      <p:graphicFrame>
        <p:nvGraphicFramePr>
          <p:cNvPr id="17" name="Graphique 16"/>
          <p:cNvGraphicFramePr>
            <a:graphicFrameLocks/>
          </p:cNvGraphicFramePr>
          <p:nvPr>
            <p:extLst>
              <p:ext uri="{D42A27DB-BD31-4B8C-83A1-F6EECF244321}">
                <p14:modId xmlns:p14="http://schemas.microsoft.com/office/powerpoint/2010/main" val="125787071"/>
              </p:ext>
            </p:extLst>
          </p:nvPr>
        </p:nvGraphicFramePr>
        <p:xfrm>
          <a:off x="6772381" y="1907378"/>
          <a:ext cx="5285849" cy="21192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2790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7104</TotalTime>
  <Words>4297</Words>
  <Application>Microsoft Office PowerPoint</Application>
  <PresentationFormat>Grand écran</PresentationFormat>
  <Paragraphs>501</Paragraphs>
  <Slides>31</Slides>
  <Notes>31</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31</vt:i4>
      </vt:variant>
    </vt:vector>
  </HeadingPairs>
  <TitlesOfParts>
    <vt:vector size="41" baseType="lpstr">
      <vt:lpstr>Arial</vt:lpstr>
      <vt:lpstr>Balloon XBd BT</vt:lpstr>
      <vt:lpstr>Calibri</vt:lpstr>
      <vt:lpstr>Calibri Light</vt:lpstr>
      <vt:lpstr>Raleway</vt:lpstr>
      <vt:lpstr>Times New Roman</vt:lpstr>
      <vt:lpstr>Verdana</vt:lpstr>
      <vt:lpstr>Wingdings</vt:lpstr>
      <vt:lpstr>Thème Office</vt:lpstr>
      <vt:lpstr>Conception personnalisée</vt:lpstr>
      <vt:lpstr> Diagnostic socio-économique du Loir-et-Cher   10 juillet 2017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Nadège DE CLERCQ</dc:creator>
  <cp:lastModifiedBy>Observatoire de l'Economie</cp:lastModifiedBy>
  <cp:revision>688</cp:revision>
  <cp:lastPrinted>2017-07-03T14:58:39Z</cp:lastPrinted>
  <dcterms:created xsi:type="dcterms:W3CDTF">2015-07-23T08:14:54Z</dcterms:created>
  <dcterms:modified xsi:type="dcterms:W3CDTF">2017-07-03T15:01:12Z</dcterms:modified>
</cp:coreProperties>
</file>