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260" r:id="rId2"/>
    <p:sldId id="269" r:id="rId3"/>
    <p:sldId id="270" r:id="rId4"/>
    <p:sldId id="271" r:id="rId5"/>
    <p:sldId id="272" r:id="rId6"/>
    <p:sldId id="273" r:id="rId7"/>
    <p:sldId id="275" r:id="rId8"/>
    <p:sldId id="278" r:id="rId9"/>
    <p:sldId id="280" r:id="rId10"/>
    <p:sldId id="279" r:id="rId11"/>
    <p:sldId id="282" r:id="rId12"/>
  </p:sldIdLst>
  <p:sldSz cx="9144000" cy="5715000" type="screen16x10"/>
  <p:notesSz cx="6797675" cy="9926638"/>
  <p:defaultTextStyle>
    <a:defPPr>
      <a:defRPr lang="fr-FR"/>
    </a:defPPr>
    <a:lvl1pPr marL="0" algn="l" defTabSz="713174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588" algn="l" defTabSz="713174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174" algn="l" defTabSz="713174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762" algn="l" defTabSz="713174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350" algn="l" defTabSz="713174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2938" algn="l" defTabSz="713174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524" algn="l" defTabSz="713174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112" algn="l" defTabSz="713174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700" algn="l" defTabSz="713174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 LEFERT (Observatoire)" initials="CL" lastIdx="1" clrIdx="0">
    <p:extLst>
      <p:ext uri="{19B8F6BF-5375-455C-9EA6-DF929625EA0E}">
        <p15:presenceInfo xmlns:p15="http://schemas.microsoft.com/office/powerpoint/2012/main" userId="Christophe LEFERT (Observatoire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651D"/>
    <a:srgbClr val="26C3D6"/>
    <a:srgbClr val="B1DD83"/>
    <a:srgbClr val="005482"/>
    <a:srgbClr val="4A536B"/>
    <a:srgbClr val="993F14"/>
    <a:srgbClr val="F49935"/>
    <a:srgbClr val="F4D390"/>
    <a:srgbClr val="F5F5CE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9" autoAdjust="0"/>
    <p:restoredTop sz="87770" autoAdjust="0"/>
  </p:normalViewPr>
  <p:slideViewPr>
    <p:cSldViewPr snapToGrid="0">
      <p:cViewPr varScale="1">
        <p:scale>
          <a:sx n="172" d="100"/>
          <a:sy n="172" d="100"/>
        </p:scale>
        <p:origin x="990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76" d="100"/>
        <a:sy n="176" d="100"/>
      </p:scale>
      <p:origin x="0" y="-3714"/>
    </p:cViewPr>
  </p:sorterViewPr>
  <p:notesViewPr>
    <p:cSldViewPr snapToGrid="0">
      <p:cViewPr varScale="1">
        <p:scale>
          <a:sx n="89" d="100"/>
          <a:sy n="89" d="100"/>
        </p:scale>
        <p:origin x="30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862" cy="497333"/>
          </a:xfrm>
          <a:prstGeom prst="rect">
            <a:avLst/>
          </a:prstGeom>
        </p:spPr>
        <p:txBody>
          <a:bodyPr vert="horz" lIns="88214" tIns="44108" rIns="88214" bIns="4410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295" y="2"/>
            <a:ext cx="2945862" cy="497333"/>
          </a:xfrm>
          <a:prstGeom prst="rect">
            <a:avLst/>
          </a:prstGeom>
        </p:spPr>
        <p:txBody>
          <a:bodyPr vert="horz" lIns="88214" tIns="44108" rIns="88214" bIns="44108" rtlCol="0"/>
          <a:lstStyle>
            <a:lvl1pPr algn="r">
              <a:defRPr sz="1200"/>
            </a:lvl1pPr>
          </a:lstStyle>
          <a:p>
            <a:fld id="{2FC097AE-0763-4EDB-AD87-F96482B14669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306"/>
            <a:ext cx="2945862" cy="497333"/>
          </a:xfrm>
          <a:prstGeom prst="rect">
            <a:avLst/>
          </a:prstGeom>
        </p:spPr>
        <p:txBody>
          <a:bodyPr vert="horz" lIns="88214" tIns="44108" rIns="88214" bIns="4410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295" y="9429306"/>
            <a:ext cx="2945862" cy="497333"/>
          </a:xfrm>
          <a:prstGeom prst="rect">
            <a:avLst/>
          </a:prstGeom>
        </p:spPr>
        <p:txBody>
          <a:bodyPr vert="horz" lIns="88214" tIns="44108" rIns="88214" bIns="44108" rtlCol="0" anchor="b"/>
          <a:lstStyle>
            <a:lvl1pPr algn="r">
              <a:defRPr sz="1200"/>
            </a:lvl1pPr>
          </a:lstStyle>
          <a:p>
            <a:fld id="{054860BF-4B48-4CFD-8A75-8D15A5B0F8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031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91" y="0"/>
            <a:ext cx="2946400" cy="496888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C941517D-44DB-4FC3-96CB-9CC093B15BA3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3" y="4776788"/>
            <a:ext cx="5438775" cy="3908425"/>
          </a:xfrm>
          <a:prstGeom prst="rect">
            <a:avLst/>
          </a:prstGeom>
        </p:spPr>
        <p:txBody>
          <a:bodyPr vert="horz" lIns="91417" tIns="45708" rIns="91417" bIns="4570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91" y="9429750"/>
            <a:ext cx="2946400" cy="496888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42988D84-9B22-44DD-A5C3-A55CF72604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91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174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588" algn="l" defTabSz="713174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174" algn="l" defTabSz="713174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762" algn="l" defTabSz="713174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350" algn="l" defTabSz="713174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2938" algn="l" defTabSz="713174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524" algn="l" defTabSz="713174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112" algn="l" defTabSz="713174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700" algn="l" defTabSz="713174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9400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A7092-977C-4CA9-B254-87A519CCEC0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287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900" dirty="0"/>
              <a:t>Travaux de PAO</a:t>
            </a:r>
          </a:p>
          <a:p>
            <a:r>
              <a:rPr lang="fr-FR" sz="900" dirty="0"/>
              <a:t>En partenariat avec les collectivités et l'ADELEC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88D84-9B22-44DD-A5C3-A55CF726044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867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88D84-9B22-44DD-A5C3-A55CF726044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603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88070">
              <a:defRPr/>
            </a:pPr>
            <a:r>
              <a:rPr lang="fr-FR" altLang="fr-FR" b="0" dirty="0" smtClean="0"/>
              <a:t>Enquête ZA : </a:t>
            </a:r>
            <a:r>
              <a:rPr lang="fr-FR" altLang="fr-FR" sz="1000" dirty="0"/>
              <a:t>collecte d'informations sur les </a:t>
            </a:r>
            <a:r>
              <a:rPr lang="fr-FR" altLang="fr-FR" sz="1000" u="sng" dirty="0"/>
              <a:t>zones</a:t>
            </a:r>
            <a:r>
              <a:rPr lang="fr-FR" altLang="fr-FR" sz="1000" dirty="0"/>
              <a:t> (équipements, caractéristiques, plans)</a:t>
            </a:r>
          </a:p>
          <a:p>
            <a:pPr defTabSz="688070">
              <a:defRPr/>
            </a:pPr>
            <a:r>
              <a:rPr lang="fr-FR" altLang="fr-FR" sz="1000" dirty="0"/>
              <a:t>Initialement auprès des communautés de communes ET des communes</a:t>
            </a:r>
            <a:endParaRPr lang="fr-FR" altLang="fr-FR" b="0" dirty="0" smtClean="0"/>
          </a:p>
          <a:p>
            <a:r>
              <a:rPr lang="fr-FR" dirty="0" smtClean="0"/>
              <a:t>L’un des 1ers objectifs : </a:t>
            </a:r>
            <a:r>
              <a:rPr lang="fr-FR" sz="1000" kern="0" dirty="0"/>
              <a:t>État des lieux et outil de suivi pour le programme « </a:t>
            </a:r>
            <a:r>
              <a:rPr lang="fr-FR" sz="1000" kern="0" dirty="0" err="1"/>
              <a:t>Parcq</a:t>
            </a:r>
            <a:r>
              <a:rPr lang="fr-FR" sz="1000" kern="0" dirty="0"/>
              <a:t> » du CG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88D84-9B22-44DD-A5C3-A55CF726044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285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88070">
              <a:defRPr/>
            </a:pPr>
            <a:r>
              <a:rPr lang="fr-FR" altLang="fr-FR" b="0" dirty="0" smtClean="0"/>
              <a:t>Enquête ZA : </a:t>
            </a:r>
            <a:r>
              <a:rPr lang="fr-FR" altLang="fr-FR" sz="1000" dirty="0"/>
              <a:t>collecte d'informations sur les </a:t>
            </a:r>
            <a:r>
              <a:rPr lang="fr-FR" altLang="fr-FR" sz="1000" u="sng" dirty="0"/>
              <a:t>zones</a:t>
            </a:r>
            <a:r>
              <a:rPr lang="fr-FR" altLang="fr-FR" sz="1000" dirty="0"/>
              <a:t> (équipements, caractéristiques, plans)</a:t>
            </a:r>
          </a:p>
          <a:p>
            <a:pPr defTabSz="688070">
              <a:defRPr/>
            </a:pPr>
            <a:r>
              <a:rPr lang="fr-FR" altLang="fr-FR" sz="1000" dirty="0"/>
              <a:t>Initialement auprès des communautés de communes ET des communes</a:t>
            </a:r>
            <a:endParaRPr lang="fr-FR" altLang="fr-FR" b="0" dirty="0" smtClean="0"/>
          </a:p>
          <a:p>
            <a:r>
              <a:rPr lang="fr-FR" dirty="0" smtClean="0"/>
              <a:t>L’un des 1ers objectifs : </a:t>
            </a:r>
            <a:r>
              <a:rPr lang="fr-FR" sz="1000" kern="0" dirty="0"/>
              <a:t>État des lieux et outil de suivi pour le programme « </a:t>
            </a:r>
            <a:r>
              <a:rPr lang="fr-FR" sz="1000" kern="0" dirty="0" err="1"/>
              <a:t>Parcq</a:t>
            </a:r>
            <a:r>
              <a:rPr lang="fr-FR" sz="1000" kern="0" dirty="0"/>
              <a:t> » du CG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88D84-9B22-44DD-A5C3-A55CF726044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633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88070">
              <a:defRPr/>
            </a:pPr>
            <a:r>
              <a:rPr lang="fr-FR" altLang="fr-FR" b="0" dirty="0" smtClean="0"/>
              <a:t>Enquête ZA : </a:t>
            </a:r>
            <a:r>
              <a:rPr lang="fr-FR" altLang="fr-FR" sz="1000" dirty="0"/>
              <a:t>collecte d'informations sur les </a:t>
            </a:r>
            <a:r>
              <a:rPr lang="fr-FR" altLang="fr-FR" sz="1000" u="sng" dirty="0"/>
              <a:t>zones</a:t>
            </a:r>
            <a:r>
              <a:rPr lang="fr-FR" altLang="fr-FR" sz="1000" dirty="0"/>
              <a:t> (équipements, caractéristiques, plans)</a:t>
            </a:r>
          </a:p>
          <a:p>
            <a:pPr defTabSz="688070">
              <a:defRPr/>
            </a:pPr>
            <a:r>
              <a:rPr lang="fr-FR" altLang="fr-FR" sz="1000" dirty="0"/>
              <a:t>Initialement auprès des communautés de communes ET des communes</a:t>
            </a:r>
            <a:endParaRPr lang="fr-FR" altLang="fr-FR" b="0" dirty="0" smtClean="0"/>
          </a:p>
          <a:p>
            <a:r>
              <a:rPr lang="fr-FR" dirty="0" smtClean="0"/>
              <a:t>L’un des 1ers objectifs : </a:t>
            </a:r>
            <a:r>
              <a:rPr lang="fr-FR" sz="1000" kern="0" dirty="0"/>
              <a:t>État des lieux et outil de suivi pour le programme « </a:t>
            </a:r>
            <a:r>
              <a:rPr lang="fr-FR" sz="1000" kern="0" dirty="0" err="1"/>
              <a:t>Parcq</a:t>
            </a:r>
            <a:r>
              <a:rPr lang="fr-FR" sz="1000" kern="0" dirty="0"/>
              <a:t> » du CG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88D84-9B22-44DD-A5C3-A55CF726044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26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2974-6511-467B-96FD-46B70ACC7F9B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6B34-4DBF-4C44-8CD4-9718E6A35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098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0142"/>
            <a:ext cx="7886700" cy="1063923"/>
          </a:xfrm>
        </p:spPr>
        <p:txBody>
          <a:bodyPr>
            <a:normAutofit/>
          </a:bodyPr>
          <a:lstStyle>
            <a:lvl1pPr algn="ctr">
              <a:def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7834"/>
            <a:ext cx="7886700" cy="3626115"/>
          </a:xfrm>
        </p:spPr>
        <p:txBody>
          <a:bodyPr/>
          <a:lstStyle>
            <a:lvl1pPr>
              <a:defRPr lang="fr-FR" sz="1800" b="1" i="0" kern="1200" dirty="0" smtClean="0">
                <a:solidFill>
                  <a:srgbClr val="00548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20142"/>
            <a:ext cx="9144000" cy="1063923"/>
          </a:xfrm>
          <a:prstGeom prst="rect">
            <a:avLst/>
          </a:prstGeom>
          <a:solidFill>
            <a:srgbClr val="0054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" y="5287140"/>
            <a:ext cx="875104" cy="404440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2216258" y="5455920"/>
            <a:ext cx="6897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713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0" dirty="0" smtClean="0">
                <a:solidFill>
                  <a:srgbClr val="005482"/>
                </a:solidFill>
                <a:latin typeface="Raleway SemiBold" panose="020B0703030101060003" pitchFamily="34" charset="0"/>
              </a:rPr>
              <a:t>Atlas et répertoire des zones d’activités du Loir-et-Cher  -  Webinaire ZAE régional  </a:t>
            </a:r>
            <a:r>
              <a:rPr lang="fr-FR" sz="900" b="0" baseline="0" dirty="0" smtClean="0">
                <a:solidFill>
                  <a:srgbClr val="005482"/>
                </a:solidFill>
                <a:latin typeface="Raleway SemiBold" panose="020B0703030101060003" pitchFamily="34" charset="0"/>
              </a:rPr>
              <a:t>-  28</a:t>
            </a:r>
            <a:r>
              <a:rPr lang="fr-FR" sz="900" b="0" dirty="0" smtClean="0">
                <a:solidFill>
                  <a:srgbClr val="005482"/>
                </a:solidFill>
                <a:latin typeface="Raleway SemiBold" panose="020B0703030101060003" pitchFamily="34" charset="0"/>
              </a:rPr>
              <a:t> février </a:t>
            </a:r>
            <a:r>
              <a:rPr lang="fr-FR" sz="900" b="0" baseline="0" dirty="0" smtClean="0">
                <a:solidFill>
                  <a:srgbClr val="005482"/>
                </a:solidFill>
                <a:latin typeface="Raleway SemiBold" panose="020B0703030101060003" pitchFamily="34" charset="0"/>
              </a:rPr>
              <a:t>2023</a:t>
            </a:r>
            <a:endParaRPr lang="fr-FR" sz="900" b="0" dirty="0">
              <a:solidFill>
                <a:srgbClr val="005482"/>
              </a:solidFill>
              <a:latin typeface="Raleway SemiBold" panose="020B07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6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2974-6511-467B-96FD-46B70ACC7F9B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6B34-4DBF-4C44-8CD4-9718E6A3530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1848431"/>
            <a:ext cx="9144000" cy="1913579"/>
          </a:xfrm>
          <a:prstGeom prst="rect">
            <a:avLst/>
          </a:prstGeom>
          <a:solidFill>
            <a:srgbClr val="0054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/>
          </a:p>
        </p:txBody>
      </p:sp>
    </p:spTree>
    <p:extLst>
      <p:ext uri="{BB962C8B-B14F-4D97-AF65-F5344CB8AC3E}">
        <p14:creationId xmlns:p14="http://schemas.microsoft.com/office/powerpoint/2010/main" val="2315765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 (sauf page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848432"/>
            <a:ext cx="9144000" cy="1913579"/>
          </a:xfrm>
          <a:prstGeom prst="rect">
            <a:avLst/>
          </a:prstGeom>
          <a:solidFill>
            <a:srgbClr val="0054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790223"/>
            <a:ext cx="6858000" cy="1989667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1753947" y="5479333"/>
            <a:ext cx="62293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0" dirty="0" smtClean="0">
                <a:solidFill>
                  <a:srgbClr val="005482"/>
                </a:solidFill>
                <a:latin typeface="Raleway SemiBold" panose="020B0703030101060003" pitchFamily="34" charset="0"/>
              </a:rPr>
              <a:t>Séminaire des élus du</a:t>
            </a:r>
            <a:r>
              <a:rPr lang="fr-FR" sz="900" b="0" baseline="0" dirty="0" smtClean="0">
                <a:solidFill>
                  <a:srgbClr val="005482"/>
                </a:solidFill>
                <a:latin typeface="Raleway SemiBold" panose="020B0703030101060003" pitchFamily="34" charset="0"/>
              </a:rPr>
              <a:t> D</a:t>
            </a:r>
            <a:r>
              <a:rPr lang="fr-FR" sz="900" b="0" dirty="0" smtClean="0">
                <a:solidFill>
                  <a:srgbClr val="005482"/>
                </a:solidFill>
                <a:latin typeface="Raleway SemiBold" panose="020B0703030101060003" pitchFamily="34" charset="0"/>
              </a:rPr>
              <a:t>épartement</a:t>
            </a:r>
            <a:r>
              <a:rPr lang="fr-FR" sz="900" b="0" baseline="0" dirty="0" smtClean="0">
                <a:solidFill>
                  <a:srgbClr val="005482"/>
                </a:solidFill>
                <a:latin typeface="Raleway SemiBold" panose="020B0703030101060003" pitchFamily="34" charset="0"/>
              </a:rPr>
              <a:t> sur le changement climatique - </a:t>
            </a:r>
            <a:r>
              <a:rPr lang="fr-FR" sz="900" b="0" dirty="0" smtClean="0">
                <a:solidFill>
                  <a:srgbClr val="005482"/>
                </a:solidFill>
                <a:latin typeface="Raleway SemiBold" panose="020B0703030101060003" pitchFamily="34" charset="0"/>
              </a:rPr>
              <a:t>3 février </a:t>
            </a:r>
            <a:r>
              <a:rPr lang="fr-FR" sz="900" b="0" baseline="0" dirty="0" smtClean="0">
                <a:solidFill>
                  <a:srgbClr val="005482"/>
                </a:solidFill>
                <a:latin typeface="Raleway SemiBold" panose="020B0703030101060003" pitchFamily="34" charset="0"/>
              </a:rPr>
              <a:t>2023</a:t>
            </a:r>
            <a:endParaRPr lang="fr-FR" sz="900" b="0" dirty="0">
              <a:solidFill>
                <a:srgbClr val="005482"/>
              </a:solidFill>
              <a:latin typeface="Raleway SemiBold" panose="020B0703030101060003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326" y="5277113"/>
            <a:ext cx="783014" cy="40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8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12974-6511-467B-96FD-46B70ACC7F9B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26B34-4DBF-4C44-8CD4-9718E6A35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89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0" r:id="rId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s://biodiversite-climat.observatoire41.f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pilote41.fr/economie-et-conjoncture/zones-dactivit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pilote41.fr/economie-et-conjoncture/zones-dactivit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pilote41.fr/economie-et-conjoncture/zones-dactivit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lote41.fr/economie-et-conjoncture/zones-dactivites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4" y="396567"/>
            <a:ext cx="1866004" cy="862397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-4763" y="1875865"/>
            <a:ext cx="9144000" cy="151951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500" b="1" dirty="0"/>
              <a:t>Atlas et </a:t>
            </a:r>
            <a:r>
              <a:rPr lang="fr-FR" sz="4500" b="1" dirty="0" smtClean="0"/>
              <a:t>répertoire</a:t>
            </a:r>
          </a:p>
          <a:p>
            <a:r>
              <a:rPr lang="fr-FR" sz="4500" b="1" dirty="0" smtClean="0"/>
              <a:t>des </a:t>
            </a:r>
            <a:r>
              <a:rPr lang="fr-FR" sz="4500" b="1" dirty="0"/>
              <a:t>zones </a:t>
            </a:r>
            <a:r>
              <a:rPr lang="fr-FR" sz="4500" b="1" dirty="0" smtClean="0"/>
              <a:t>d’activités du </a:t>
            </a:r>
            <a:r>
              <a:rPr lang="fr-FR" sz="4500" b="1" dirty="0"/>
              <a:t>Loir-et-Cher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774725" y="5323894"/>
            <a:ext cx="1454290" cy="25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3" dirty="0" smtClean="0">
                <a:solidFill>
                  <a:srgbClr val="005482"/>
                </a:solidFill>
                <a:hlinkClick r:id="rId4"/>
              </a:rPr>
              <a:t>https://pilote41.fr</a:t>
            </a:r>
            <a:r>
              <a:rPr lang="fr-FR" sz="1053" dirty="0">
                <a:solidFill>
                  <a:srgbClr val="005482"/>
                </a:solidFill>
                <a:hlinkClick r:id="rId4"/>
              </a:rPr>
              <a:t>/</a:t>
            </a:r>
            <a:r>
              <a:rPr lang="fr-FR" sz="1053" dirty="0">
                <a:solidFill>
                  <a:srgbClr val="005482"/>
                </a:solidFill>
              </a:rPr>
              <a:t> </a:t>
            </a:r>
          </a:p>
        </p:txBody>
      </p:sp>
      <p:pic>
        <p:nvPicPr>
          <p:cNvPr id="1026" name="Picture 2" descr="https://humhub-dev.recia.solutions/uploads/profile_image/banner/56955dc2-8396-4049-a798-053cb3c3e05e.jpg?m=162342006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465" y="582147"/>
            <a:ext cx="2901361" cy="49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5465" y="3495200"/>
            <a:ext cx="2677171" cy="2083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05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nombreux </a:t>
            </a:r>
            <a:r>
              <a:rPr lang="fr-FR" dirty="0" smtClean="0"/>
              <a:t>outils pour diffuser l’inventaire des ZA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490748"/>
            <a:ext cx="2795003" cy="3840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Dashboard</a:t>
            </a:r>
          </a:p>
          <a:p>
            <a:pPr lvl="1">
              <a:spcBef>
                <a:spcPts val="600"/>
              </a:spcBef>
            </a:pPr>
            <a:r>
              <a:rPr lang="fr-FR" sz="2000" b="1" dirty="0" smtClean="0">
                <a:solidFill>
                  <a:srgbClr val="005482"/>
                </a:solidFill>
              </a:rPr>
              <a:t>Indicateurs dynamiques </a:t>
            </a:r>
            <a:r>
              <a:rPr lang="fr-FR" dirty="0" smtClean="0">
                <a:solidFill>
                  <a:srgbClr val="005482"/>
                </a:solidFill>
              </a:rPr>
              <a:t>(superficies libres, taux d’occupation, …)</a:t>
            </a:r>
          </a:p>
          <a:p>
            <a:pPr lvl="1">
              <a:spcBef>
                <a:spcPts val="600"/>
              </a:spcBef>
            </a:pPr>
            <a:r>
              <a:rPr lang="fr-FR" sz="2000" dirty="0" smtClean="0">
                <a:solidFill>
                  <a:srgbClr val="005482"/>
                </a:solidFill>
              </a:rPr>
              <a:t>Filtrage </a:t>
            </a:r>
            <a:r>
              <a:rPr lang="fr-FR" sz="2000" b="1" dirty="0" smtClean="0">
                <a:solidFill>
                  <a:srgbClr val="005482"/>
                </a:solidFill>
              </a:rPr>
              <a:t>par</a:t>
            </a:r>
            <a:r>
              <a:rPr lang="fr-FR" sz="2000" dirty="0" smtClean="0">
                <a:solidFill>
                  <a:srgbClr val="005482"/>
                </a:solidFill>
              </a:rPr>
              <a:t> </a:t>
            </a:r>
            <a:r>
              <a:rPr lang="fr-FR" sz="2000" b="1" dirty="0" smtClean="0">
                <a:solidFill>
                  <a:srgbClr val="005482"/>
                </a:solidFill>
              </a:rPr>
              <a:t>territoire / ZA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err="1" smtClean="0"/>
              <a:t>Opendata</a:t>
            </a:r>
            <a:endParaRPr lang="fr-F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fr-FR" sz="2400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413918" y="1136234"/>
            <a:ext cx="4537904" cy="261610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ym typeface="Wingdings" panose="05000000000000000000" pitchFamily="2" charset="2"/>
              </a:rPr>
              <a:t>  </a:t>
            </a:r>
            <a:r>
              <a:rPr lang="fr-FR" sz="1100" dirty="0" smtClean="0">
                <a:hlinkClick r:id="rId2"/>
              </a:rPr>
              <a:t>https</a:t>
            </a:r>
            <a:r>
              <a:rPr lang="fr-FR" sz="1100" dirty="0">
                <a:hlinkClick r:id="rId2"/>
              </a:rPr>
              <a:t>://www.pilote41.fr/economie-et-conjoncture/zones-dactivites</a:t>
            </a:r>
            <a:endParaRPr lang="fr-FR" sz="11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653" y="1734829"/>
            <a:ext cx="5323008" cy="3013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74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</a:t>
            </a:r>
            <a:r>
              <a:rPr lang="fr-FR" dirty="0" smtClean="0"/>
              <a:t>outils qui évoluent avec les besoins des acteurs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297834"/>
            <a:ext cx="7437178" cy="3731366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400" dirty="0" smtClean="0"/>
              <a:t>Evolution des </a:t>
            </a:r>
            <a:r>
              <a:rPr lang="fr-FR" sz="2400" dirty="0" err="1" smtClean="0"/>
              <a:t>WebSIG</a:t>
            </a:r>
            <a:endParaRPr lang="fr-FR" sz="2400" dirty="0"/>
          </a:p>
          <a:p>
            <a:pPr lvl="1">
              <a:spcAft>
                <a:spcPts val="1200"/>
              </a:spcAft>
            </a:pPr>
            <a:r>
              <a:rPr lang="fr-FR" sz="2000" dirty="0">
                <a:solidFill>
                  <a:srgbClr val="005482"/>
                </a:solidFill>
              </a:rPr>
              <a:t>P</a:t>
            </a:r>
            <a:r>
              <a:rPr lang="fr-FR" sz="2000" dirty="0" smtClean="0">
                <a:solidFill>
                  <a:srgbClr val="005482"/>
                </a:solidFill>
              </a:rPr>
              <a:t>lus </a:t>
            </a:r>
            <a:r>
              <a:rPr lang="fr-FR" sz="2000" dirty="0">
                <a:solidFill>
                  <a:srgbClr val="005482"/>
                </a:solidFill>
              </a:rPr>
              <a:t>d’interactivité et de remontée </a:t>
            </a:r>
            <a:r>
              <a:rPr lang="fr-FR" sz="2000" dirty="0" smtClean="0">
                <a:solidFill>
                  <a:srgbClr val="005482"/>
                </a:solidFill>
              </a:rPr>
              <a:t>d’informations</a:t>
            </a:r>
          </a:p>
          <a:p>
            <a:pPr lvl="1">
              <a:spcAft>
                <a:spcPts val="1200"/>
              </a:spcAft>
            </a:pPr>
            <a:r>
              <a:rPr lang="fr-FR" sz="2000" dirty="0" smtClean="0">
                <a:solidFill>
                  <a:srgbClr val="005482"/>
                </a:solidFill>
              </a:rPr>
              <a:t>Plus opérationnel pour les développeurs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400" dirty="0" smtClean="0"/>
              <a:t>Extension du </a:t>
            </a:r>
            <a:r>
              <a:rPr lang="fr-FR" sz="2400" dirty="0" err="1" smtClean="0"/>
              <a:t>dashboard</a:t>
            </a:r>
            <a:endParaRPr lang="fr-FR" sz="2000" dirty="0"/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400" dirty="0" smtClean="0"/>
              <a:t>Etudes nouvelles, potentiel </a:t>
            </a:r>
            <a:r>
              <a:rPr lang="fr-FR" sz="2400" dirty="0" smtClean="0"/>
              <a:t>de densification / ZAN</a:t>
            </a:r>
            <a:endParaRPr lang="fr-FR" sz="2000" b="1" dirty="0">
              <a:solidFill>
                <a:srgbClr val="005482"/>
              </a:solidFill>
            </a:endParaRPr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400" dirty="0" smtClean="0"/>
              <a:t>Synergie/convergence </a:t>
            </a:r>
            <a:r>
              <a:rPr lang="fr-FR" sz="2400" dirty="0"/>
              <a:t>avec les </a:t>
            </a:r>
            <a:r>
              <a:rPr lang="fr-FR" sz="2400" dirty="0" smtClean="0"/>
              <a:t>autres référentiels</a:t>
            </a:r>
          </a:p>
          <a:p>
            <a:pPr lvl="1">
              <a:spcAft>
                <a:spcPts val="1200"/>
              </a:spcAft>
            </a:pPr>
            <a:r>
              <a:rPr lang="fr-FR" sz="2000" b="1" dirty="0" smtClean="0">
                <a:solidFill>
                  <a:srgbClr val="005482"/>
                </a:solidFill>
              </a:rPr>
              <a:t>IGN ? Base régionale </a:t>
            </a:r>
            <a:r>
              <a:rPr lang="fr-FR" sz="2000" b="1" dirty="0" smtClean="0">
                <a:solidFill>
                  <a:srgbClr val="005482"/>
                </a:solidFill>
              </a:rPr>
              <a:t>composite ?</a:t>
            </a:r>
            <a:endParaRPr lang="fr-FR" sz="2000" b="1" dirty="0">
              <a:solidFill>
                <a:srgbClr val="005482"/>
              </a:solidFill>
            </a:endParaRPr>
          </a:p>
          <a:p>
            <a:pPr lvl="1">
              <a:spcAft>
                <a:spcPts val="1200"/>
              </a:spcAft>
            </a:pPr>
            <a:endParaRPr lang="fr-FR" sz="2000" b="1" dirty="0" smtClean="0">
              <a:solidFill>
                <a:srgbClr val="005482"/>
              </a:solidFill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82234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L'inventaire des ZA en </a:t>
            </a:r>
            <a:r>
              <a:rPr lang="fr-FR" dirty="0" smtClean="0"/>
              <a:t>Loir-et-Cher,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une </a:t>
            </a:r>
            <a:r>
              <a:rPr lang="fr-FR" dirty="0"/>
              <a:t>observation de près de 30 ans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Une cartographie débutée en 1995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95964" y="4716337"/>
            <a:ext cx="145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>
                <a:solidFill>
                  <a:srgbClr val="005482"/>
                </a:solidFill>
              </a:rPr>
              <a:t>Premier Guide des </a:t>
            </a:r>
            <a:r>
              <a:rPr lang="fr-FR" sz="800" i="1" dirty="0">
                <a:solidFill>
                  <a:srgbClr val="005482"/>
                </a:solidFill>
              </a:rPr>
              <a:t>zones d’activités </a:t>
            </a:r>
            <a:r>
              <a:rPr lang="fr-FR" sz="800" i="1" dirty="0" smtClean="0">
                <a:solidFill>
                  <a:srgbClr val="005482"/>
                </a:solidFill>
              </a:rPr>
              <a:t>économiques du Loir-et-Cher </a:t>
            </a:r>
            <a:endParaRPr lang="fr-FR" sz="800" i="1" dirty="0">
              <a:solidFill>
                <a:srgbClr val="005482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716367"/>
            <a:ext cx="5001745" cy="3535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58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L'inventaire des ZA en </a:t>
            </a:r>
            <a:r>
              <a:rPr lang="fr-FR" dirty="0" smtClean="0"/>
              <a:t>Loir-et-Cher,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une </a:t>
            </a:r>
            <a:r>
              <a:rPr lang="fr-FR" dirty="0"/>
              <a:t>observation de près de 30 ans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2008 : l'apport du SIG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87" y="1707429"/>
            <a:ext cx="5327650" cy="3668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4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L'inventaire des ZA en </a:t>
            </a:r>
            <a:r>
              <a:rPr lang="fr-FR" dirty="0" smtClean="0"/>
              <a:t>Loir-et-Cher,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une </a:t>
            </a:r>
            <a:r>
              <a:rPr lang="fr-FR" dirty="0"/>
              <a:t>observation de près de 30 ans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2014 </a:t>
            </a:r>
            <a:r>
              <a:rPr lang="fr-FR" sz="2400" dirty="0"/>
              <a:t>: passage à la cartographie en ligne (WebSIG)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747" y="1766791"/>
            <a:ext cx="5712120" cy="3411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92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Connaissance fine des acteurs </a:t>
            </a:r>
            <a:r>
              <a:rPr lang="fr-FR" dirty="0" smtClean="0"/>
              <a:t>locaux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297834"/>
            <a:ext cx="7437178" cy="373136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400" dirty="0"/>
              <a:t>Une méthodologie </a:t>
            </a:r>
            <a:r>
              <a:rPr lang="fr-FR" sz="2400" dirty="0" smtClean="0"/>
              <a:t>éprouvée</a:t>
            </a:r>
            <a:endParaRPr lang="fr-FR" sz="2000" b="1" dirty="0" smtClean="0">
              <a:solidFill>
                <a:srgbClr val="005482"/>
              </a:solidFill>
            </a:endParaRPr>
          </a:p>
          <a:p>
            <a:pPr marL="685800" lvl="1" indent="-342900" fontAlgn="ctr">
              <a:spcAft>
                <a:spcPts val="1200"/>
              </a:spcAft>
              <a:buFont typeface="+mj-lt"/>
              <a:buAutoNum type="arabicPeriod"/>
            </a:pPr>
            <a:r>
              <a:rPr lang="fr-FR" sz="2000" b="1" dirty="0" smtClean="0">
                <a:solidFill>
                  <a:srgbClr val="005482"/>
                </a:solidFill>
              </a:rPr>
              <a:t>Enquête </a:t>
            </a:r>
            <a:r>
              <a:rPr lang="fr-FR" sz="2000" b="1" dirty="0">
                <a:solidFill>
                  <a:srgbClr val="005482"/>
                </a:solidFill>
              </a:rPr>
              <a:t>annuelle auprès des EPCI (développeurs éco.)</a:t>
            </a:r>
          </a:p>
          <a:p>
            <a:pPr marL="685800" lvl="1" indent="-342900" fontAlgn="ctr">
              <a:spcAft>
                <a:spcPts val="1200"/>
              </a:spcAft>
              <a:buFont typeface="+mj-lt"/>
              <a:buAutoNum type="arabicPeriod"/>
            </a:pPr>
            <a:r>
              <a:rPr lang="fr-FR" sz="2000" b="1" dirty="0">
                <a:solidFill>
                  <a:srgbClr val="005482"/>
                </a:solidFill>
              </a:rPr>
              <a:t>M</a:t>
            </a:r>
            <a:r>
              <a:rPr lang="fr-FR" sz="2000" b="1" dirty="0" smtClean="0">
                <a:solidFill>
                  <a:srgbClr val="005482"/>
                </a:solidFill>
              </a:rPr>
              <a:t>ission </a:t>
            </a:r>
            <a:r>
              <a:rPr lang="fr-FR" sz="2000" b="1" dirty="0">
                <a:solidFill>
                  <a:srgbClr val="005482"/>
                </a:solidFill>
              </a:rPr>
              <a:t>annuelle de relevés terrain</a:t>
            </a:r>
          </a:p>
          <a:p>
            <a:pPr marL="685800" lvl="1" indent="-342900" fontAlgn="ctr">
              <a:spcAft>
                <a:spcPts val="1200"/>
              </a:spcAft>
              <a:buFont typeface="+mj-lt"/>
              <a:buAutoNum type="arabicPeriod"/>
            </a:pPr>
            <a:r>
              <a:rPr lang="fr-FR" sz="2000" b="1" dirty="0">
                <a:solidFill>
                  <a:srgbClr val="005482"/>
                </a:solidFill>
              </a:rPr>
              <a:t>M</a:t>
            </a:r>
            <a:r>
              <a:rPr lang="fr-FR" sz="2000" b="1" dirty="0" smtClean="0">
                <a:solidFill>
                  <a:srgbClr val="005482"/>
                </a:solidFill>
              </a:rPr>
              <a:t>ise </a:t>
            </a:r>
            <a:r>
              <a:rPr lang="fr-FR" sz="2000" b="1" dirty="0">
                <a:solidFill>
                  <a:srgbClr val="005482"/>
                </a:solidFill>
              </a:rPr>
              <a:t>à jour </a:t>
            </a:r>
            <a:r>
              <a:rPr lang="fr-FR" sz="2000" b="1" dirty="0" smtClean="0">
                <a:solidFill>
                  <a:srgbClr val="005482"/>
                </a:solidFill>
              </a:rPr>
              <a:t>manuelle en continu </a:t>
            </a:r>
            <a:r>
              <a:rPr lang="fr-FR" sz="2000" dirty="0" smtClean="0">
                <a:solidFill>
                  <a:srgbClr val="005482"/>
                </a:solidFill>
              </a:rPr>
              <a:t>des plans de zone </a:t>
            </a:r>
            <a:r>
              <a:rPr lang="fr-FR" sz="2000" b="1" dirty="0" smtClean="0">
                <a:solidFill>
                  <a:srgbClr val="005482"/>
                </a:solidFill>
              </a:rPr>
              <a:t>détaillés</a:t>
            </a:r>
          </a:p>
          <a:p>
            <a:pPr lvl="2" fontAlgn="ctr">
              <a:spcAft>
                <a:spcPts val="1200"/>
              </a:spcAft>
            </a:pPr>
            <a:r>
              <a:rPr lang="fr-FR" sz="1800" b="1" dirty="0" smtClean="0">
                <a:solidFill>
                  <a:srgbClr val="005482"/>
                </a:solidFill>
              </a:rPr>
              <a:t>à </a:t>
            </a:r>
            <a:r>
              <a:rPr lang="fr-FR" sz="1800" b="1" dirty="0">
                <a:solidFill>
                  <a:srgbClr val="005482"/>
                </a:solidFill>
              </a:rPr>
              <a:t>partir de diverses remontées</a:t>
            </a:r>
            <a:r>
              <a:rPr lang="fr-FR" sz="1800" dirty="0">
                <a:solidFill>
                  <a:srgbClr val="005482"/>
                </a:solidFill>
              </a:rPr>
              <a:t> (presse, échanges collectivités, </a:t>
            </a:r>
            <a:r>
              <a:rPr lang="fr-FR" sz="1800" dirty="0" smtClean="0">
                <a:solidFill>
                  <a:srgbClr val="005482"/>
                </a:solidFill>
              </a:rPr>
              <a:t>…)</a:t>
            </a:r>
          </a:p>
          <a:p>
            <a:pPr lvl="2" fontAlgn="ctr">
              <a:spcAft>
                <a:spcPts val="1200"/>
              </a:spcAft>
            </a:pPr>
            <a:r>
              <a:rPr lang="fr-FR" sz="1800" dirty="0">
                <a:solidFill>
                  <a:srgbClr val="005482"/>
                </a:solidFill>
              </a:rPr>
              <a:t> sur base </a:t>
            </a:r>
            <a:r>
              <a:rPr lang="fr-FR" sz="1800" b="1" dirty="0">
                <a:solidFill>
                  <a:srgbClr val="005482"/>
                </a:solidFill>
              </a:rPr>
              <a:t>cadastrale</a:t>
            </a:r>
            <a:r>
              <a:rPr lang="fr-FR" sz="1800" dirty="0">
                <a:solidFill>
                  <a:srgbClr val="005482"/>
                </a:solidFill>
              </a:rPr>
              <a:t> et fonds </a:t>
            </a:r>
            <a:r>
              <a:rPr lang="fr-FR" sz="1800" b="1" dirty="0" smtClean="0">
                <a:solidFill>
                  <a:srgbClr val="005482"/>
                </a:solidFill>
              </a:rPr>
              <a:t>aérien HR</a:t>
            </a:r>
            <a:endParaRPr lang="fr-FR" sz="1800" b="1" dirty="0">
              <a:solidFill>
                <a:srgbClr val="005482"/>
              </a:solidFill>
            </a:endParaRPr>
          </a:p>
          <a:p>
            <a:pPr lvl="1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28269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FR" dirty="0" smtClean="0"/>
              <a:t>Bases de données et moyens </a:t>
            </a:r>
            <a:r>
              <a:rPr lang="fr-FR" dirty="0"/>
              <a:t>techniques dédiés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297834"/>
            <a:ext cx="4678295" cy="3731366"/>
          </a:xfrm>
        </p:spPr>
        <p:txBody>
          <a:bodyPr>
            <a:noAutofit/>
          </a:bodyPr>
          <a:lstStyle/>
          <a:p>
            <a:pPr lvl="1" fontAlgn="ctr">
              <a:spcAft>
                <a:spcPts val="600"/>
              </a:spcAft>
            </a:pPr>
            <a:endParaRPr lang="fr-FR" sz="2000" b="1" dirty="0" smtClean="0">
              <a:solidFill>
                <a:srgbClr val="005482"/>
              </a:solidFill>
            </a:endParaRPr>
          </a:p>
          <a:p>
            <a:pPr lvl="1" fontAlgn="ctr">
              <a:spcAft>
                <a:spcPts val="600"/>
              </a:spcAft>
            </a:pPr>
            <a:r>
              <a:rPr lang="fr-FR" sz="2000" b="1" dirty="0" smtClean="0">
                <a:solidFill>
                  <a:srgbClr val="005482"/>
                </a:solidFill>
              </a:rPr>
              <a:t>Base </a:t>
            </a:r>
            <a:r>
              <a:rPr lang="fr-FR" sz="2000" b="1" dirty="0">
                <a:solidFill>
                  <a:srgbClr val="005482"/>
                </a:solidFill>
              </a:rPr>
              <a:t>de données SQL </a:t>
            </a:r>
            <a:r>
              <a:rPr lang="fr-FR" sz="2000" b="1" dirty="0" smtClean="0">
                <a:solidFill>
                  <a:srgbClr val="005482"/>
                </a:solidFill>
              </a:rPr>
              <a:t>Server : </a:t>
            </a:r>
            <a:r>
              <a:rPr lang="fr-FR" sz="2000" b="1" dirty="0">
                <a:solidFill>
                  <a:srgbClr val="005482"/>
                </a:solidFill>
              </a:rPr>
              <a:t>ZA, </a:t>
            </a:r>
            <a:r>
              <a:rPr lang="fr-FR" sz="2000" b="1" dirty="0" smtClean="0">
                <a:solidFill>
                  <a:srgbClr val="005482"/>
                </a:solidFill>
              </a:rPr>
              <a:t>entreprises </a:t>
            </a:r>
            <a:r>
              <a:rPr lang="fr-FR" sz="2000" dirty="0" smtClean="0">
                <a:solidFill>
                  <a:srgbClr val="005482"/>
                </a:solidFill>
              </a:rPr>
              <a:t>(chambres consulaires)</a:t>
            </a:r>
            <a:endParaRPr lang="fr-FR" sz="2000" dirty="0">
              <a:solidFill>
                <a:srgbClr val="005482"/>
              </a:solidFill>
            </a:endParaRPr>
          </a:p>
          <a:p>
            <a:pPr lvl="1" fontAlgn="ctr">
              <a:spcAft>
                <a:spcPts val="600"/>
              </a:spcAft>
            </a:pPr>
            <a:r>
              <a:rPr lang="fr-FR" sz="2000" b="1" dirty="0" smtClean="0">
                <a:solidFill>
                  <a:srgbClr val="005482"/>
                </a:solidFill>
              </a:rPr>
              <a:t>Base </a:t>
            </a:r>
            <a:r>
              <a:rPr lang="fr-FR" sz="2000" b="1" dirty="0">
                <a:solidFill>
                  <a:srgbClr val="005482"/>
                </a:solidFill>
              </a:rPr>
              <a:t>et </a:t>
            </a:r>
            <a:r>
              <a:rPr lang="fr-FR" sz="2000" b="1" dirty="0" smtClean="0">
                <a:solidFill>
                  <a:srgbClr val="005482"/>
                </a:solidFill>
              </a:rPr>
              <a:t>modèle </a:t>
            </a:r>
            <a:r>
              <a:rPr lang="fr-FR" sz="2000" b="1" dirty="0">
                <a:solidFill>
                  <a:srgbClr val="005482"/>
                </a:solidFill>
              </a:rPr>
              <a:t>de données SIG </a:t>
            </a:r>
            <a:r>
              <a:rPr lang="fr-FR" sz="2000" b="1" dirty="0" smtClean="0">
                <a:solidFill>
                  <a:srgbClr val="005482"/>
                </a:solidFill>
              </a:rPr>
              <a:t>: lots d’activité / périmètres</a:t>
            </a:r>
          </a:p>
          <a:p>
            <a:pPr lvl="1" fontAlgn="ctr">
              <a:spcAft>
                <a:spcPts val="600"/>
              </a:spcAft>
            </a:pPr>
            <a:endParaRPr lang="fr-FR" sz="2000" b="1" dirty="0" smtClean="0">
              <a:solidFill>
                <a:srgbClr val="005482"/>
              </a:solidFill>
            </a:endParaRPr>
          </a:p>
          <a:p>
            <a:pPr marL="342900" lvl="1" indent="0" fontAlgn="ctr">
              <a:spcAft>
                <a:spcPts val="600"/>
              </a:spcAft>
              <a:buNone/>
            </a:pPr>
            <a:r>
              <a:rPr lang="fr-FR" sz="2000" b="1" dirty="0" smtClean="0">
                <a:solidFill>
                  <a:srgbClr val="005482"/>
                </a:solidFill>
                <a:sym typeface="Wingdings" panose="05000000000000000000" pitchFamily="2" charset="2"/>
              </a:rPr>
              <a:t> </a:t>
            </a:r>
            <a:r>
              <a:rPr lang="fr-FR" sz="2000" dirty="0" smtClean="0">
                <a:solidFill>
                  <a:srgbClr val="005482"/>
                </a:solidFill>
              </a:rPr>
              <a:t>L’inventaire </a:t>
            </a:r>
            <a:r>
              <a:rPr lang="fr-FR" sz="2000" dirty="0">
                <a:solidFill>
                  <a:srgbClr val="005482"/>
                </a:solidFill>
              </a:rPr>
              <a:t>des ZA </a:t>
            </a:r>
            <a:r>
              <a:rPr lang="fr-FR" sz="2000" dirty="0" smtClean="0">
                <a:solidFill>
                  <a:srgbClr val="005482"/>
                </a:solidFill>
              </a:rPr>
              <a:t>est </a:t>
            </a:r>
            <a:r>
              <a:rPr lang="fr-FR" sz="2000" b="1" dirty="0" smtClean="0">
                <a:solidFill>
                  <a:srgbClr val="005482"/>
                </a:solidFill>
              </a:rPr>
              <a:t>coordonné </a:t>
            </a:r>
            <a:r>
              <a:rPr lang="fr-FR" sz="2000" b="1" dirty="0">
                <a:solidFill>
                  <a:srgbClr val="005482"/>
                </a:solidFill>
              </a:rPr>
              <a:t>avec </a:t>
            </a:r>
            <a:r>
              <a:rPr lang="fr-FR" sz="2000" b="1" dirty="0" smtClean="0">
                <a:solidFill>
                  <a:srgbClr val="005482"/>
                </a:solidFill>
              </a:rPr>
              <a:t>l’actualisation de la base </a:t>
            </a:r>
            <a:r>
              <a:rPr lang="fr-FR" sz="2000" b="1" dirty="0">
                <a:solidFill>
                  <a:srgbClr val="005482"/>
                </a:solidFill>
              </a:rPr>
              <a:t>des entreprises</a:t>
            </a:r>
          </a:p>
          <a:p>
            <a:pPr lvl="1"/>
            <a:endParaRPr lang="fr-FR" sz="24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365" y="1554247"/>
            <a:ext cx="3561611" cy="2801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258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nombreux </a:t>
            </a:r>
            <a:r>
              <a:rPr lang="fr-FR" dirty="0" smtClean="0"/>
              <a:t>outils pour diffuser l’inventaire des ZA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714113"/>
            <a:ext cx="4120031" cy="320983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Travaux d’analyse</a:t>
            </a:r>
          </a:p>
          <a:p>
            <a:pPr lvl="1"/>
            <a:r>
              <a:rPr lang="fr-FR" sz="2000" dirty="0">
                <a:solidFill>
                  <a:srgbClr val="005482"/>
                </a:solidFill>
              </a:rPr>
              <a:t>Tableaux de bord et études spécifiques,</a:t>
            </a:r>
          </a:p>
          <a:p>
            <a:pPr lvl="1"/>
            <a:r>
              <a:rPr lang="fr-FR" sz="2000" dirty="0">
                <a:solidFill>
                  <a:srgbClr val="005482"/>
                </a:solidFill>
              </a:rPr>
              <a:t>suivi des commercialisations</a:t>
            </a:r>
          </a:p>
          <a:p>
            <a:pPr lvl="1"/>
            <a:endParaRPr lang="fr-FR" sz="2000" dirty="0">
              <a:solidFill>
                <a:srgbClr val="00548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Atlas PDF </a:t>
            </a:r>
            <a:r>
              <a:rPr lang="fr-FR" sz="2400" b="0" dirty="0" smtClean="0"/>
              <a:t>des zones d’activités du Loir-et-Cher</a:t>
            </a:r>
          </a:p>
          <a:p>
            <a:pPr lvl="1"/>
            <a:endParaRPr lang="fr-FR" sz="2000" b="1" dirty="0" smtClean="0">
              <a:solidFill>
                <a:srgbClr val="005482"/>
              </a:solidFill>
            </a:endParaRPr>
          </a:p>
          <a:p>
            <a:pPr lvl="1"/>
            <a:r>
              <a:rPr lang="fr-FR" sz="2000" dirty="0" smtClean="0">
                <a:solidFill>
                  <a:srgbClr val="005482"/>
                </a:solidFill>
              </a:rPr>
              <a:t>Actualisé régulièrement jusqu’en 2017</a:t>
            </a:r>
          </a:p>
          <a:p>
            <a:pPr lvl="1"/>
            <a:r>
              <a:rPr lang="fr-FR" sz="2000" dirty="0" smtClean="0">
                <a:solidFill>
                  <a:srgbClr val="005482"/>
                </a:solidFill>
              </a:rPr>
              <a:t>Mise </a:t>
            </a:r>
            <a:r>
              <a:rPr lang="fr-FR" sz="2000" dirty="0">
                <a:solidFill>
                  <a:srgbClr val="005482"/>
                </a:solidFill>
              </a:rPr>
              <a:t>à jour </a:t>
            </a:r>
            <a:r>
              <a:rPr lang="fr-FR" sz="2000" dirty="0" smtClean="0">
                <a:solidFill>
                  <a:srgbClr val="005482"/>
                </a:solidFill>
              </a:rPr>
              <a:t>en 2022 sur </a:t>
            </a:r>
            <a:r>
              <a:rPr lang="fr-FR" sz="2000" dirty="0" err="1" smtClean="0">
                <a:solidFill>
                  <a:srgbClr val="005482"/>
                </a:solidFill>
              </a:rPr>
              <a:t>Agglopolys</a:t>
            </a:r>
            <a:endParaRPr lang="fr-FR" sz="2000" dirty="0">
              <a:solidFill>
                <a:srgbClr val="005482"/>
              </a:solidFill>
            </a:endParaRP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413918" y="1136234"/>
            <a:ext cx="4537904" cy="261610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ym typeface="Wingdings" panose="05000000000000000000" pitchFamily="2" charset="2"/>
              </a:rPr>
              <a:t>  </a:t>
            </a:r>
            <a:r>
              <a:rPr lang="fr-FR" sz="1100" dirty="0" smtClean="0">
                <a:hlinkClick r:id="rId2"/>
              </a:rPr>
              <a:t>https</a:t>
            </a:r>
            <a:r>
              <a:rPr lang="fr-FR" sz="1100" dirty="0">
                <a:hlinkClick r:id="rId2"/>
              </a:rPr>
              <a:t>://www.pilote41.fr/economie-et-conjoncture/zones-dactivites</a:t>
            </a:r>
            <a:endParaRPr lang="fr-FR" sz="1100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449" y="1818925"/>
            <a:ext cx="3982227" cy="2742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4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nombreux </a:t>
            </a:r>
            <a:r>
              <a:rPr lang="fr-FR" dirty="0" smtClean="0"/>
              <a:t>outils pour diffuser l’inventaire des ZA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1" y="1714113"/>
            <a:ext cx="3184362" cy="32098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Fiches de synthèse dynamiques </a:t>
            </a:r>
            <a:r>
              <a:rPr lang="fr-FR" sz="1400" dirty="0" smtClean="0"/>
              <a:t>(moteur de recherche des zones d’activités du Loir-et-Cher)</a:t>
            </a:r>
          </a:p>
          <a:p>
            <a:pPr lvl="1"/>
            <a:endParaRPr lang="fr-FR" sz="2000" b="1" dirty="0" smtClean="0">
              <a:solidFill>
                <a:srgbClr val="005482"/>
              </a:solidFill>
            </a:endParaRPr>
          </a:p>
          <a:p>
            <a:pPr lvl="1"/>
            <a:r>
              <a:rPr lang="fr-FR" sz="2000" b="1" dirty="0" smtClean="0">
                <a:solidFill>
                  <a:srgbClr val="005482"/>
                </a:solidFill>
              </a:rPr>
              <a:t>Entreprises implantées, superficies</a:t>
            </a:r>
          </a:p>
          <a:p>
            <a:pPr lvl="1"/>
            <a:r>
              <a:rPr lang="fr-FR" sz="2000" b="1" dirty="0" smtClean="0">
                <a:solidFill>
                  <a:srgbClr val="005482"/>
                </a:solidFill>
              </a:rPr>
              <a:t>Mise à jour en continu</a:t>
            </a:r>
            <a:endParaRPr lang="fr-FR" sz="2000" b="1" dirty="0">
              <a:solidFill>
                <a:srgbClr val="005482"/>
              </a:solidFill>
            </a:endParaRP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413918" y="1136234"/>
            <a:ext cx="4537904" cy="261610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ym typeface="Wingdings" panose="05000000000000000000" pitchFamily="2" charset="2"/>
              </a:rPr>
              <a:t>  </a:t>
            </a:r>
            <a:r>
              <a:rPr lang="fr-FR" sz="1100" dirty="0" smtClean="0">
                <a:hlinkClick r:id="rId2"/>
              </a:rPr>
              <a:t>https</a:t>
            </a:r>
            <a:r>
              <a:rPr lang="fr-FR" sz="1100" dirty="0">
                <a:hlinkClick r:id="rId2"/>
              </a:rPr>
              <a:t>://www.pilote41.fr/economie-et-conjoncture/zones-dactivites</a:t>
            </a:r>
            <a:endParaRPr lang="fr-FR" sz="11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027" y="2420404"/>
            <a:ext cx="3063444" cy="2910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876" y="1789043"/>
            <a:ext cx="2758558" cy="195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27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nombreux </a:t>
            </a:r>
            <a:r>
              <a:rPr lang="fr-FR" dirty="0" smtClean="0"/>
              <a:t>outils pour diffuser l’inventaire des ZA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1" y="1414135"/>
            <a:ext cx="3350616" cy="384818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 err="1" smtClean="0"/>
              <a:t>WebSIG</a:t>
            </a:r>
            <a:r>
              <a:rPr lang="fr-FR" sz="2400" dirty="0" smtClean="0"/>
              <a:t> pour les développeurs économiques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lvl="1"/>
            <a:r>
              <a:rPr lang="fr-FR" sz="2000" b="1" dirty="0" smtClean="0">
                <a:solidFill>
                  <a:srgbClr val="005482"/>
                </a:solidFill>
              </a:rPr>
              <a:t>Plans de zones et fichiers entreprises à jour</a:t>
            </a:r>
          </a:p>
          <a:p>
            <a:pPr lvl="1"/>
            <a:endParaRPr lang="fr-FR" sz="2000" b="1" dirty="0" smtClean="0">
              <a:solidFill>
                <a:srgbClr val="005482"/>
              </a:solidFill>
            </a:endParaRPr>
          </a:p>
          <a:p>
            <a:pPr lvl="1"/>
            <a:r>
              <a:rPr lang="fr-FR" sz="2000" b="1" dirty="0">
                <a:solidFill>
                  <a:srgbClr val="005482"/>
                </a:solidFill>
              </a:rPr>
              <a:t>Propriétaires, unités foncières</a:t>
            </a:r>
          </a:p>
          <a:p>
            <a:pPr lvl="1"/>
            <a:endParaRPr lang="fr-FR" sz="2000" b="1" dirty="0" smtClean="0">
              <a:solidFill>
                <a:srgbClr val="005482"/>
              </a:solidFill>
            </a:endParaRPr>
          </a:p>
          <a:p>
            <a:pPr lvl="1"/>
            <a:r>
              <a:rPr lang="fr-FR" sz="2000" b="1" dirty="0" smtClean="0">
                <a:solidFill>
                  <a:srgbClr val="005482"/>
                </a:solidFill>
              </a:rPr>
              <a:t>Urbanisme, servitudes, équipements, services, réseaux, transports, etc.</a:t>
            </a:r>
          </a:p>
          <a:p>
            <a:pPr lvl="1"/>
            <a:endParaRPr lang="fr-FR" sz="2000" b="1" dirty="0" smtClean="0">
              <a:solidFill>
                <a:srgbClr val="005482"/>
              </a:solidFill>
            </a:endParaRPr>
          </a:p>
          <a:p>
            <a:pPr lvl="1"/>
            <a:r>
              <a:rPr lang="fr-FR" sz="2000" b="1" dirty="0" smtClean="0">
                <a:solidFill>
                  <a:srgbClr val="005482"/>
                </a:solidFill>
              </a:rPr>
              <a:t>Plans numérotés</a:t>
            </a:r>
          </a:p>
          <a:p>
            <a:pPr lvl="1"/>
            <a:endParaRPr lang="fr-FR" sz="2000" b="1" dirty="0" smtClean="0">
              <a:solidFill>
                <a:srgbClr val="005482"/>
              </a:solidFill>
            </a:endParaRP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413918" y="1136234"/>
            <a:ext cx="4537904" cy="261610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ym typeface="Wingdings" panose="05000000000000000000" pitchFamily="2" charset="2"/>
              </a:rPr>
              <a:t>  </a:t>
            </a:r>
            <a:r>
              <a:rPr lang="fr-FR" sz="1100" dirty="0" smtClean="0">
                <a:hlinkClick r:id="rId3"/>
              </a:rPr>
              <a:t>https</a:t>
            </a:r>
            <a:r>
              <a:rPr lang="fr-FR" sz="1100" dirty="0">
                <a:hlinkClick r:id="rId3"/>
              </a:rPr>
              <a:t>://www.pilote41.fr/economie-et-conjoncture/zones-dactivites</a:t>
            </a:r>
            <a:endParaRPr lang="fr-FR" sz="11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645" y="2308592"/>
            <a:ext cx="2563177" cy="2953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7443" y="1763744"/>
            <a:ext cx="3555875" cy="2601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641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16602</TotalTime>
  <Words>488</Words>
  <Application>Microsoft Office PowerPoint</Application>
  <PresentationFormat>Affichage à l'écran (16:10)</PresentationFormat>
  <Paragraphs>82</Paragraphs>
  <Slides>11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Raleway SemiBold</vt:lpstr>
      <vt:lpstr>Wingdings</vt:lpstr>
      <vt:lpstr>Thème Office</vt:lpstr>
      <vt:lpstr>Présentation PowerPoint</vt:lpstr>
      <vt:lpstr>L'inventaire des ZA en Loir-et-Cher,  une observation de près de 30 ans</vt:lpstr>
      <vt:lpstr>L'inventaire des ZA en Loir-et-Cher,  une observation de près de 30 ans</vt:lpstr>
      <vt:lpstr>L'inventaire des ZA en Loir-et-Cher,  une observation de près de 30 ans</vt:lpstr>
      <vt:lpstr>Connaissance fine des acteurs locaux</vt:lpstr>
      <vt:lpstr>Bases de données et moyens techniques dédiés</vt:lpstr>
      <vt:lpstr>De nombreux outils pour diffuser l’inventaire des ZA</vt:lpstr>
      <vt:lpstr>De nombreux outils pour diffuser l’inventaire des ZA</vt:lpstr>
      <vt:lpstr>De nombreux outils pour diffuser l’inventaire des ZA</vt:lpstr>
      <vt:lpstr>De nombreux outils pour diffuser l’inventaire des ZA</vt:lpstr>
      <vt:lpstr>Des outils qui évoluent avec les besoins des acteurs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Compte Microsoft</dc:creator>
  <cp:lastModifiedBy>Christophe LEFERT</cp:lastModifiedBy>
  <cp:revision>1043</cp:revision>
  <cp:lastPrinted>2023-02-27T08:07:52Z</cp:lastPrinted>
  <dcterms:created xsi:type="dcterms:W3CDTF">2022-01-10T15:23:20Z</dcterms:created>
  <dcterms:modified xsi:type="dcterms:W3CDTF">2023-02-27T08:27:55Z</dcterms:modified>
</cp:coreProperties>
</file>