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4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4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notesSlides/notesSlide4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notesSlides/notesSlide4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ppt/notesSlides/notesSlide4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notesSlides/notesSlide4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5.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6.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8.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9.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93" r:id="rId2"/>
    <p:sldId id="258" r:id="rId3"/>
    <p:sldId id="329" r:id="rId4"/>
    <p:sldId id="327" r:id="rId5"/>
    <p:sldId id="330" r:id="rId6"/>
    <p:sldId id="328" r:id="rId7"/>
    <p:sldId id="326" r:id="rId8"/>
    <p:sldId id="415" r:id="rId9"/>
    <p:sldId id="342" r:id="rId10"/>
    <p:sldId id="301" r:id="rId11"/>
    <p:sldId id="405" r:id="rId12"/>
    <p:sldId id="441" r:id="rId13"/>
    <p:sldId id="406" r:id="rId14"/>
    <p:sldId id="407" r:id="rId15"/>
    <p:sldId id="408" r:id="rId16"/>
    <p:sldId id="410" r:id="rId17"/>
    <p:sldId id="409" r:id="rId18"/>
    <p:sldId id="411" r:id="rId19"/>
    <p:sldId id="361" r:id="rId20"/>
    <p:sldId id="358" r:id="rId21"/>
    <p:sldId id="412" r:id="rId22"/>
    <p:sldId id="413" r:id="rId23"/>
    <p:sldId id="414" r:id="rId24"/>
    <p:sldId id="389" r:id="rId25"/>
    <p:sldId id="399" r:id="rId26"/>
    <p:sldId id="400" r:id="rId27"/>
    <p:sldId id="401" r:id="rId28"/>
    <p:sldId id="402" r:id="rId29"/>
    <p:sldId id="325" r:id="rId30"/>
    <p:sldId id="403" r:id="rId31"/>
    <p:sldId id="398" r:id="rId32"/>
    <p:sldId id="416" r:id="rId33"/>
    <p:sldId id="417" r:id="rId34"/>
    <p:sldId id="418" r:id="rId35"/>
    <p:sldId id="419" r:id="rId36"/>
    <p:sldId id="420" r:id="rId37"/>
    <p:sldId id="421" r:id="rId38"/>
    <p:sldId id="422" r:id="rId39"/>
    <p:sldId id="423" r:id="rId40"/>
    <p:sldId id="424" r:id="rId41"/>
    <p:sldId id="425" r:id="rId42"/>
    <p:sldId id="426" r:id="rId43"/>
    <p:sldId id="431" r:id="rId44"/>
    <p:sldId id="427" r:id="rId45"/>
    <p:sldId id="432" r:id="rId46"/>
    <p:sldId id="433" r:id="rId47"/>
    <p:sldId id="434" r:id="rId48"/>
    <p:sldId id="428" r:id="rId49"/>
    <p:sldId id="429" r:id="rId50"/>
    <p:sldId id="435" r:id="rId51"/>
    <p:sldId id="430" r:id="rId52"/>
    <p:sldId id="436" r:id="rId53"/>
    <p:sldId id="440" r:id="rId54"/>
    <p:sldId id="437" r:id="rId55"/>
    <p:sldId id="438" r:id="rId56"/>
    <p:sldId id="439" r:id="rId57"/>
    <p:sldId id="404" r:id="rId5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2"/>
    <a:srgbClr val="C1DCA8"/>
    <a:srgbClr val="73B0DD"/>
    <a:srgbClr val="9C92C6"/>
    <a:srgbClr val="D1CEE8"/>
    <a:srgbClr val="4375B9"/>
    <a:srgbClr val="EEAC61"/>
    <a:srgbClr val="E4712F"/>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333" autoAdjust="0"/>
  </p:normalViewPr>
  <p:slideViewPr>
    <p:cSldViewPr snapToGrid="0">
      <p:cViewPr varScale="1">
        <p:scale>
          <a:sx n="103" d="100"/>
          <a:sy n="103" d="100"/>
        </p:scale>
        <p:origin x="138" y="528"/>
      </p:cViewPr>
      <p:guideLst/>
    </p:cSldViewPr>
  </p:slideViewPr>
  <p:notesTextViewPr>
    <p:cViewPr>
      <p:scale>
        <a:sx n="3" d="2"/>
        <a:sy n="3" d="2"/>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rvdonnees\observatoire\DDEEXTER\Conseil%20r&#233;gional\DDEXT6708_BassinEducationBlois\Traitement\SLE%20Emploi%20Urssaf.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Classeur1"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Classeur1"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srvdonnees\observatoire\DDEEXTER\Conseil%20r&#233;gional\DDEXTER_6649\Donnees_URSSAF.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Classeur1"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srvdonnees\observatoire\DDEEXTER\Conseil%20r&#233;gional\DDEXT6708_BassinEducationBlois\Traitement\SD%20Emploi%20Urssaf%20_%20d&#233;tail.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1.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2.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srvdonnees\observatoire\DDEEXTER\Conseil%20r&#233;gional\DDEXT6708_BassinEducationBlois\Traitement\SD%20Emploi%20Urssaf%20_%20d&#233;tail.xlsx" TargetMode="Externa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15.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6.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srvdonnees\observatoire\DDEEXTER\Conseil%20r&#233;gional\DDEXT6708_BassinEducationBlois\Traitement\2024_10_08%20Flux%20OE%20et%20DE%20T1%202024%20BE%20Blois_DataEmploi_meti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tx>
            <c:strRef>
              <c:f>pop_Typocommune!$D$24</c:f>
              <c:strCache>
                <c:ptCount val="1"/>
                <c:pt idx="0">
                  <c:v>Loir-et-Cher</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178-4467-A446-4C8BD7A9DBA5}"/>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8178-4467-A446-4C8BD7A9DBA5}"/>
              </c:ext>
            </c:extLst>
          </c:dPt>
          <c:dPt>
            <c:idx val="2"/>
            <c:bubble3D val="0"/>
            <c:spPr>
              <a:solidFill>
                <a:srgbClr val="4375B9"/>
              </a:solidFill>
              <a:ln w="19050">
                <a:solidFill>
                  <a:schemeClr val="lt1"/>
                </a:solidFill>
              </a:ln>
              <a:effectLst/>
            </c:spPr>
            <c:extLst>
              <c:ext xmlns:c16="http://schemas.microsoft.com/office/drawing/2014/chart" uri="{C3380CC4-5D6E-409C-BE32-E72D297353CC}">
                <c16:uniqueId val="{00000005-8178-4467-A446-4C8BD7A9DBA5}"/>
              </c:ext>
            </c:extLst>
          </c:dPt>
          <c:dPt>
            <c:idx val="3"/>
            <c:bubble3D val="0"/>
            <c:spPr>
              <a:solidFill>
                <a:srgbClr val="73B0DD"/>
              </a:solidFill>
              <a:ln w="19050">
                <a:solidFill>
                  <a:schemeClr val="lt1"/>
                </a:solidFill>
              </a:ln>
              <a:effectLst/>
            </c:spPr>
            <c:extLst>
              <c:ext xmlns:c16="http://schemas.microsoft.com/office/drawing/2014/chart" uri="{C3380CC4-5D6E-409C-BE32-E72D297353CC}">
                <c16:uniqueId val="{00000007-8178-4467-A446-4C8BD7A9DBA5}"/>
              </c:ext>
            </c:extLst>
          </c:dPt>
          <c:dPt>
            <c:idx val="4"/>
            <c:bubble3D val="0"/>
            <c:spPr>
              <a:solidFill>
                <a:srgbClr val="9C92C6"/>
              </a:solidFill>
              <a:ln w="19050">
                <a:solidFill>
                  <a:schemeClr val="lt1"/>
                </a:solidFill>
              </a:ln>
              <a:effectLst/>
            </c:spPr>
            <c:extLst>
              <c:ext xmlns:c16="http://schemas.microsoft.com/office/drawing/2014/chart" uri="{C3380CC4-5D6E-409C-BE32-E72D297353CC}">
                <c16:uniqueId val="{00000009-8178-4467-A446-4C8BD7A9DBA5}"/>
              </c:ext>
            </c:extLst>
          </c:dPt>
          <c:dPt>
            <c:idx val="5"/>
            <c:bubble3D val="0"/>
            <c:spPr>
              <a:solidFill>
                <a:srgbClr val="D1CEE8"/>
              </a:solidFill>
              <a:ln w="19050">
                <a:solidFill>
                  <a:schemeClr val="lt1"/>
                </a:solidFill>
              </a:ln>
              <a:effectLst/>
            </c:spPr>
            <c:extLst>
              <c:ext xmlns:c16="http://schemas.microsoft.com/office/drawing/2014/chart" uri="{C3380CC4-5D6E-409C-BE32-E72D297353CC}">
                <c16:uniqueId val="{0000000B-8178-4467-A446-4C8BD7A9DBA5}"/>
              </c:ext>
            </c:extLst>
          </c:dPt>
          <c:dPt>
            <c:idx val="6"/>
            <c:bubble3D val="0"/>
            <c:spPr>
              <a:solidFill>
                <a:srgbClr val="EEAC61"/>
              </a:solidFill>
              <a:ln w="19050">
                <a:solidFill>
                  <a:schemeClr val="lt1"/>
                </a:solidFill>
              </a:ln>
              <a:effectLst/>
            </c:spPr>
            <c:extLst>
              <c:ext xmlns:c16="http://schemas.microsoft.com/office/drawing/2014/chart" uri="{C3380CC4-5D6E-409C-BE32-E72D297353CC}">
                <c16:uniqueId val="{0000000D-8178-4467-A446-4C8BD7A9DBA5}"/>
              </c:ext>
            </c:extLst>
          </c:dPt>
          <c:dPt>
            <c:idx val="7"/>
            <c:bubble3D val="0"/>
            <c:spPr>
              <a:solidFill>
                <a:srgbClr val="E4712F"/>
              </a:solidFill>
              <a:ln w="19050">
                <a:solidFill>
                  <a:schemeClr val="lt1"/>
                </a:solidFill>
              </a:ln>
              <a:effectLst/>
            </c:spPr>
            <c:extLst>
              <c:ext xmlns:c16="http://schemas.microsoft.com/office/drawing/2014/chart" uri="{C3380CC4-5D6E-409C-BE32-E72D297353CC}">
                <c16:uniqueId val="{0000000F-8178-4467-A446-4C8BD7A9DBA5}"/>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178-4467-A446-4C8BD7A9DBA5}"/>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8178-4467-A446-4C8BD7A9DBA5}"/>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9-8178-4467-A446-4C8BD7A9DB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pop_Typocommune!$B$25:$B$32</c:f>
              <c:strCache>
                <c:ptCount val="8"/>
                <c:pt idx="0">
                  <c:v>Rural éloigné très peu dense</c:v>
                </c:pt>
                <c:pt idx="1">
                  <c:v>Rural éloigné peu dense</c:v>
                </c:pt>
                <c:pt idx="2">
                  <c:v>Rural périphérique très peu dense</c:v>
                </c:pt>
                <c:pt idx="3">
                  <c:v>Rural périphérique peu dense</c:v>
                </c:pt>
                <c:pt idx="4">
                  <c:v>Rural - bourg</c:v>
                </c:pt>
                <c:pt idx="5">
                  <c:v>Rural périurbain</c:v>
                </c:pt>
                <c:pt idx="6">
                  <c:v>Urbain - petite ville</c:v>
                </c:pt>
                <c:pt idx="7">
                  <c:v>Urbain dense</c:v>
                </c:pt>
              </c:strCache>
            </c:strRef>
          </c:cat>
          <c:val>
            <c:numRef>
              <c:f>pop_Typocommune!$D$25:$D$32</c:f>
              <c:numCache>
                <c:formatCode>0%</c:formatCode>
                <c:ptCount val="8"/>
                <c:pt idx="0">
                  <c:v>0.04</c:v>
                </c:pt>
                <c:pt idx="1">
                  <c:v>0.21</c:v>
                </c:pt>
                <c:pt idx="2">
                  <c:v>0.02</c:v>
                </c:pt>
                <c:pt idx="3">
                  <c:v>0.14000000000000001</c:v>
                </c:pt>
                <c:pt idx="4">
                  <c:v>0.13</c:v>
                </c:pt>
                <c:pt idx="5">
                  <c:v>0.11</c:v>
                </c:pt>
                <c:pt idx="6">
                  <c:v>0.12</c:v>
                </c:pt>
                <c:pt idx="7">
                  <c:v>0.22</c:v>
                </c:pt>
              </c:numCache>
            </c:numRef>
          </c:val>
          <c:extLst>
            <c:ext xmlns:c16="http://schemas.microsoft.com/office/drawing/2014/chart" uri="{C3380CC4-5D6E-409C-BE32-E72D297353CC}">
              <c16:uniqueId val="{00000010-8178-4467-A446-4C8BD7A9DBA5}"/>
            </c:ext>
          </c:extLst>
        </c:ser>
        <c:ser>
          <c:idx val="0"/>
          <c:order val="1"/>
          <c:tx>
            <c:strRef>
              <c:f>pop_Typocommune!$C$24</c:f>
              <c:strCache>
                <c:ptCount val="1"/>
                <c:pt idx="0">
                  <c:v>BPEN Blois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2-8178-4467-A446-4C8BD7A9DBA5}"/>
              </c:ext>
            </c:extLst>
          </c:dPt>
          <c:dPt>
            <c:idx val="1"/>
            <c:bubble3D val="0"/>
            <c:spPr>
              <a:solidFill>
                <a:srgbClr val="C1DCA8"/>
              </a:solidFill>
              <a:ln w="19050">
                <a:solidFill>
                  <a:schemeClr val="lt1"/>
                </a:solidFill>
              </a:ln>
              <a:effectLst/>
            </c:spPr>
            <c:extLst>
              <c:ext xmlns:c16="http://schemas.microsoft.com/office/drawing/2014/chart" uri="{C3380CC4-5D6E-409C-BE32-E72D297353CC}">
                <c16:uniqueId val="{00000014-8178-4467-A446-4C8BD7A9DBA5}"/>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6-8178-4467-A446-4C8BD7A9DBA5}"/>
              </c:ext>
            </c:extLst>
          </c:dPt>
          <c:dPt>
            <c:idx val="3"/>
            <c:bubble3D val="0"/>
            <c:spPr>
              <a:solidFill>
                <a:srgbClr val="73B0DD"/>
              </a:solidFill>
              <a:ln w="19050">
                <a:solidFill>
                  <a:schemeClr val="lt1"/>
                </a:solidFill>
              </a:ln>
              <a:effectLst/>
            </c:spPr>
            <c:extLst>
              <c:ext xmlns:c16="http://schemas.microsoft.com/office/drawing/2014/chart" uri="{C3380CC4-5D6E-409C-BE32-E72D297353CC}">
                <c16:uniqueId val="{00000018-8178-4467-A446-4C8BD7A9DBA5}"/>
              </c:ext>
            </c:extLst>
          </c:dPt>
          <c:dPt>
            <c:idx val="4"/>
            <c:bubble3D val="0"/>
            <c:spPr>
              <a:solidFill>
                <a:srgbClr val="9C92C6"/>
              </a:solidFill>
              <a:ln w="19050">
                <a:solidFill>
                  <a:schemeClr val="lt1"/>
                </a:solidFill>
              </a:ln>
              <a:effectLst/>
            </c:spPr>
            <c:extLst>
              <c:ext xmlns:c16="http://schemas.microsoft.com/office/drawing/2014/chart" uri="{C3380CC4-5D6E-409C-BE32-E72D297353CC}">
                <c16:uniqueId val="{0000001A-8178-4467-A446-4C8BD7A9DBA5}"/>
              </c:ext>
            </c:extLst>
          </c:dPt>
          <c:dPt>
            <c:idx val="5"/>
            <c:bubble3D val="0"/>
            <c:spPr>
              <a:solidFill>
                <a:srgbClr val="D1CEE8"/>
              </a:solidFill>
              <a:ln w="19050">
                <a:solidFill>
                  <a:schemeClr val="lt1"/>
                </a:solidFill>
              </a:ln>
              <a:effectLst/>
            </c:spPr>
            <c:extLst>
              <c:ext xmlns:c16="http://schemas.microsoft.com/office/drawing/2014/chart" uri="{C3380CC4-5D6E-409C-BE32-E72D297353CC}">
                <c16:uniqueId val="{0000001C-8178-4467-A446-4C8BD7A9DBA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8178-4467-A446-4C8BD7A9DBA5}"/>
              </c:ext>
            </c:extLst>
          </c:dPt>
          <c:dPt>
            <c:idx val="7"/>
            <c:bubble3D val="0"/>
            <c:spPr>
              <a:solidFill>
                <a:srgbClr val="E4712F"/>
              </a:solidFill>
              <a:ln w="19050">
                <a:solidFill>
                  <a:schemeClr val="lt1"/>
                </a:solidFill>
              </a:ln>
              <a:effectLst/>
            </c:spPr>
            <c:extLst>
              <c:ext xmlns:c16="http://schemas.microsoft.com/office/drawing/2014/chart" uri="{C3380CC4-5D6E-409C-BE32-E72D297353CC}">
                <c16:uniqueId val="{00000020-8178-4467-A446-4C8BD7A9DBA5}"/>
              </c:ext>
            </c:extLst>
          </c:dPt>
          <c:dLbls>
            <c:dLbl>
              <c:idx val="0"/>
              <c:layout>
                <c:manualLayout>
                  <c:x val="-2.4806199127759346E-3"/>
                  <c:y val="-7.9545454545454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178-4467-A446-4C8BD7A9DBA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6-8178-4467-A446-4C8BD7A9DBA5}"/>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A-8178-4467-A446-4C8BD7A9DB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pop_Typocommune!$B$25:$B$32</c:f>
              <c:strCache>
                <c:ptCount val="8"/>
                <c:pt idx="0">
                  <c:v>Rural éloigné très peu dense</c:v>
                </c:pt>
                <c:pt idx="1">
                  <c:v>Rural éloigné peu dense</c:v>
                </c:pt>
                <c:pt idx="2">
                  <c:v>Rural périphérique très peu dense</c:v>
                </c:pt>
                <c:pt idx="3">
                  <c:v>Rural périphérique peu dense</c:v>
                </c:pt>
                <c:pt idx="4">
                  <c:v>Rural - bourg</c:v>
                </c:pt>
                <c:pt idx="5">
                  <c:v>Rural périurbain</c:v>
                </c:pt>
                <c:pt idx="6">
                  <c:v>Urbain - petite ville</c:v>
                </c:pt>
                <c:pt idx="7">
                  <c:v>Urbain dense</c:v>
                </c:pt>
              </c:strCache>
            </c:strRef>
          </c:cat>
          <c:val>
            <c:numRef>
              <c:f>pop_Typocommune!$C$25:$C$32</c:f>
              <c:numCache>
                <c:formatCode>0%</c:formatCode>
                <c:ptCount val="8"/>
                <c:pt idx="0">
                  <c:v>8.4180682196048229E-3</c:v>
                </c:pt>
                <c:pt idx="1">
                  <c:v>4.1576973112351749E-2</c:v>
                </c:pt>
                <c:pt idx="2">
                  <c:v>3.1041261951848417E-2</c:v>
                </c:pt>
                <c:pt idx="3">
                  <c:v>0.22123243318924027</c:v>
                </c:pt>
                <c:pt idx="4">
                  <c:v>8.5644947700636465E-2</c:v>
                </c:pt>
                <c:pt idx="5">
                  <c:v>0.18581587590495691</c:v>
                </c:pt>
                <c:pt idx="7">
                  <c:v>0.42627043992136138</c:v>
                </c:pt>
              </c:numCache>
            </c:numRef>
          </c:val>
          <c:extLst>
            <c:ext xmlns:c16="http://schemas.microsoft.com/office/drawing/2014/chart" uri="{C3380CC4-5D6E-409C-BE32-E72D297353CC}">
              <c16:uniqueId val="{00000021-8178-4467-A446-4C8BD7A9DBA5}"/>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URSSAF_Eff!$W$3</c:f>
              <c:strCache>
                <c:ptCount val="1"/>
                <c:pt idx="0">
                  <c:v>2006-2012</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6DF1-497A-99AD-E7E8019B8613}"/>
              </c:ext>
            </c:extLst>
          </c:dPt>
          <c:dPt>
            <c:idx val="2"/>
            <c:invertIfNegative val="0"/>
            <c:bubble3D val="0"/>
            <c:spPr>
              <a:solidFill>
                <a:srgbClr val="FF0000"/>
              </a:solidFill>
              <a:ln>
                <a:noFill/>
              </a:ln>
              <a:effectLst/>
            </c:spPr>
            <c:extLst>
              <c:ext xmlns:c16="http://schemas.microsoft.com/office/drawing/2014/chart" uri="{C3380CC4-5D6E-409C-BE32-E72D297353CC}">
                <c16:uniqueId val="{00000003-6DF1-497A-99AD-E7E8019B8613}"/>
              </c:ext>
            </c:extLst>
          </c:dPt>
          <c:dPt>
            <c:idx val="3"/>
            <c:invertIfNegative val="0"/>
            <c:bubble3D val="0"/>
            <c:spPr>
              <a:solidFill>
                <a:srgbClr val="FF0000"/>
              </a:solidFill>
              <a:ln>
                <a:noFill/>
              </a:ln>
              <a:effectLst/>
            </c:spPr>
            <c:extLst>
              <c:ext xmlns:c16="http://schemas.microsoft.com/office/drawing/2014/chart" uri="{C3380CC4-5D6E-409C-BE32-E72D297353CC}">
                <c16:uniqueId val="{00000005-6DF1-497A-99AD-E7E8019B8613}"/>
              </c:ext>
            </c:extLst>
          </c:dPt>
          <c:dLbls>
            <c:dLbl>
              <c:idx val="1"/>
              <c:layout>
                <c:manualLayout>
                  <c:x val="-0.13395349229675121"/>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F1-497A-99AD-E7E8019B8613}"/>
                </c:ext>
              </c:extLst>
            </c:dLbl>
            <c:dLbl>
              <c:idx val="2"/>
              <c:layout>
                <c:manualLayout>
                  <c:x val="1.3395612917652091E-2"/>
                  <c:y val="5.5813945312002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F1-497A-99AD-E7E8019B8613}"/>
                </c:ext>
              </c:extLst>
            </c:dLbl>
            <c:dLbl>
              <c:idx val="3"/>
              <c:layout>
                <c:manualLayout>
                  <c:x val="-0.1339534922967513"/>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F1-497A-99AD-E7E8019B861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URSSAF_Eff!$V$4:$V$7</c:f>
              <c:strCache>
                <c:ptCount val="4"/>
                <c:pt idx="0">
                  <c:v>Services</c:v>
                </c:pt>
                <c:pt idx="1">
                  <c:v>Commerce</c:v>
                </c:pt>
                <c:pt idx="2">
                  <c:v>Construction</c:v>
                </c:pt>
                <c:pt idx="3">
                  <c:v>Industrie</c:v>
                </c:pt>
              </c:strCache>
            </c:strRef>
          </c:cat>
          <c:val>
            <c:numRef>
              <c:f>URSSAF_Eff!$W$4:$W$7</c:f>
              <c:numCache>
                <c:formatCode>#,##0</c:formatCode>
                <c:ptCount val="4"/>
                <c:pt idx="0">
                  <c:v>33</c:v>
                </c:pt>
                <c:pt idx="1">
                  <c:v>-736</c:v>
                </c:pt>
                <c:pt idx="2">
                  <c:v>-531</c:v>
                </c:pt>
                <c:pt idx="3">
                  <c:v>-2071</c:v>
                </c:pt>
              </c:numCache>
            </c:numRef>
          </c:val>
          <c:extLst>
            <c:ext xmlns:c16="http://schemas.microsoft.com/office/drawing/2014/chart" uri="{C3380CC4-5D6E-409C-BE32-E72D297353CC}">
              <c16:uniqueId val="{00000006-6DF1-497A-99AD-E7E8019B8613}"/>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URSSAF_Eff!$Y$3</c:f>
              <c:strCache>
                <c:ptCount val="1"/>
                <c:pt idx="0">
                  <c:v>2017-2023</c:v>
                </c:pt>
              </c:strCache>
            </c:strRef>
          </c:tx>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023C-4EC1-A80C-2F055D51B5B7}"/>
              </c:ext>
            </c:extLst>
          </c:dPt>
          <c:dLbls>
            <c:dLbl>
              <c:idx val="0"/>
              <c:layout>
                <c:manualLayout>
                  <c:x val="-0.11386046845223859"/>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3C-4EC1-A80C-2F055D51B5B7}"/>
                </c:ext>
              </c:extLst>
            </c:dLbl>
            <c:dLbl>
              <c:idx val="1"/>
              <c:layout>
                <c:manualLayout>
                  <c:x val="-0.11720930575965743"/>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3C-4EC1-A80C-2F055D51B5B7}"/>
                </c:ext>
              </c:extLst>
            </c:dLbl>
            <c:dLbl>
              <c:idx val="2"/>
              <c:layout>
                <c:manualLayout>
                  <c:x val="-0.11051163114481981"/>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3C-4EC1-A80C-2F055D51B5B7}"/>
                </c:ext>
              </c:extLst>
            </c:dLbl>
            <c:dLbl>
              <c:idx val="3"/>
              <c:layout>
                <c:manualLayout>
                  <c:x val="-0.17413953998577661"/>
                  <c:y val="5.581394531200214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3C-4EC1-A80C-2F055D51B5B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URSSAF_Eff!$V$4:$V$7</c:f>
              <c:strCache>
                <c:ptCount val="4"/>
                <c:pt idx="0">
                  <c:v>Services</c:v>
                </c:pt>
                <c:pt idx="1">
                  <c:v>Commerce</c:v>
                </c:pt>
                <c:pt idx="2">
                  <c:v>Construction</c:v>
                </c:pt>
                <c:pt idx="3">
                  <c:v>Industrie</c:v>
                </c:pt>
              </c:strCache>
            </c:strRef>
          </c:cat>
          <c:val>
            <c:numRef>
              <c:f>URSSAF_Eff!$Y$4:$Y$7</c:f>
              <c:numCache>
                <c:formatCode>#,##0</c:formatCode>
                <c:ptCount val="4"/>
                <c:pt idx="0">
                  <c:v>2575</c:v>
                </c:pt>
                <c:pt idx="1">
                  <c:v>899</c:v>
                </c:pt>
                <c:pt idx="2">
                  <c:v>872</c:v>
                </c:pt>
                <c:pt idx="3">
                  <c:v>-1036</c:v>
                </c:pt>
              </c:numCache>
            </c:numRef>
          </c:val>
          <c:extLst>
            <c:ext xmlns:c16="http://schemas.microsoft.com/office/drawing/2014/chart" uri="{C3380CC4-5D6E-409C-BE32-E72D297353CC}">
              <c16:uniqueId val="{00000002-023C-4EC1-A80C-2F055D51B5B7}"/>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min val="-25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URSSAF_Eff!$X$3</c:f>
              <c:strCache>
                <c:ptCount val="1"/>
                <c:pt idx="0">
                  <c:v>2012-2017</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0ABF-4A02-BE33-B1A47C481722}"/>
              </c:ext>
            </c:extLst>
          </c:dPt>
          <c:dPt>
            <c:idx val="2"/>
            <c:invertIfNegative val="0"/>
            <c:bubble3D val="0"/>
            <c:spPr>
              <a:solidFill>
                <a:srgbClr val="FF0000"/>
              </a:solidFill>
              <a:ln>
                <a:noFill/>
              </a:ln>
              <a:effectLst/>
            </c:spPr>
            <c:extLst>
              <c:ext xmlns:c16="http://schemas.microsoft.com/office/drawing/2014/chart" uri="{C3380CC4-5D6E-409C-BE32-E72D297353CC}">
                <c16:uniqueId val="{00000003-0ABF-4A02-BE33-B1A47C481722}"/>
              </c:ext>
            </c:extLst>
          </c:dPt>
          <c:dPt>
            <c:idx val="3"/>
            <c:invertIfNegative val="0"/>
            <c:bubble3D val="0"/>
            <c:spPr>
              <a:solidFill>
                <a:srgbClr val="FF0000"/>
              </a:solidFill>
              <a:ln>
                <a:noFill/>
              </a:ln>
              <a:effectLst/>
            </c:spPr>
            <c:extLst>
              <c:ext xmlns:c16="http://schemas.microsoft.com/office/drawing/2014/chart" uri="{C3380CC4-5D6E-409C-BE32-E72D297353CC}">
                <c16:uniqueId val="{00000005-0ABF-4A02-BE33-B1A47C481722}"/>
              </c:ext>
            </c:extLst>
          </c:dPt>
          <c:dLbls>
            <c:dLbl>
              <c:idx val="0"/>
              <c:layout>
                <c:manualLayout>
                  <c:x val="-0.15739535344868277"/>
                  <c:y val="5.581394531200317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BF-4A02-BE33-B1A47C481722}"/>
                </c:ext>
              </c:extLst>
            </c:dLbl>
            <c:dLbl>
              <c:idx val="1"/>
              <c:layout>
                <c:manualLayout>
                  <c:x val="-0.12390698037449493"/>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BF-4A02-BE33-B1A47C481722}"/>
                </c:ext>
              </c:extLst>
            </c:dLbl>
            <c:dLbl>
              <c:idx val="2"/>
              <c:layout>
                <c:manualLayout>
                  <c:x val="-0.17748837729319544"/>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BF-4A02-BE33-B1A47C481722}"/>
                </c:ext>
              </c:extLst>
            </c:dLbl>
            <c:dLbl>
              <c:idx val="3"/>
              <c:layout>
                <c:manualLayout>
                  <c:x val="-0.18418605190803303"/>
                  <c:y val="5.581394531200214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BF-4A02-BE33-B1A47C4817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URSSAF_Eff!$V$4:$V$7</c:f>
              <c:strCache>
                <c:ptCount val="4"/>
                <c:pt idx="0">
                  <c:v>Services</c:v>
                </c:pt>
                <c:pt idx="1">
                  <c:v>Commerce</c:v>
                </c:pt>
                <c:pt idx="2">
                  <c:v>Construction</c:v>
                </c:pt>
                <c:pt idx="3">
                  <c:v>Industrie</c:v>
                </c:pt>
              </c:strCache>
            </c:strRef>
          </c:cat>
          <c:val>
            <c:numRef>
              <c:f>URSSAF_Eff!$X$4:$X$7</c:f>
              <c:numCache>
                <c:formatCode>#,##0</c:formatCode>
                <c:ptCount val="4"/>
                <c:pt idx="0">
                  <c:v>1284</c:v>
                </c:pt>
                <c:pt idx="1">
                  <c:v>-698</c:v>
                </c:pt>
                <c:pt idx="2">
                  <c:v>-1342</c:v>
                </c:pt>
                <c:pt idx="3">
                  <c:v>-1645</c:v>
                </c:pt>
              </c:numCache>
            </c:numRef>
          </c:val>
          <c:extLst>
            <c:ext xmlns:c16="http://schemas.microsoft.com/office/drawing/2014/chart" uri="{C3380CC4-5D6E-409C-BE32-E72D297353CC}">
              <c16:uniqueId val="{00000006-0ABF-4A02-BE33-B1A47C481722}"/>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min val="-25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URSSAF_Eff!$W$3</c:f>
              <c:strCache>
                <c:ptCount val="1"/>
                <c:pt idx="0">
                  <c:v>2006-2012</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4CBF-441B-BEBE-E4D160B21245}"/>
              </c:ext>
            </c:extLst>
          </c:dPt>
          <c:dPt>
            <c:idx val="2"/>
            <c:invertIfNegative val="0"/>
            <c:bubble3D val="0"/>
            <c:spPr>
              <a:solidFill>
                <a:srgbClr val="FF0000"/>
              </a:solidFill>
              <a:ln>
                <a:noFill/>
              </a:ln>
              <a:effectLst/>
            </c:spPr>
            <c:extLst>
              <c:ext xmlns:c16="http://schemas.microsoft.com/office/drawing/2014/chart" uri="{C3380CC4-5D6E-409C-BE32-E72D297353CC}">
                <c16:uniqueId val="{00000003-4CBF-441B-BEBE-E4D160B21245}"/>
              </c:ext>
            </c:extLst>
          </c:dPt>
          <c:dPt>
            <c:idx val="3"/>
            <c:invertIfNegative val="0"/>
            <c:bubble3D val="0"/>
            <c:spPr>
              <a:solidFill>
                <a:srgbClr val="FF0000"/>
              </a:solidFill>
              <a:ln>
                <a:noFill/>
              </a:ln>
              <a:effectLst/>
            </c:spPr>
            <c:extLst>
              <c:ext xmlns:c16="http://schemas.microsoft.com/office/drawing/2014/chart" uri="{C3380CC4-5D6E-409C-BE32-E72D297353CC}">
                <c16:uniqueId val="{00000005-4CBF-441B-BEBE-E4D160B21245}"/>
              </c:ext>
            </c:extLst>
          </c:dPt>
          <c:dLbls>
            <c:dLbl>
              <c:idx val="0"/>
              <c:layout>
                <c:manualLayout>
                  <c:x val="-0.10716279383740103"/>
                  <c:y val="5.581394531200317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BF-441B-BEBE-E4D160B212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URSSAF_Eff!$V$14:$V$17</c:f>
              <c:strCache>
                <c:ptCount val="4"/>
                <c:pt idx="0">
                  <c:v>Services</c:v>
                </c:pt>
                <c:pt idx="1">
                  <c:v>Commerce</c:v>
                </c:pt>
                <c:pt idx="2">
                  <c:v>Construction</c:v>
                </c:pt>
                <c:pt idx="3">
                  <c:v>Industrie</c:v>
                </c:pt>
              </c:strCache>
            </c:strRef>
          </c:cat>
          <c:val>
            <c:numRef>
              <c:f>URSSAF_Eff!$W$14:$W$17</c:f>
              <c:numCache>
                <c:formatCode>#,##0</c:formatCode>
                <c:ptCount val="4"/>
                <c:pt idx="0">
                  <c:v>639</c:v>
                </c:pt>
                <c:pt idx="1">
                  <c:v>-588</c:v>
                </c:pt>
                <c:pt idx="2">
                  <c:v>-178</c:v>
                </c:pt>
                <c:pt idx="3">
                  <c:v>-523</c:v>
                </c:pt>
              </c:numCache>
            </c:numRef>
          </c:val>
          <c:extLst>
            <c:ext xmlns:c16="http://schemas.microsoft.com/office/drawing/2014/chart" uri="{C3380CC4-5D6E-409C-BE32-E72D297353CC}">
              <c16:uniqueId val="{00000006-4CBF-441B-BEBE-E4D160B21245}"/>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min val="-25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URSSAF_Eff!$X$3</c:f>
              <c:strCache>
                <c:ptCount val="1"/>
                <c:pt idx="0">
                  <c:v>2012-2017</c:v>
                </c:pt>
              </c:strCache>
            </c:strRef>
          </c:tx>
          <c:spPr>
            <a:solidFill>
              <a:srgbClr val="FF0000"/>
            </a:solidFill>
            <a:ln>
              <a:noFill/>
            </a:ln>
            <a:effectLst/>
          </c:spPr>
          <c:invertIfNegative val="0"/>
          <c:dLbls>
            <c:dLbl>
              <c:idx val="2"/>
              <c:layout>
                <c:manualLayout>
                  <c:x val="-0.12055814306707616"/>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8C-4127-8D02-AD9566CA06ED}"/>
                </c:ext>
              </c:extLst>
            </c:dLbl>
            <c:dLbl>
              <c:idx val="3"/>
              <c:layout>
                <c:manualLayout>
                  <c:x val="-0.12055814306707616"/>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8C-4127-8D02-AD9566CA06E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URSSAF_Eff!$V$14:$V$17</c:f>
              <c:strCache>
                <c:ptCount val="4"/>
                <c:pt idx="0">
                  <c:v>Services</c:v>
                </c:pt>
                <c:pt idx="1">
                  <c:v>Commerce</c:v>
                </c:pt>
                <c:pt idx="2">
                  <c:v>Construction</c:v>
                </c:pt>
                <c:pt idx="3">
                  <c:v>Industrie</c:v>
                </c:pt>
              </c:strCache>
            </c:strRef>
          </c:cat>
          <c:val>
            <c:numRef>
              <c:f>URSSAF_Eff!$X$14:$X$17</c:f>
              <c:numCache>
                <c:formatCode>#,##0</c:formatCode>
                <c:ptCount val="4"/>
                <c:pt idx="0">
                  <c:v>-408</c:v>
                </c:pt>
                <c:pt idx="1">
                  <c:v>-357</c:v>
                </c:pt>
                <c:pt idx="2">
                  <c:v>-678</c:v>
                </c:pt>
                <c:pt idx="3">
                  <c:v>-673</c:v>
                </c:pt>
              </c:numCache>
            </c:numRef>
          </c:val>
          <c:extLst>
            <c:ext xmlns:c16="http://schemas.microsoft.com/office/drawing/2014/chart" uri="{C3380CC4-5D6E-409C-BE32-E72D297353CC}">
              <c16:uniqueId val="{00000000-158C-4127-8D02-AD9566CA06ED}"/>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min val="-25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URSSAF_Eff!$Y$3</c:f>
              <c:strCache>
                <c:ptCount val="1"/>
                <c:pt idx="0">
                  <c:v>2017-2023</c:v>
                </c:pt>
              </c:strCache>
            </c:strRef>
          </c:tx>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B39A-4844-993E-8AA5E9F199B1}"/>
              </c:ext>
            </c:extLst>
          </c:dPt>
          <c:dLbls>
            <c:dLbl>
              <c:idx val="0"/>
              <c:layout>
                <c:manualLayout>
                  <c:x val="-0.13060465498933249"/>
                  <c:y val="5.581394531200317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9A-4844-993E-8AA5E9F199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URSSAF_Eff!$V$14:$V$17</c:f>
              <c:strCache>
                <c:ptCount val="4"/>
                <c:pt idx="0">
                  <c:v>Services</c:v>
                </c:pt>
                <c:pt idx="1">
                  <c:v>Commerce</c:v>
                </c:pt>
                <c:pt idx="2">
                  <c:v>Construction</c:v>
                </c:pt>
                <c:pt idx="3">
                  <c:v>Industrie</c:v>
                </c:pt>
              </c:strCache>
            </c:strRef>
          </c:cat>
          <c:val>
            <c:numRef>
              <c:f>URSSAF_Eff!$Y$14:$Y$17</c:f>
              <c:numCache>
                <c:formatCode>#,##0</c:formatCode>
                <c:ptCount val="4"/>
                <c:pt idx="0">
                  <c:v>2462</c:v>
                </c:pt>
                <c:pt idx="1">
                  <c:v>508</c:v>
                </c:pt>
                <c:pt idx="2">
                  <c:v>331</c:v>
                </c:pt>
                <c:pt idx="3">
                  <c:v>-497</c:v>
                </c:pt>
              </c:numCache>
            </c:numRef>
          </c:val>
          <c:extLst>
            <c:ext xmlns:c16="http://schemas.microsoft.com/office/drawing/2014/chart" uri="{C3380CC4-5D6E-409C-BE32-E72D297353CC}">
              <c16:uniqueId val="{00000002-B39A-4844-993E-8AA5E9F199B1}"/>
            </c:ext>
          </c:extLst>
        </c:ser>
        <c:dLbls>
          <c:showLegendKey val="0"/>
          <c:showVal val="0"/>
          <c:showCatName val="0"/>
          <c:showSerName val="0"/>
          <c:showPercent val="0"/>
          <c:showBubbleSize val="0"/>
        </c:dLbls>
        <c:gapWidth val="50"/>
        <c:axId val="1981496960"/>
        <c:axId val="1564566416"/>
      </c:barChart>
      <c:catAx>
        <c:axId val="1981496960"/>
        <c:scaling>
          <c:orientation val="minMax"/>
        </c:scaling>
        <c:delete val="1"/>
        <c:axPos val="l"/>
        <c:numFmt formatCode="General" sourceLinked="1"/>
        <c:majorTickMark val="none"/>
        <c:minorTickMark val="none"/>
        <c:tickLblPos val="nextTo"/>
        <c:crossAx val="1564566416"/>
        <c:crosses val="autoZero"/>
        <c:auto val="1"/>
        <c:lblAlgn val="ctr"/>
        <c:lblOffset val="100"/>
        <c:noMultiLvlLbl val="0"/>
      </c:catAx>
      <c:valAx>
        <c:axId val="1564566416"/>
        <c:scaling>
          <c:orientation val="minMax"/>
          <c:max val="3000"/>
          <c:min val="-2500"/>
        </c:scaling>
        <c:delete val="1"/>
        <c:axPos val="b"/>
        <c:numFmt formatCode="#,##0" sourceLinked="1"/>
        <c:majorTickMark val="none"/>
        <c:minorTickMark val="none"/>
        <c:tickLblPos val="nextTo"/>
        <c:crossAx val="19814969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C00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5479E"/>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URSSAF_PrincPôlesInd!$B$2:$B$14</c:f>
              <c:strCache>
                <c:ptCount val="13"/>
                <c:pt idx="0">
                  <c:v>Pharmaceutique</c:v>
                </c:pt>
                <c:pt idx="1">
                  <c:v>Travail du cuir</c:v>
                </c:pt>
                <c:pt idx="2">
                  <c:v>Équipements électriques</c:v>
                </c:pt>
                <c:pt idx="3">
                  <c:v>Autres matériels de transport</c:v>
                </c:pt>
                <c:pt idx="4">
                  <c:v>Meubles</c:v>
                </c:pt>
                <c:pt idx="5">
                  <c:v>Fabrication de machines</c:v>
                </c:pt>
                <c:pt idx="6">
                  <c:v>Chimie</c:v>
                </c:pt>
                <c:pt idx="7">
                  <c:v>Réparation de machines et équipements</c:v>
                </c:pt>
                <c:pt idx="8">
                  <c:v>Produits en caoutchouc et en plastique</c:v>
                </c:pt>
                <c:pt idx="9">
                  <c:v>Nucléaire</c:v>
                </c:pt>
                <c:pt idx="10">
                  <c:v>Automobile</c:v>
                </c:pt>
                <c:pt idx="11">
                  <c:v>Produits métalliques, sauf machines et équipts.</c:v>
                </c:pt>
                <c:pt idx="12">
                  <c:v>Agroalimentaire</c:v>
                </c:pt>
              </c:strCache>
            </c:strRef>
          </c:cat>
          <c:val>
            <c:numRef>
              <c:f>URSSAF_PrincPôlesInd!$C$2:$C$14</c:f>
              <c:numCache>
                <c:formatCode>#,##0</c:formatCode>
                <c:ptCount val="13"/>
                <c:pt idx="0">
                  <c:v>559</c:v>
                </c:pt>
                <c:pt idx="1">
                  <c:v>639</c:v>
                </c:pt>
                <c:pt idx="2">
                  <c:v>709</c:v>
                </c:pt>
                <c:pt idx="3">
                  <c:v>732</c:v>
                </c:pt>
                <c:pt idx="4">
                  <c:v>781</c:v>
                </c:pt>
                <c:pt idx="5">
                  <c:v>803</c:v>
                </c:pt>
                <c:pt idx="6">
                  <c:v>912</c:v>
                </c:pt>
                <c:pt idx="7">
                  <c:v>966</c:v>
                </c:pt>
                <c:pt idx="8">
                  <c:v>1192</c:v>
                </c:pt>
                <c:pt idx="9">
                  <c:v>1386</c:v>
                </c:pt>
                <c:pt idx="10">
                  <c:v>1930</c:v>
                </c:pt>
                <c:pt idx="11">
                  <c:v>2814</c:v>
                </c:pt>
                <c:pt idx="12">
                  <c:v>3362</c:v>
                </c:pt>
              </c:numCache>
            </c:numRef>
          </c:val>
          <c:extLst>
            <c:ext xmlns:c16="http://schemas.microsoft.com/office/drawing/2014/chart" uri="{C3380CC4-5D6E-409C-BE32-E72D297353CC}">
              <c16:uniqueId val="{00000000-A4F4-4225-973E-8ED536448077}"/>
            </c:ext>
          </c:extLst>
        </c:ser>
        <c:dLbls>
          <c:showLegendKey val="0"/>
          <c:showVal val="0"/>
          <c:showCatName val="0"/>
          <c:showSerName val="0"/>
          <c:showPercent val="0"/>
          <c:showBubbleSize val="0"/>
        </c:dLbls>
        <c:gapWidth val="40"/>
        <c:axId val="546852072"/>
        <c:axId val="546852464"/>
      </c:barChart>
      <c:catAx>
        <c:axId val="546852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5479E"/>
                </a:solidFill>
                <a:latin typeface="+mn-lt"/>
                <a:ea typeface="+mn-ea"/>
                <a:cs typeface="+mn-cs"/>
              </a:defRPr>
            </a:pPr>
            <a:endParaRPr lang="fr-FR"/>
          </a:p>
        </c:txPr>
        <c:crossAx val="546852464"/>
        <c:crosses val="autoZero"/>
        <c:auto val="1"/>
        <c:lblAlgn val="ctr"/>
        <c:lblOffset val="100"/>
        <c:noMultiLvlLbl val="0"/>
      </c:catAx>
      <c:valAx>
        <c:axId val="546852464"/>
        <c:scaling>
          <c:orientation val="minMax"/>
        </c:scaling>
        <c:delete val="1"/>
        <c:axPos val="b"/>
        <c:numFmt formatCode="#,##0" sourceLinked="1"/>
        <c:majorTickMark val="none"/>
        <c:minorTickMark val="none"/>
        <c:tickLblPos val="nextTo"/>
        <c:crossAx val="54685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548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Industrie!$A$3:$A$12</c:f>
              <c:strCache>
                <c:ptCount val="10"/>
                <c:pt idx="0">
                  <c:v>Industries alimentaires</c:v>
                </c:pt>
                <c:pt idx="1">
                  <c:v>Industrie automobile</c:v>
                </c:pt>
                <c:pt idx="2">
                  <c:v>Production d'électricité</c:v>
                </c:pt>
                <c:pt idx="3">
                  <c:v>Industrie chimique</c:v>
                </c:pt>
                <c:pt idx="4">
                  <c:v>Produits métalliques</c:v>
                </c:pt>
                <c:pt idx="5">
                  <c:v>Industrie pharmaceutique</c:v>
                </c:pt>
                <c:pt idx="6">
                  <c:v>Plasturgie</c:v>
                </c:pt>
                <c:pt idx="7">
                  <c:v>Autres matériels de transport</c:v>
                </c:pt>
                <c:pt idx="8">
                  <c:v>Fabrication de machines </c:v>
                </c:pt>
                <c:pt idx="9">
                  <c:v>Equipements électriques</c:v>
                </c:pt>
              </c:strCache>
            </c:strRef>
          </c:cat>
          <c:val>
            <c:numRef>
              <c:f>Industrie!$B$3:$B$12</c:f>
              <c:numCache>
                <c:formatCode>General</c:formatCode>
                <c:ptCount val="10"/>
                <c:pt idx="0">
                  <c:v>1984</c:v>
                </c:pt>
                <c:pt idx="1">
                  <c:v>1291</c:v>
                </c:pt>
                <c:pt idx="2">
                  <c:v>1254</c:v>
                </c:pt>
                <c:pt idx="3">
                  <c:v>857</c:v>
                </c:pt>
                <c:pt idx="4">
                  <c:v>767</c:v>
                </c:pt>
                <c:pt idx="5">
                  <c:v>559</c:v>
                </c:pt>
                <c:pt idx="6">
                  <c:v>460</c:v>
                </c:pt>
                <c:pt idx="7">
                  <c:v>384</c:v>
                </c:pt>
                <c:pt idx="8">
                  <c:v>329</c:v>
                </c:pt>
                <c:pt idx="9">
                  <c:v>314</c:v>
                </c:pt>
              </c:numCache>
            </c:numRef>
          </c:val>
          <c:extLst>
            <c:ext xmlns:c16="http://schemas.microsoft.com/office/drawing/2014/chart" uri="{C3380CC4-5D6E-409C-BE32-E72D297353CC}">
              <c16:uniqueId val="{00000000-FBDE-4660-BC3E-E374F7D791CA}"/>
            </c:ext>
          </c:extLst>
        </c:ser>
        <c:dLbls>
          <c:showLegendKey val="0"/>
          <c:showVal val="0"/>
          <c:showCatName val="0"/>
          <c:showSerName val="0"/>
          <c:showPercent val="0"/>
          <c:showBubbleSize val="0"/>
        </c:dLbls>
        <c:gapWidth val="45"/>
        <c:axId val="604905600"/>
        <c:axId val="604907560"/>
      </c:barChart>
      <c:catAx>
        <c:axId val="6049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604907560"/>
        <c:crosses val="autoZero"/>
        <c:auto val="1"/>
        <c:lblAlgn val="ctr"/>
        <c:lblOffset val="100"/>
        <c:noMultiLvlLbl val="0"/>
      </c:catAx>
      <c:valAx>
        <c:axId val="604907560"/>
        <c:scaling>
          <c:orientation val="minMax"/>
        </c:scaling>
        <c:delete val="1"/>
        <c:axPos val="t"/>
        <c:numFmt formatCode="General" sourceLinked="1"/>
        <c:majorTickMark val="none"/>
        <c:minorTickMark val="none"/>
        <c:tickLblPos val="nextTo"/>
        <c:crossAx val="604905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rgbClr val="002060"/>
          </a:solidFill>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solidFill>
                <a:srgbClr val="4472C4">
                  <a:lumMod val="75000"/>
                </a:srgbClr>
              </a:solidFill>
              <a:ln>
                <a:solidFill>
                  <a:srgbClr val="002060"/>
                </a:solidFill>
              </a:ln>
              <a:effectLst/>
            </c:spPr>
            <c:extLst>
              <c:ext xmlns:c16="http://schemas.microsoft.com/office/drawing/2014/chart" uri="{C3380CC4-5D6E-409C-BE32-E72D297353CC}">
                <c16:uniqueId val="{00000001-665F-439F-BD4A-52E528061B15}"/>
              </c:ext>
            </c:extLst>
          </c:dPt>
          <c:dPt>
            <c:idx val="1"/>
            <c:bubble3D val="0"/>
            <c:spPr>
              <a:noFill/>
              <a:ln>
                <a:solidFill>
                  <a:srgbClr val="005482"/>
                </a:solidFill>
              </a:ln>
              <a:effectLst/>
            </c:spPr>
            <c:extLst>
              <c:ext xmlns:c16="http://schemas.microsoft.com/office/drawing/2014/chart" uri="{C3380CC4-5D6E-409C-BE32-E72D297353CC}">
                <c16:uniqueId val="{00000003-665F-439F-BD4A-52E528061B15}"/>
              </c:ext>
            </c:extLst>
          </c:dPt>
          <c:dPt>
            <c:idx val="2"/>
            <c:bubble3D val="0"/>
            <c:spPr>
              <a:noFill/>
              <a:ln>
                <a:solidFill>
                  <a:srgbClr val="002060"/>
                </a:solidFill>
              </a:ln>
              <a:effectLst/>
            </c:spPr>
            <c:extLst>
              <c:ext xmlns:c16="http://schemas.microsoft.com/office/drawing/2014/chart" uri="{C3380CC4-5D6E-409C-BE32-E72D297353CC}">
                <c16:uniqueId val="{00000005-665F-439F-BD4A-52E528061B15}"/>
              </c:ext>
            </c:extLst>
          </c:dPt>
          <c:dPt>
            <c:idx val="3"/>
            <c:bubble3D val="0"/>
            <c:explosion val="6"/>
            <c:spPr>
              <a:noFill/>
              <a:ln>
                <a:solidFill>
                  <a:srgbClr val="002060"/>
                </a:solidFill>
              </a:ln>
              <a:effectLst/>
            </c:spPr>
            <c:extLst>
              <c:ext xmlns:c16="http://schemas.microsoft.com/office/drawing/2014/chart" uri="{C3380CC4-5D6E-409C-BE32-E72D297353CC}">
                <c16:uniqueId val="{00000007-665F-439F-BD4A-52E528061B15}"/>
              </c:ext>
            </c:extLst>
          </c:dPt>
          <c:cat>
            <c:strRef>
              <c:f>'Eff Sal A17'!$C$21:$C$24</c:f>
              <c:strCache>
                <c:ptCount val="4"/>
                <c:pt idx="0">
                  <c:v>Industrie</c:v>
                </c:pt>
                <c:pt idx="1">
                  <c:v>Construction</c:v>
                </c:pt>
                <c:pt idx="2">
                  <c:v>Commerce</c:v>
                </c:pt>
                <c:pt idx="3">
                  <c:v>Services</c:v>
                </c:pt>
              </c:strCache>
            </c:strRef>
          </c:cat>
          <c:val>
            <c:numRef>
              <c:f>'Eff Sal A17'!$D$21:$D$24</c:f>
              <c:numCache>
                <c:formatCode>General</c:formatCode>
                <c:ptCount val="4"/>
                <c:pt idx="0">
                  <c:v>9737</c:v>
                </c:pt>
                <c:pt idx="1">
                  <c:v>3987</c:v>
                </c:pt>
                <c:pt idx="2">
                  <c:v>7458</c:v>
                </c:pt>
                <c:pt idx="3">
                  <c:v>28316</c:v>
                </c:pt>
              </c:numCache>
            </c:numRef>
          </c:val>
          <c:extLst>
            <c:ext xmlns:c16="http://schemas.microsoft.com/office/drawing/2014/chart" uri="{C3380CC4-5D6E-409C-BE32-E72D297353CC}">
              <c16:uniqueId val="{00000008-665F-439F-BD4A-52E528061B15}"/>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solidFill>
                <a:schemeClr val="accent1"/>
              </a:solidFill>
              <a:ln>
                <a:solidFill>
                  <a:srgbClr val="002060"/>
                </a:solidFill>
              </a:ln>
              <a:effectLst/>
            </c:spPr>
            <c:extLst>
              <c:ext xmlns:c16="http://schemas.microsoft.com/office/drawing/2014/chart" uri="{C3380CC4-5D6E-409C-BE32-E72D297353CC}">
                <c16:uniqueId val="{00000001-C9C9-4761-9D13-B9E8B80A438F}"/>
              </c:ext>
            </c:extLst>
          </c:dPt>
          <c:dPt>
            <c:idx val="1"/>
            <c:bubble3D val="0"/>
            <c:spPr>
              <a:solidFill>
                <a:srgbClr val="ED7D31"/>
              </a:solidFill>
              <a:ln>
                <a:solidFill>
                  <a:srgbClr val="ED7D31"/>
                </a:solidFill>
              </a:ln>
              <a:effectLst/>
            </c:spPr>
            <c:extLst>
              <c:ext xmlns:c16="http://schemas.microsoft.com/office/drawing/2014/chart" uri="{C3380CC4-5D6E-409C-BE32-E72D297353CC}">
                <c16:uniqueId val="{00000003-C9C9-4761-9D13-B9E8B80A438F}"/>
              </c:ext>
            </c:extLst>
          </c:dPt>
          <c:dPt>
            <c:idx val="2"/>
            <c:bubble3D val="0"/>
            <c:spPr>
              <a:solidFill>
                <a:sysClr val="window" lastClr="FFFFFF"/>
              </a:solidFill>
              <a:ln>
                <a:solidFill>
                  <a:srgbClr val="002060"/>
                </a:solidFill>
              </a:ln>
              <a:effectLst/>
            </c:spPr>
            <c:extLst>
              <c:ext xmlns:c16="http://schemas.microsoft.com/office/drawing/2014/chart" uri="{C3380CC4-5D6E-409C-BE32-E72D297353CC}">
                <c16:uniqueId val="{00000005-C9C9-4761-9D13-B9E8B80A438F}"/>
              </c:ext>
            </c:extLst>
          </c:dPt>
          <c:dLbls>
            <c:dLbl>
              <c:idx val="0"/>
              <c:layout>
                <c:manualLayout>
                  <c:x val="0.13333333333333322"/>
                  <c:y val="-0.15277777777777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C9-4761-9D13-B9E8B80A438F}"/>
                </c:ext>
              </c:extLst>
            </c:dLbl>
            <c:dLbl>
              <c:idx val="1"/>
              <c:layout>
                <c:manualLayout>
                  <c:x val="6.3111111111111118E-2"/>
                  <c:y val="-0.1080186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C9-4761-9D13-B9E8B80A43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Construction!$A$2:$A$4</c:f>
              <c:strCache>
                <c:ptCount val="3"/>
                <c:pt idx="0">
                  <c:v>Construction de bâtiments</c:v>
                </c:pt>
                <c:pt idx="1">
                  <c:v>Génie civil</c:v>
                </c:pt>
                <c:pt idx="2">
                  <c:v>Travaux de construction spécialisés</c:v>
                </c:pt>
              </c:strCache>
            </c:strRef>
          </c:cat>
          <c:val>
            <c:numRef>
              <c:f>Construction!$B$2:$B$4</c:f>
              <c:numCache>
                <c:formatCode>General</c:formatCode>
                <c:ptCount val="3"/>
                <c:pt idx="0">
                  <c:v>133</c:v>
                </c:pt>
                <c:pt idx="1">
                  <c:v>523</c:v>
                </c:pt>
                <c:pt idx="2">
                  <c:v>3331</c:v>
                </c:pt>
              </c:numCache>
            </c:numRef>
          </c:val>
          <c:extLst>
            <c:ext xmlns:c16="http://schemas.microsoft.com/office/drawing/2014/chart" uri="{C3380CC4-5D6E-409C-BE32-E72D297353CC}">
              <c16:uniqueId val="{00000006-C9C9-4761-9D13-B9E8B80A438F}"/>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rgbClr val="005482"/>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1337106147138"/>
          <c:y val="6.3287144238212148E-2"/>
          <c:w val="0.86627542295970239"/>
          <c:h val="0.58349459650708113"/>
        </c:manualLayout>
      </c:layout>
      <c:barChart>
        <c:barDir val="col"/>
        <c:grouping val="stacked"/>
        <c:varyColors val="0"/>
        <c:ser>
          <c:idx val="1"/>
          <c:order val="1"/>
          <c:tx>
            <c:strRef>
              <c:f>evolPop!$D$47</c:f>
              <c:strCache>
                <c:ptCount val="1"/>
                <c:pt idx="0">
                  <c:v>dû au solde naturel</c:v>
                </c:pt>
              </c:strCache>
            </c:strRef>
          </c:tx>
          <c:spPr>
            <a:solidFill>
              <a:srgbClr val="FF99CC"/>
            </a:solidFill>
            <a:ln>
              <a:noFill/>
            </a:ln>
            <a:effectLst/>
          </c:spPr>
          <c:invertIfNegative val="0"/>
          <c:dLbls>
            <c:dLbl>
              <c:idx val="6"/>
              <c:layout>
                <c:manualLayout>
                  <c:x val="5.8910162002945507E-2"/>
                  <c:y val="-3.444562879546077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66CC"/>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1A-42E0-9CA9-3E87F89B0A4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evolPop!$B$48:$B$54</c:f>
              <c:strCache>
                <c:ptCount val="7"/>
                <c:pt idx="0">
                  <c:v>1968-1975</c:v>
                </c:pt>
                <c:pt idx="1">
                  <c:v>1975-1982</c:v>
                </c:pt>
                <c:pt idx="2">
                  <c:v>1982-1990</c:v>
                </c:pt>
                <c:pt idx="3">
                  <c:v>1990-1999</c:v>
                </c:pt>
                <c:pt idx="4">
                  <c:v>1999-2010</c:v>
                </c:pt>
                <c:pt idx="5">
                  <c:v>2010-2015</c:v>
                </c:pt>
                <c:pt idx="6">
                  <c:v>2015-2021</c:v>
                </c:pt>
              </c:strCache>
            </c:strRef>
          </c:cat>
          <c:val>
            <c:numRef>
              <c:f>evolPop!$D$48:$D$54</c:f>
              <c:numCache>
                <c:formatCode>General</c:formatCode>
                <c:ptCount val="7"/>
                <c:pt idx="0">
                  <c:v>0.62</c:v>
                </c:pt>
                <c:pt idx="1">
                  <c:v>0.4</c:v>
                </c:pt>
                <c:pt idx="2">
                  <c:v>0.31</c:v>
                </c:pt>
                <c:pt idx="3">
                  <c:v>0.24</c:v>
                </c:pt>
                <c:pt idx="4">
                  <c:v>0.28000000000000003</c:v>
                </c:pt>
                <c:pt idx="5">
                  <c:v>0.3</c:v>
                </c:pt>
                <c:pt idx="6">
                  <c:v>0.04</c:v>
                </c:pt>
              </c:numCache>
            </c:numRef>
          </c:val>
          <c:extLst>
            <c:ext xmlns:c16="http://schemas.microsoft.com/office/drawing/2014/chart" uri="{C3380CC4-5D6E-409C-BE32-E72D297353CC}">
              <c16:uniqueId val="{00000001-8F1A-42E0-9CA9-3E87F89B0A4A}"/>
            </c:ext>
          </c:extLst>
        </c:ser>
        <c:ser>
          <c:idx val="2"/>
          <c:order val="2"/>
          <c:tx>
            <c:strRef>
              <c:f>evolPop!$E$47</c:f>
              <c:strCache>
                <c:ptCount val="1"/>
                <c:pt idx="0">
                  <c:v>dû au solde migratoire apparent</c:v>
                </c:pt>
              </c:strCache>
            </c:strRef>
          </c:tx>
          <c:spPr>
            <a:solidFill>
              <a:schemeClr val="accent1">
                <a:lumMod val="75000"/>
              </a:schemeClr>
            </a:solidFill>
            <a:ln>
              <a:noFill/>
            </a:ln>
            <a:effectLst/>
          </c:spPr>
          <c:invertIfNegative val="0"/>
          <c:dLbls>
            <c:dLbl>
              <c:idx val="6"/>
              <c:layout>
                <c:manualLayout>
                  <c:x val="0"/>
                  <c:y val="-2.583422159659557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1A-42E0-9CA9-3E87F89B0A4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evolPop!$B$48:$B$54</c:f>
              <c:strCache>
                <c:ptCount val="7"/>
                <c:pt idx="0">
                  <c:v>1968-1975</c:v>
                </c:pt>
                <c:pt idx="1">
                  <c:v>1975-1982</c:v>
                </c:pt>
                <c:pt idx="2">
                  <c:v>1982-1990</c:v>
                </c:pt>
                <c:pt idx="3">
                  <c:v>1990-1999</c:v>
                </c:pt>
                <c:pt idx="4">
                  <c:v>1999-2010</c:v>
                </c:pt>
                <c:pt idx="5">
                  <c:v>2010-2015</c:v>
                </c:pt>
                <c:pt idx="6">
                  <c:v>2015-2021</c:v>
                </c:pt>
              </c:strCache>
            </c:strRef>
          </c:cat>
          <c:val>
            <c:numRef>
              <c:f>evolPop!$E$48:$E$54</c:f>
              <c:numCache>
                <c:formatCode>General</c:formatCode>
                <c:ptCount val="7"/>
                <c:pt idx="0">
                  <c:v>0.69</c:v>
                </c:pt>
                <c:pt idx="1">
                  <c:v>0.52</c:v>
                </c:pt>
                <c:pt idx="2">
                  <c:v>0.42</c:v>
                </c:pt>
                <c:pt idx="3">
                  <c:v>0.19</c:v>
                </c:pt>
                <c:pt idx="4">
                  <c:v>0.24</c:v>
                </c:pt>
                <c:pt idx="5" formatCode="0.00">
                  <c:v>7.1004699397818505E-2</c:v>
                </c:pt>
                <c:pt idx="6">
                  <c:v>-0.01</c:v>
                </c:pt>
              </c:numCache>
            </c:numRef>
          </c:val>
          <c:extLst>
            <c:ext xmlns:c16="http://schemas.microsoft.com/office/drawing/2014/chart" uri="{C3380CC4-5D6E-409C-BE32-E72D297353CC}">
              <c16:uniqueId val="{00000003-8F1A-42E0-9CA9-3E87F89B0A4A}"/>
            </c:ext>
          </c:extLst>
        </c:ser>
        <c:dLbls>
          <c:showLegendKey val="0"/>
          <c:showVal val="0"/>
          <c:showCatName val="0"/>
          <c:showSerName val="0"/>
          <c:showPercent val="0"/>
          <c:showBubbleSize val="0"/>
        </c:dLbls>
        <c:gapWidth val="64"/>
        <c:overlap val="100"/>
        <c:axId val="807771791"/>
        <c:axId val="844908847"/>
      </c:barChart>
      <c:lineChart>
        <c:grouping val="stacked"/>
        <c:varyColors val="0"/>
        <c:ser>
          <c:idx val="0"/>
          <c:order val="0"/>
          <c:tx>
            <c:strRef>
              <c:f>evolPop!$C$47</c:f>
              <c:strCache>
                <c:ptCount val="1"/>
                <c:pt idx="0">
                  <c:v>Taux de variation annuel moyen</c:v>
                </c:pt>
              </c:strCache>
            </c:strRef>
          </c:tx>
          <c:spPr>
            <a:ln w="28575" cap="rnd">
              <a:noFill/>
              <a:round/>
            </a:ln>
            <a:effectLst/>
          </c:spPr>
          <c:marker>
            <c:symbol val="circle"/>
            <c:size val="9"/>
            <c:spPr>
              <a:solidFill>
                <a:srgbClr val="FF0000"/>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evolPop!$B$48:$B$54</c:f>
              <c:strCache>
                <c:ptCount val="7"/>
                <c:pt idx="0">
                  <c:v>1968-1975</c:v>
                </c:pt>
                <c:pt idx="1">
                  <c:v>1975-1982</c:v>
                </c:pt>
                <c:pt idx="2">
                  <c:v>1982-1990</c:v>
                </c:pt>
                <c:pt idx="3">
                  <c:v>1990-1999</c:v>
                </c:pt>
                <c:pt idx="4">
                  <c:v>1999-2010</c:v>
                </c:pt>
                <c:pt idx="5">
                  <c:v>2010-2015</c:v>
                </c:pt>
                <c:pt idx="6">
                  <c:v>2015-2021</c:v>
                </c:pt>
              </c:strCache>
            </c:strRef>
          </c:cat>
          <c:val>
            <c:numRef>
              <c:f>evolPop!$C$48:$C$54</c:f>
              <c:numCache>
                <c:formatCode>General</c:formatCode>
                <c:ptCount val="7"/>
                <c:pt idx="0">
                  <c:v>1.31</c:v>
                </c:pt>
                <c:pt idx="1">
                  <c:v>0.92</c:v>
                </c:pt>
                <c:pt idx="2">
                  <c:v>0.73</c:v>
                </c:pt>
                <c:pt idx="3">
                  <c:v>0.43</c:v>
                </c:pt>
                <c:pt idx="4">
                  <c:v>0.52</c:v>
                </c:pt>
                <c:pt idx="5">
                  <c:v>0.37</c:v>
                </c:pt>
                <c:pt idx="6">
                  <c:v>0.02</c:v>
                </c:pt>
              </c:numCache>
            </c:numRef>
          </c:val>
          <c:smooth val="0"/>
          <c:extLst>
            <c:ext xmlns:c16="http://schemas.microsoft.com/office/drawing/2014/chart" uri="{C3380CC4-5D6E-409C-BE32-E72D297353CC}">
              <c16:uniqueId val="{00000004-8F1A-42E0-9CA9-3E87F89B0A4A}"/>
            </c:ext>
          </c:extLst>
        </c:ser>
        <c:dLbls>
          <c:showLegendKey val="0"/>
          <c:showVal val="0"/>
          <c:showCatName val="0"/>
          <c:showSerName val="0"/>
          <c:showPercent val="0"/>
          <c:showBubbleSize val="0"/>
        </c:dLbls>
        <c:marker val="1"/>
        <c:smooth val="0"/>
        <c:axId val="807771791"/>
        <c:axId val="844908847"/>
      </c:lineChart>
      <c:catAx>
        <c:axId val="807771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4908847"/>
        <c:crosses val="autoZero"/>
        <c:auto val="1"/>
        <c:lblAlgn val="ctr"/>
        <c:lblOffset val="100"/>
        <c:noMultiLvlLbl val="0"/>
      </c:catAx>
      <c:valAx>
        <c:axId val="844908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7771791"/>
        <c:crosses val="autoZero"/>
        <c:crossBetween val="between"/>
      </c:valAx>
      <c:spPr>
        <a:noFill/>
        <a:ln>
          <a:noFill/>
        </a:ln>
        <a:effectLst/>
      </c:spPr>
    </c:plotArea>
    <c:legend>
      <c:legendPos val="b"/>
      <c:layout>
        <c:manualLayout>
          <c:xMode val="edge"/>
          <c:yMode val="edge"/>
          <c:x val="0.35320941849021131"/>
          <c:y val="0.75607955243863134"/>
          <c:w val="0.44914821073140226"/>
          <c:h val="0.207002946755744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548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Construction!$B$53:$B$63</c:f>
              <c:strCache>
                <c:ptCount val="11"/>
                <c:pt idx="0">
                  <c:v>Maçonnerie  et gros œuvre </c:v>
                </c:pt>
                <c:pt idx="1">
                  <c:v>Menuiserie métallique et serrurerie</c:v>
                </c:pt>
                <c:pt idx="2">
                  <c:v>Travaux d'installation électrique </c:v>
                </c:pt>
                <c:pt idx="3">
                  <c:v>Iinstallation d'éqpts thermiques </c:v>
                </c:pt>
                <c:pt idx="4">
                  <c:v>Menuiserie bois et PVC</c:v>
                </c:pt>
                <c:pt idx="5">
                  <c:v>Travaux de charpente</c:v>
                </c:pt>
                <c:pt idx="6">
                  <c:v>Travaux de peinture et vitrerie</c:v>
                </c:pt>
                <c:pt idx="7">
                  <c:v>Travaux de terrassement </c:v>
                </c:pt>
                <c:pt idx="8">
                  <c:v>Installation d'eau et de gaz </c:v>
                </c:pt>
                <c:pt idx="9">
                  <c:v>Travaux de plâtrerie</c:v>
                </c:pt>
                <c:pt idx="10">
                  <c:v>Travaux de revêtement des sols et des murs</c:v>
                </c:pt>
              </c:strCache>
            </c:strRef>
          </c:cat>
          <c:val>
            <c:numRef>
              <c:f>Construction!$C$53:$C$63</c:f>
              <c:numCache>
                <c:formatCode>General</c:formatCode>
                <c:ptCount val="11"/>
                <c:pt idx="0">
                  <c:v>498</c:v>
                </c:pt>
                <c:pt idx="1">
                  <c:v>481</c:v>
                </c:pt>
                <c:pt idx="2">
                  <c:v>443</c:v>
                </c:pt>
                <c:pt idx="3">
                  <c:v>241</c:v>
                </c:pt>
                <c:pt idx="4">
                  <c:v>230</c:v>
                </c:pt>
                <c:pt idx="5">
                  <c:v>217</c:v>
                </c:pt>
                <c:pt idx="6">
                  <c:v>212</c:v>
                </c:pt>
                <c:pt idx="7">
                  <c:v>211</c:v>
                </c:pt>
                <c:pt idx="8">
                  <c:v>201</c:v>
                </c:pt>
                <c:pt idx="9">
                  <c:v>155</c:v>
                </c:pt>
                <c:pt idx="10">
                  <c:v>148</c:v>
                </c:pt>
              </c:numCache>
            </c:numRef>
          </c:val>
          <c:extLst>
            <c:ext xmlns:c16="http://schemas.microsoft.com/office/drawing/2014/chart" uri="{C3380CC4-5D6E-409C-BE32-E72D297353CC}">
              <c16:uniqueId val="{00000000-F8D0-4375-8A0F-111361956FBC}"/>
            </c:ext>
          </c:extLst>
        </c:ser>
        <c:dLbls>
          <c:showLegendKey val="0"/>
          <c:showVal val="0"/>
          <c:showCatName val="0"/>
          <c:showSerName val="0"/>
          <c:showPercent val="0"/>
          <c:showBubbleSize val="0"/>
        </c:dLbls>
        <c:gapWidth val="45"/>
        <c:axId val="604905600"/>
        <c:axId val="604907560"/>
      </c:barChart>
      <c:catAx>
        <c:axId val="6049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604907560"/>
        <c:crosses val="autoZero"/>
        <c:auto val="1"/>
        <c:lblAlgn val="ctr"/>
        <c:lblOffset val="100"/>
        <c:noMultiLvlLbl val="0"/>
      </c:catAx>
      <c:valAx>
        <c:axId val="604907560"/>
        <c:scaling>
          <c:orientation val="minMax"/>
        </c:scaling>
        <c:delete val="1"/>
        <c:axPos val="t"/>
        <c:numFmt formatCode="General" sourceLinked="1"/>
        <c:majorTickMark val="none"/>
        <c:minorTickMark val="none"/>
        <c:tickLblPos val="nextTo"/>
        <c:crossAx val="604905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rgbClr val="005482"/>
          </a:solidFill>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noFill/>
              <a:ln>
                <a:solidFill>
                  <a:srgbClr val="002060"/>
                </a:solidFill>
              </a:ln>
              <a:effectLst/>
            </c:spPr>
            <c:extLst>
              <c:ext xmlns:c16="http://schemas.microsoft.com/office/drawing/2014/chart" uri="{C3380CC4-5D6E-409C-BE32-E72D297353CC}">
                <c16:uniqueId val="{00000001-93DE-453B-842F-41F53E44CC94}"/>
              </c:ext>
            </c:extLst>
          </c:dPt>
          <c:dPt>
            <c:idx val="1"/>
            <c:bubble3D val="0"/>
            <c:spPr>
              <a:solidFill>
                <a:srgbClr val="4472C4">
                  <a:lumMod val="50000"/>
                </a:srgbClr>
              </a:solidFill>
              <a:ln>
                <a:noFill/>
              </a:ln>
              <a:effectLst/>
            </c:spPr>
            <c:extLst>
              <c:ext xmlns:c16="http://schemas.microsoft.com/office/drawing/2014/chart" uri="{C3380CC4-5D6E-409C-BE32-E72D297353CC}">
                <c16:uniqueId val="{00000003-93DE-453B-842F-41F53E44CC94}"/>
              </c:ext>
            </c:extLst>
          </c:dPt>
          <c:dPt>
            <c:idx val="2"/>
            <c:bubble3D val="0"/>
            <c:spPr>
              <a:noFill/>
              <a:ln>
                <a:solidFill>
                  <a:srgbClr val="002060"/>
                </a:solidFill>
              </a:ln>
              <a:effectLst/>
            </c:spPr>
            <c:extLst>
              <c:ext xmlns:c16="http://schemas.microsoft.com/office/drawing/2014/chart" uri="{C3380CC4-5D6E-409C-BE32-E72D297353CC}">
                <c16:uniqueId val="{00000005-93DE-453B-842F-41F53E44CC94}"/>
              </c:ext>
            </c:extLst>
          </c:dPt>
          <c:dPt>
            <c:idx val="3"/>
            <c:bubble3D val="0"/>
            <c:explosion val="6"/>
            <c:spPr>
              <a:noFill/>
              <a:ln>
                <a:solidFill>
                  <a:srgbClr val="002060"/>
                </a:solidFill>
              </a:ln>
              <a:effectLst/>
            </c:spPr>
            <c:extLst>
              <c:ext xmlns:c16="http://schemas.microsoft.com/office/drawing/2014/chart" uri="{C3380CC4-5D6E-409C-BE32-E72D297353CC}">
                <c16:uniqueId val="{00000007-93DE-453B-842F-41F53E44CC94}"/>
              </c:ext>
            </c:extLst>
          </c:dPt>
          <c:cat>
            <c:strRef>
              <c:f>'Eff Sal A17'!$C$21:$C$24</c:f>
              <c:strCache>
                <c:ptCount val="4"/>
                <c:pt idx="0">
                  <c:v>Industrie</c:v>
                </c:pt>
                <c:pt idx="1">
                  <c:v>Construction</c:v>
                </c:pt>
                <c:pt idx="2">
                  <c:v>Commerce</c:v>
                </c:pt>
                <c:pt idx="3">
                  <c:v>Services</c:v>
                </c:pt>
              </c:strCache>
            </c:strRef>
          </c:cat>
          <c:val>
            <c:numRef>
              <c:f>'Eff Sal A17'!$D$21:$D$24</c:f>
              <c:numCache>
                <c:formatCode>General</c:formatCode>
                <c:ptCount val="4"/>
                <c:pt idx="0">
                  <c:v>9737</c:v>
                </c:pt>
                <c:pt idx="1">
                  <c:v>3987</c:v>
                </c:pt>
                <c:pt idx="2">
                  <c:v>7458</c:v>
                </c:pt>
                <c:pt idx="3">
                  <c:v>28316</c:v>
                </c:pt>
              </c:numCache>
            </c:numRef>
          </c:val>
          <c:extLst>
            <c:ext xmlns:c16="http://schemas.microsoft.com/office/drawing/2014/chart" uri="{C3380CC4-5D6E-409C-BE32-E72D297353CC}">
              <c16:uniqueId val="{00000008-93DE-453B-842F-41F53E44CC94}"/>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dLbls>
          <c:showLegendKey val="0"/>
          <c:showVal val="0"/>
          <c:showCatName val="0"/>
          <c:showSerName val="0"/>
          <c:showPercent val="0"/>
          <c:showBubbleSize val="0"/>
        </c:dLbls>
        <c:gapWidth val="45"/>
        <c:axId val="588036664"/>
        <c:axId val="588038624"/>
        <c:extLst>
          <c:ext xmlns:c15="http://schemas.microsoft.com/office/drawing/2012/chart" uri="{02D57815-91ED-43cb-92C2-25804820EDAC}">
            <c15:filteredBarSeries>
              <c15:ser>
                <c:idx val="2"/>
                <c:order val="0"/>
                <c:spPr>
                  <a:solidFill>
                    <a:schemeClr val="accent3"/>
                  </a:solidFill>
                  <a:ln>
                    <a:noFill/>
                  </a:ln>
                  <a:effectLst/>
                </c:spPr>
                <c:invertIfNegative val="0"/>
                <c:cat>
                  <c:strRef>
                    <c:extLst>
                      <c:ext uri="{02D57815-91ED-43cb-92C2-25804820EDAC}">
                        <c15:formulaRef>
                          <c15:sqref>URSSAF_EffDetail!$B$177:$B$186</c15:sqref>
                        </c15:formulaRef>
                      </c:ext>
                    </c:extLst>
                    <c:strCache>
                      <c:ptCount val="7"/>
                      <c:pt idx="0">
                        <c:v>Meubles</c:v>
                      </c:pt>
                      <c:pt idx="1">
                        <c:v>Viandes et de produits à base de viande en magasin spécialisé</c:v>
                      </c:pt>
                      <c:pt idx="2">
                        <c:v>Habillement en magasin spécialisé</c:v>
                      </c:pt>
                      <c:pt idx="3">
                        <c:v>Quincaillerie, peintures et verres en grandes surfaces (400 m2et plus)</c:v>
                      </c:pt>
                      <c:pt idx="4">
                        <c:v>Pharmaceutiques en magasin spécialisé</c:v>
                      </c:pt>
                      <c:pt idx="5">
                        <c:v>Optique</c:v>
                      </c:pt>
                      <c:pt idx="6">
                        <c:v>Hypermarchés et supermarchés</c:v>
                      </c:pt>
                    </c:strCache>
                  </c:strRef>
                </c:cat>
                <c:val>
                  <c:numRef>
                    <c:extLst>
                      <c:ext uri="{02D57815-91ED-43cb-92C2-25804820EDAC}">
                        <c15:formulaRef>
                          <c15:sqref>URSSAF_EffDetail!$C$177:$C$186</c15:sqref>
                        </c15:formulaRef>
                      </c:ext>
                    </c:extLst>
                    <c:numCache>
                      <c:formatCode>General</c:formatCode>
                      <c:ptCount val="7"/>
                      <c:pt idx="0">
                        <c:v>39</c:v>
                      </c:pt>
                      <c:pt idx="1">
                        <c:v>48</c:v>
                      </c:pt>
                      <c:pt idx="2">
                        <c:v>52</c:v>
                      </c:pt>
                      <c:pt idx="3">
                        <c:v>71</c:v>
                      </c:pt>
                      <c:pt idx="4">
                        <c:v>181</c:v>
                      </c:pt>
                      <c:pt idx="5">
                        <c:v>205</c:v>
                      </c:pt>
                      <c:pt idx="6">
                        <c:v>825</c:v>
                      </c:pt>
                    </c:numCache>
                  </c:numRef>
                </c:val>
                <c:extLst>
                  <c:ext xmlns:c16="http://schemas.microsoft.com/office/drawing/2014/chart" uri="{C3380CC4-5D6E-409C-BE32-E72D297353CC}">
                    <c16:uniqueId val="{00000001-89A7-4D7D-A00F-752C98AAA3AC}"/>
                  </c:ext>
                </c:extLst>
              </c15:ser>
            </c15:filteredBarSeries>
          </c:ext>
        </c:extLst>
      </c:barChart>
      <c:catAx>
        <c:axId val="588036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588038624"/>
        <c:crosses val="autoZero"/>
        <c:auto val="1"/>
        <c:lblAlgn val="ctr"/>
        <c:lblOffset val="100"/>
        <c:noMultiLvlLbl val="0"/>
      </c:catAx>
      <c:valAx>
        <c:axId val="588038624"/>
        <c:scaling>
          <c:orientation val="minMax"/>
        </c:scaling>
        <c:delete val="1"/>
        <c:axPos val="b"/>
        <c:numFmt formatCode="General" sourceLinked="1"/>
        <c:majorTickMark val="none"/>
        <c:minorTickMark val="none"/>
        <c:tickLblPos val="nextTo"/>
        <c:crossAx val="5880366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noFill/>
              <a:ln>
                <a:solidFill>
                  <a:srgbClr val="002060"/>
                </a:solidFill>
              </a:ln>
              <a:effectLst/>
            </c:spPr>
            <c:extLst>
              <c:ext xmlns:c16="http://schemas.microsoft.com/office/drawing/2014/chart" uri="{C3380CC4-5D6E-409C-BE32-E72D297353CC}">
                <c16:uniqueId val="{00000001-0158-4A6F-9972-D01B7F0CB53F}"/>
              </c:ext>
            </c:extLst>
          </c:dPt>
          <c:dPt>
            <c:idx val="1"/>
            <c:bubble3D val="0"/>
            <c:spPr>
              <a:solidFill>
                <a:srgbClr val="ED7D31"/>
              </a:solidFill>
              <a:ln>
                <a:solidFill>
                  <a:srgbClr val="ED7D31"/>
                </a:solidFill>
              </a:ln>
              <a:effectLst/>
            </c:spPr>
            <c:extLst>
              <c:ext xmlns:c16="http://schemas.microsoft.com/office/drawing/2014/chart" uri="{C3380CC4-5D6E-409C-BE32-E72D297353CC}">
                <c16:uniqueId val="{00000003-0158-4A6F-9972-D01B7F0CB53F}"/>
              </c:ext>
            </c:extLst>
          </c:dPt>
          <c:dPt>
            <c:idx val="2"/>
            <c:bubble3D val="0"/>
            <c:spPr>
              <a:solidFill>
                <a:srgbClr val="0070C0"/>
              </a:solidFill>
              <a:ln>
                <a:solidFill>
                  <a:srgbClr val="002060"/>
                </a:solidFill>
              </a:ln>
              <a:effectLst/>
            </c:spPr>
            <c:extLst>
              <c:ext xmlns:c16="http://schemas.microsoft.com/office/drawing/2014/chart" uri="{C3380CC4-5D6E-409C-BE32-E72D297353CC}">
                <c16:uniqueId val="{00000005-0158-4A6F-9972-D01B7F0CB53F}"/>
              </c:ext>
            </c:extLst>
          </c:dPt>
          <c:dLbls>
            <c:dLbl>
              <c:idx val="0"/>
              <c:layout>
                <c:manualLayout>
                  <c:x val="0.13333333333333322"/>
                  <c:y val="-0.15277777777777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58-4A6F-9972-D01B7F0CB53F}"/>
                </c:ext>
              </c:extLst>
            </c:dLbl>
            <c:dLbl>
              <c:idx val="1"/>
              <c:layout>
                <c:manualLayout>
                  <c:x val="-6.3888888888888884E-2"/>
                  <c:y val="-0.157407407407407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58-4A6F-9972-D01B7F0CB5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Feuil6!$A$2:$A$4</c:f>
              <c:strCache>
                <c:ptCount val="3"/>
                <c:pt idx="0">
                  <c:v>Commerce de détail, à l’exception des automobiles et des motocycles</c:v>
                </c:pt>
                <c:pt idx="1">
                  <c:v>Commerce de gros, à l’exception des automobiles et des motocycles</c:v>
                </c:pt>
                <c:pt idx="2">
                  <c:v>Commerce et réparation d'automobiles et de motocycles</c:v>
                </c:pt>
              </c:strCache>
            </c:strRef>
          </c:cat>
          <c:val>
            <c:numRef>
              <c:f>Feuil6!$B$2:$B$4</c:f>
              <c:numCache>
                <c:formatCode>General</c:formatCode>
                <c:ptCount val="3"/>
                <c:pt idx="0">
                  <c:v>4375</c:v>
                </c:pt>
                <c:pt idx="1">
                  <c:v>1844</c:v>
                </c:pt>
                <c:pt idx="2">
                  <c:v>1239</c:v>
                </c:pt>
              </c:numCache>
            </c:numRef>
          </c:val>
          <c:extLst>
            <c:ext xmlns:c16="http://schemas.microsoft.com/office/drawing/2014/chart" uri="{C3380CC4-5D6E-409C-BE32-E72D297353CC}">
              <c16:uniqueId val="{00000006-0158-4A6F-9972-D01B7F0CB53F}"/>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5482"/>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78159558717094"/>
          <c:y val="3.4628321852528461E-2"/>
          <c:w val="0.43172265179666947"/>
          <c:h val="0.93074335629494309"/>
        </c:manualLayout>
      </c:layout>
      <c:barChart>
        <c:barDir val="bar"/>
        <c:grouping val="clustered"/>
        <c:varyColors val="0"/>
        <c:ser>
          <c:idx val="0"/>
          <c:order val="0"/>
          <c:spPr>
            <a:solidFill>
              <a:srgbClr val="005482"/>
            </a:solidFill>
            <a:ln>
              <a:noFill/>
            </a:ln>
            <a:effectLst/>
          </c:spPr>
          <c:invertIfNegative val="0"/>
          <c:dLbls>
            <c:dLbl>
              <c:idx val="0"/>
              <c:layout>
                <c:manualLayout>
                  <c:x val="0"/>
                  <c:y val="3.1480292593207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6C-45EA-A967-35B5ED3869AE}"/>
                </c:ext>
              </c:extLst>
            </c:dLbl>
            <c:spPr>
              <a:noFill/>
              <a:ln>
                <a:noFill/>
              </a:ln>
              <a:effectLst/>
            </c:spPr>
            <c:txPr>
              <a:bodyPr rot="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Commerce!$C$10:$C$18</c:f>
              <c:strCache>
                <c:ptCount val="9"/>
                <c:pt idx="0">
                  <c:v>Hypermarchés - Supermarchés - Supérettes</c:v>
                </c:pt>
                <c:pt idx="1">
                  <c:v>Pharmaceutiques en magasin spécialisé</c:v>
                </c:pt>
                <c:pt idx="2">
                  <c:v>Alimentaires (générale, viande, pain, léfgumes, boisson,</c:v>
                </c:pt>
                <c:pt idx="3">
                  <c:v>Quincaillerie, peintures et verres en grandes surfaces (400 m2et plus)</c:v>
                </c:pt>
                <c:pt idx="4">
                  <c:v>Habillement en magasin spécialisé</c:v>
                </c:pt>
                <c:pt idx="5">
                  <c:v>Meubles</c:v>
                </c:pt>
                <c:pt idx="6">
                  <c:v>Fleurs, plantes</c:v>
                </c:pt>
                <c:pt idx="7">
                  <c:v>Optique</c:v>
                </c:pt>
                <c:pt idx="8">
                  <c:v>Articles de sport en magasin spécialisé</c:v>
                </c:pt>
              </c:strCache>
            </c:strRef>
          </c:cat>
          <c:val>
            <c:numRef>
              <c:f>Commerce!$D$10:$D$18</c:f>
              <c:numCache>
                <c:formatCode>General</c:formatCode>
                <c:ptCount val="9"/>
                <c:pt idx="0">
                  <c:v>1898</c:v>
                </c:pt>
                <c:pt idx="1">
                  <c:v>344</c:v>
                </c:pt>
                <c:pt idx="2">
                  <c:v>316</c:v>
                </c:pt>
                <c:pt idx="3">
                  <c:v>262</c:v>
                </c:pt>
                <c:pt idx="4">
                  <c:v>217</c:v>
                </c:pt>
                <c:pt idx="5">
                  <c:v>132</c:v>
                </c:pt>
                <c:pt idx="6">
                  <c:v>124</c:v>
                </c:pt>
                <c:pt idx="7">
                  <c:v>116</c:v>
                </c:pt>
                <c:pt idx="8">
                  <c:v>107</c:v>
                </c:pt>
              </c:numCache>
            </c:numRef>
          </c:val>
          <c:extLst>
            <c:ext xmlns:c16="http://schemas.microsoft.com/office/drawing/2014/chart" uri="{C3380CC4-5D6E-409C-BE32-E72D297353CC}">
              <c16:uniqueId val="{00000001-F26C-45EA-A967-35B5ED3869AE}"/>
            </c:ext>
          </c:extLst>
        </c:ser>
        <c:dLbls>
          <c:showLegendKey val="0"/>
          <c:showVal val="0"/>
          <c:showCatName val="0"/>
          <c:showSerName val="0"/>
          <c:showPercent val="0"/>
          <c:showBubbleSize val="0"/>
        </c:dLbls>
        <c:gapWidth val="45"/>
        <c:axId val="604905600"/>
        <c:axId val="604907560"/>
      </c:barChart>
      <c:catAx>
        <c:axId val="6049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5482"/>
                </a:solidFill>
                <a:latin typeface="+mn-lt"/>
                <a:ea typeface="+mn-ea"/>
                <a:cs typeface="+mn-cs"/>
              </a:defRPr>
            </a:pPr>
            <a:endParaRPr lang="fr-FR"/>
          </a:p>
        </c:txPr>
        <c:crossAx val="604907560"/>
        <c:crosses val="autoZero"/>
        <c:auto val="1"/>
        <c:lblAlgn val="ctr"/>
        <c:lblOffset val="100"/>
        <c:noMultiLvlLbl val="0"/>
      </c:catAx>
      <c:valAx>
        <c:axId val="604907560"/>
        <c:scaling>
          <c:orientation val="minMax"/>
        </c:scaling>
        <c:delete val="1"/>
        <c:axPos val="t"/>
        <c:numFmt formatCode="General" sourceLinked="1"/>
        <c:majorTickMark val="none"/>
        <c:minorTickMark val="none"/>
        <c:tickLblPos val="nextTo"/>
        <c:crossAx val="604905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rgbClr val="002060"/>
          </a:solidFill>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noFill/>
              <a:ln>
                <a:solidFill>
                  <a:srgbClr val="002060"/>
                </a:solidFill>
              </a:ln>
              <a:effectLst/>
            </c:spPr>
            <c:extLst>
              <c:ext xmlns:c16="http://schemas.microsoft.com/office/drawing/2014/chart" uri="{C3380CC4-5D6E-409C-BE32-E72D297353CC}">
                <c16:uniqueId val="{00000001-D085-4195-9B3E-72D7A6720FE7}"/>
              </c:ext>
            </c:extLst>
          </c:dPt>
          <c:dPt>
            <c:idx val="1"/>
            <c:bubble3D val="0"/>
            <c:spPr>
              <a:noFill/>
              <a:ln>
                <a:solidFill>
                  <a:srgbClr val="005482"/>
                </a:solidFill>
              </a:ln>
              <a:effectLst/>
            </c:spPr>
            <c:extLst>
              <c:ext xmlns:c16="http://schemas.microsoft.com/office/drawing/2014/chart" uri="{C3380CC4-5D6E-409C-BE32-E72D297353CC}">
                <c16:uniqueId val="{00000003-D085-4195-9B3E-72D7A6720FE7}"/>
              </c:ext>
            </c:extLst>
          </c:dPt>
          <c:dPt>
            <c:idx val="2"/>
            <c:bubble3D val="0"/>
            <c:spPr>
              <a:solidFill>
                <a:srgbClr val="4472C4">
                  <a:lumMod val="60000"/>
                  <a:lumOff val="40000"/>
                </a:srgbClr>
              </a:solidFill>
              <a:ln>
                <a:solidFill>
                  <a:srgbClr val="002060"/>
                </a:solidFill>
              </a:ln>
              <a:effectLst/>
            </c:spPr>
            <c:extLst>
              <c:ext xmlns:c16="http://schemas.microsoft.com/office/drawing/2014/chart" uri="{C3380CC4-5D6E-409C-BE32-E72D297353CC}">
                <c16:uniqueId val="{00000005-D085-4195-9B3E-72D7A6720FE7}"/>
              </c:ext>
            </c:extLst>
          </c:dPt>
          <c:dPt>
            <c:idx val="3"/>
            <c:bubble3D val="0"/>
            <c:explosion val="6"/>
            <c:spPr>
              <a:noFill/>
              <a:ln>
                <a:solidFill>
                  <a:srgbClr val="002060"/>
                </a:solidFill>
              </a:ln>
              <a:effectLst/>
            </c:spPr>
            <c:extLst>
              <c:ext xmlns:c16="http://schemas.microsoft.com/office/drawing/2014/chart" uri="{C3380CC4-5D6E-409C-BE32-E72D297353CC}">
                <c16:uniqueId val="{00000007-D085-4195-9B3E-72D7A6720FE7}"/>
              </c:ext>
            </c:extLst>
          </c:dPt>
          <c:cat>
            <c:strRef>
              <c:f>'Eff Sal A17'!$C$21:$C$24</c:f>
              <c:strCache>
                <c:ptCount val="4"/>
                <c:pt idx="0">
                  <c:v>Industrie</c:v>
                </c:pt>
                <c:pt idx="1">
                  <c:v>Construction</c:v>
                </c:pt>
                <c:pt idx="2">
                  <c:v>Commerce</c:v>
                </c:pt>
                <c:pt idx="3">
                  <c:v>Services</c:v>
                </c:pt>
              </c:strCache>
            </c:strRef>
          </c:cat>
          <c:val>
            <c:numRef>
              <c:f>'Eff Sal A17'!$D$21:$D$24</c:f>
              <c:numCache>
                <c:formatCode>General</c:formatCode>
                <c:ptCount val="4"/>
                <c:pt idx="0">
                  <c:v>9737</c:v>
                </c:pt>
                <c:pt idx="1">
                  <c:v>3987</c:v>
                </c:pt>
                <c:pt idx="2">
                  <c:v>7458</c:v>
                </c:pt>
                <c:pt idx="3">
                  <c:v>28316</c:v>
                </c:pt>
              </c:numCache>
            </c:numRef>
          </c:val>
          <c:extLst>
            <c:ext xmlns:c16="http://schemas.microsoft.com/office/drawing/2014/chart" uri="{C3380CC4-5D6E-409C-BE32-E72D297353CC}">
              <c16:uniqueId val="{00000008-D085-4195-9B3E-72D7A6720FE7}"/>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a:ln>
              <a:solidFill>
                <a:srgbClr val="002060"/>
              </a:solidFill>
            </a:ln>
            <a:effectLst/>
          </c:spPr>
          <c:dPt>
            <c:idx val="0"/>
            <c:bubble3D val="0"/>
            <c:spPr>
              <a:noFill/>
              <a:ln>
                <a:solidFill>
                  <a:srgbClr val="002060"/>
                </a:solidFill>
              </a:ln>
              <a:effectLst/>
            </c:spPr>
            <c:extLst>
              <c:ext xmlns:c16="http://schemas.microsoft.com/office/drawing/2014/chart" uri="{C3380CC4-5D6E-409C-BE32-E72D297353CC}">
                <c16:uniqueId val="{00000001-B080-465D-9464-ED846B060603}"/>
              </c:ext>
            </c:extLst>
          </c:dPt>
          <c:dPt>
            <c:idx val="1"/>
            <c:bubble3D val="0"/>
            <c:spPr>
              <a:noFill/>
              <a:ln>
                <a:solidFill>
                  <a:srgbClr val="005482"/>
                </a:solidFill>
              </a:ln>
              <a:effectLst/>
            </c:spPr>
            <c:extLst>
              <c:ext xmlns:c16="http://schemas.microsoft.com/office/drawing/2014/chart" uri="{C3380CC4-5D6E-409C-BE32-E72D297353CC}">
                <c16:uniqueId val="{00000003-B080-465D-9464-ED846B060603}"/>
              </c:ext>
            </c:extLst>
          </c:dPt>
          <c:dPt>
            <c:idx val="2"/>
            <c:bubble3D val="0"/>
            <c:spPr>
              <a:noFill/>
              <a:ln>
                <a:solidFill>
                  <a:srgbClr val="002060"/>
                </a:solidFill>
              </a:ln>
              <a:effectLst/>
            </c:spPr>
            <c:extLst>
              <c:ext xmlns:c16="http://schemas.microsoft.com/office/drawing/2014/chart" uri="{C3380CC4-5D6E-409C-BE32-E72D297353CC}">
                <c16:uniqueId val="{00000005-B080-465D-9464-ED846B060603}"/>
              </c:ext>
            </c:extLst>
          </c:dPt>
          <c:dPt>
            <c:idx val="3"/>
            <c:bubble3D val="0"/>
            <c:explosion val="6"/>
            <c:spPr>
              <a:solidFill>
                <a:srgbClr val="005482"/>
              </a:solidFill>
              <a:ln>
                <a:solidFill>
                  <a:srgbClr val="002060"/>
                </a:solidFill>
              </a:ln>
              <a:effectLst/>
            </c:spPr>
            <c:extLst>
              <c:ext xmlns:c16="http://schemas.microsoft.com/office/drawing/2014/chart" uri="{C3380CC4-5D6E-409C-BE32-E72D297353CC}">
                <c16:uniqueId val="{00000007-B080-465D-9464-ED846B060603}"/>
              </c:ext>
            </c:extLst>
          </c:dPt>
          <c:cat>
            <c:strRef>
              <c:f>'Eff Sal A17'!$C$21:$C$24</c:f>
              <c:strCache>
                <c:ptCount val="4"/>
                <c:pt idx="0">
                  <c:v>Industrie</c:v>
                </c:pt>
                <c:pt idx="1">
                  <c:v>Construction</c:v>
                </c:pt>
                <c:pt idx="2">
                  <c:v>Commerce</c:v>
                </c:pt>
                <c:pt idx="3">
                  <c:v>Services</c:v>
                </c:pt>
              </c:strCache>
            </c:strRef>
          </c:cat>
          <c:val>
            <c:numRef>
              <c:f>'Eff Sal A17'!$D$21:$D$24</c:f>
              <c:numCache>
                <c:formatCode>General</c:formatCode>
                <c:ptCount val="4"/>
                <c:pt idx="0">
                  <c:v>9737</c:v>
                </c:pt>
                <c:pt idx="1">
                  <c:v>3987</c:v>
                </c:pt>
                <c:pt idx="2">
                  <c:v>7458</c:v>
                </c:pt>
                <c:pt idx="3">
                  <c:v>28316</c:v>
                </c:pt>
              </c:numCache>
            </c:numRef>
          </c:val>
          <c:extLst>
            <c:ext xmlns:c16="http://schemas.microsoft.com/office/drawing/2014/chart" uri="{C3380CC4-5D6E-409C-BE32-E72D297353CC}">
              <c16:uniqueId val="{00000008-B080-465D-9464-ED846B060603}"/>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548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Feuil3!$A$57:$A$68</c:f>
              <c:strCache>
                <c:ptCount val="12"/>
                <c:pt idx="0">
                  <c:v>Transports et entreposage</c:v>
                </c:pt>
                <c:pt idx="1">
                  <c:v>Hébergement et restauration</c:v>
                </c:pt>
                <c:pt idx="2">
                  <c:v>Aménagement paysager et bâtiments</c:v>
                </c:pt>
                <c:pt idx="3">
                  <c:v>Action sociale sans hébergement</c:v>
                </c:pt>
                <c:pt idx="4">
                  <c:v>Activités financières et d'assurance</c:v>
                </c:pt>
                <c:pt idx="5">
                  <c:v>Activités pour la santé humaine</c:v>
                </c:pt>
                <c:pt idx="6">
                  <c:v>Juridiques et comptables et Gestion</c:v>
                </c:pt>
                <c:pt idx="7">
                  <c:v>Hébergement médico-social et social</c:v>
                </c:pt>
                <c:pt idx="8">
                  <c:v>Autres services personnels</c:v>
                </c:pt>
                <c:pt idx="9">
                  <c:v>Enseignement</c:v>
                </c:pt>
                <c:pt idx="10">
                  <c:v>Administratif et  soutien aux entreprises</c:v>
                </c:pt>
                <c:pt idx="11">
                  <c:v>Ingénierie ; Contrôle et analyses techniques</c:v>
                </c:pt>
              </c:strCache>
            </c:strRef>
          </c:cat>
          <c:val>
            <c:numRef>
              <c:f>Feuil3!$B$57:$B$68</c:f>
              <c:numCache>
                <c:formatCode>General</c:formatCode>
                <c:ptCount val="12"/>
                <c:pt idx="0">
                  <c:v>3391</c:v>
                </c:pt>
                <c:pt idx="1">
                  <c:v>3063</c:v>
                </c:pt>
                <c:pt idx="2">
                  <c:v>2535</c:v>
                </c:pt>
                <c:pt idx="3">
                  <c:v>2311</c:v>
                </c:pt>
                <c:pt idx="4">
                  <c:v>2188</c:v>
                </c:pt>
                <c:pt idx="5">
                  <c:v>1646</c:v>
                </c:pt>
                <c:pt idx="6">
                  <c:v>1273</c:v>
                </c:pt>
                <c:pt idx="7">
                  <c:v>1118</c:v>
                </c:pt>
                <c:pt idx="8">
                  <c:v>944</c:v>
                </c:pt>
                <c:pt idx="9">
                  <c:v>866</c:v>
                </c:pt>
                <c:pt idx="10">
                  <c:v>812</c:v>
                </c:pt>
                <c:pt idx="11">
                  <c:v>796</c:v>
                </c:pt>
              </c:numCache>
            </c:numRef>
          </c:val>
          <c:extLst>
            <c:ext xmlns:c16="http://schemas.microsoft.com/office/drawing/2014/chart" uri="{C3380CC4-5D6E-409C-BE32-E72D297353CC}">
              <c16:uniqueId val="{00000000-F9CA-43F8-B877-A31F4998661C}"/>
            </c:ext>
          </c:extLst>
        </c:ser>
        <c:dLbls>
          <c:showLegendKey val="0"/>
          <c:showVal val="0"/>
          <c:showCatName val="0"/>
          <c:showSerName val="0"/>
          <c:showPercent val="0"/>
          <c:showBubbleSize val="0"/>
        </c:dLbls>
        <c:gapWidth val="45"/>
        <c:axId val="604905600"/>
        <c:axId val="604907560"/>
      </c:barChart>
      <c:catAx>
        <c:axId val="6049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5482"/>
                </a:solidFill>
                <a:latin typeface="+mn-lt"/>
                <a:ea typeface="+mn-ea"/>
                <a:cs typeface="+mn-cs"/>
              </a:defRPr>
            </a:pPr>
            <a:endParaRPr lang="fr-FR"/>
          </a:p>
        </c:txPr>
        <c:crossAx val="604907560"/>
        <c:crosses val="autoZero"/>
        <c:auto val="1"/>
        <c:lblAlgn val="ctr"/>
        <c:lblOffset val="100"/>
        <c:noMultiLvlLbl val="0"/>
      </c:catAx>
      <c:valAx>
        <c:axId val="604907560"/>
        <c:scaling>
          <c:orientation val="minMax"/>
        </c:scaling>
        <c:delete val="1"/>
        <c:axPos val="t"/>
        <c:numFmt formatCode="General" sourceLinked="1"/>
        <c:majorTickMark val="none"/>
        <c:minorTickMark val="none"/>
        <c:tickLblPos val="nextTo"/>
        <c:crossAx val="604905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rgbClr val="002060"/>
          </a:solidFill>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8868713938037E-2"/>
          <c:y val="0.10600187631667685"/>
          <c:w val="0.93054226257212391"/>
          <c:h val="0.6801739766228303"/>
        </c:manualLayout>
      </c:layout>
      <c:barChart>
        <c:barDir val="col"/>
        <c:grouping val="clustered"/>
        <c:varyColors val="0"/>
        <c:ser>
          <c:idx val="0"/>
          <c:order val="0"/>
          <c:spPr>
            <a:solidFill>
              <a:schemeClr val="accent5">
                <a:lumMod val="75000"/>
              </a:schemeClr>
            </a:solidFill>
            <a:ln>
              <a:noFill/>
            </a:ln>
            <a:effectLst/>
          </c:spPr>
          <c:invertIfNegative val="0"/>
          <c:dPt>
            <c:idx val="0"/>
            <c:invertIfNegative val="0"/>
            <c:bubble3D val="0"/>
            <c:spPr>
              <a:solidFill>
                <a:srgbClr val="005482"/>
              </a:solidFill>
              <a:ln>
                <a:noFill/>
              </a:ln>
              <a:effectLst/>
            </c:spPr>
            <c:extLst>
              <c:ext xmlns:c16="http://schemas.microsoft.com/office/drawing/2014/chart" uri="{C3380CC4-5D6E-409C-BE32-E72D297353CC}">
                <c16:uniqueId val="{00000001-7E88-498B-9A85-75FFA4233CB0}"/>
              </c:ext>
            </c:extLst>
          </c:dPt>
          <c:dPt>
            <c:idx val="1"/>
            <c:invertIfNegative val="0"/>
            <c:bubble3D val="0"/>
            <c:spPr>
              <a:solidFill>
                <a:srgbClr val="00B0F0"/>
              </a:solidFill>
              <a:ln>
                <a:noFill/>
              </a:ln>
              <a:effectLst/>
            </c:spPr>
            <c:extLst>
              <c:ext xmlns:c16="http://schemas.microsoft.com/office/drawing/2014/chart" uri="{C3380CC4-5D6E-409C-BE32-E72D297353CC}">
                <c16:uniqueId val="{00000003-7E88-498B-9A85-75FFA4233CB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E88-498B-9A85-75FFA4233CB0}"/>
              </c:ext>
            </c:extLst>
          </c:dPt>
          <c:dPt>
            <c:idx val="3"/>
            <c:invertIfNegative val="0"/>
            <c:bubble3D val="0"/>
            <c:spPr>
              <a:solidFill>
                <a:srgbClr val="ED7D31"/>
              </a:solidFill>
              <a:ln>
                <a:noFill/>
              </a:ln>
              <a:effectLst/>
            </c:spPr>
            <c:extLst>
              <c:ext xmlns:c16="http://schemas.microsoft.com/office/drawing/2014/chart" uri="{C3380CC4-5D6E-409C-BE32-E72D297353CC}">
                <c16:uniqueId val="{00000007-7E88-498B-9A85-75FFA4233CB0}"/>
              </c:ext>
            </c:extLst>
          </c:dPt>
          <c:dLbls>
            <c:dLbl>
              <c:idx val="0"/>
              <c:tx>
                <c:rich>
                  <a:bodyPr/>
                  <a:lstStyle/>
                  <a:p>
                    <a:fld id="{82E31A15-B3AD-4FC7-A03F-A6C86870D68D}" type="VALUE">
                      <a:rPr lang="en-US" b="1">
                        <a:solidFill>
                          <a:srgbClr val="005482"/>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88-498B-9A85-75FFA4233CB0}"/>
                </c:ext>
              </c:extLst>
            </c:dLbl>
            <c:dLbl>
              <c:idx val="1"/>
              <c:tx>
                <c:rich>
                  <a:bodyPr/>
                  <a:lstStyle/>
                  <a:p>
                    <a:fld id="{48C7691B-87DD-45A2-8133-FF5DF2DD6184}" type="VALUE">
                      <a:rPr lang="en-US" b="1">
                        <a:solidFill>
                          <a:srgbClr val="00B0F0"/>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88-498B-9A85-75FFA4233CB0}"/>
                </c:ext>
              </c:extLst>
            </c:dLbl>
            <c:dLbl>
              <c:idx val="2"/>
              <c:layout>
                <c:manualLayout>
                  <c:x val="-3.1571698830852759E-3"/>
                  <c:y val="3.5613168085740776E-2"/>
                </c:manualLayout>
              </c:layout>
              <c:tx>
                <c:rich>
                  <a:bodyPr/>
                  <a:lstStyle/>
                  <a:p>
                    <a:fld id="{74F2D35A-53D2-4C93-A992-ABBE6AEDBEF0}" type="VALUE">
                      <a:rPr lang="en-US" b="1">
                        <a:solidFill>
                          <a:schemeClr val="accent3"/>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88-498B-9A85-75FFA4233CB0}"/>
                </c:ext>
              </c:extLst>
            </c:dLbl>
            <c:dLbl>
              <c:idx val="3"/>
              <c:tx>
                <c:rich>
                  <a:bodyPr/>
                  <a:lstStyle/>
                  <a:p>
                    <a:fld id="{0F9A73A6-E277-41C9-8561-41B7607AC3CA}" type="VALUE">
                      <a:rPr lang="en-US" b="1">
                        <a:solidFill>
                          <a:schemeClr val="accent2"/>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88-498B-9A85-75FFA4233C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Feuil1!$C$3:$C$6</c:f>
              <c:strCache>
                <c:ptCount val="4"/>
                <c:pt idx="0">
                  <c:v>Zone d'emploi de Blois</c:v>
                </c:pt>
                <c:pt idx="1">
                  <c:v>Loir-et-Cher</c:v>
                </c:pt>
                <c:pt idx="2">
                  <c:v>Région Centre-VdL</c:v>
                </c:pt>
                <c:pt idx="3">
                  <c:v>France métropolitaine</c:v>
                </c:pt>
              </c:strCache>
            </c:strRef>
          </c:cat>
          <c:val>
            <c:numRef>
              <c:f>Feuil1!$D$3:$D$6</c:f>
              <c:numCache>
                <c:formatCode>0.0%</c:formatCode>
                <c:ptCount val="4"/>
                <c:pt idx="0">
                  <c:v>6.0999999999999999E-2</c:v>
                </c:pt>
                <c:pt idx="1">
                  <c:v>6.2E-2</c:v>
                </c:pt>
                <c:pt idx="2">
                  <c:v>7.0000000000000007E-2</c:v>
                </c:pt>
                <c:pt idx="3">
                  <c:v>7.2999999999999995E-2</c:v>
                </c:pt>
              </c:numCache>
            </c:numRef>
          </c:val>
          <c:extLst>
            <c:ext xmlns:c16="http://schemas.microsoft.com/office/drawing/2014/chart" uri="{C3380CC4-5D6E-409C-BE32-E72D297353CC}">
              <c16:uniqueId val="{00000008-7E88-498B-9A85-75FFA4233CB0}"/>
            </c:ext>
          </c:extLst>
        </c:ser>
        <c:dLbls>
          <c:showLegendKey val="0"/>
          <c:showVal val="0"/>
          <c:showCatName val="0"/>
          <c:showSerName val="0"/>
          <c:showPercent val="0"/>
          <c:showBubbleSize val="0"/>
        </c:dLbls>
        <c:gapWidth val="219"/>
        <c:overlap val="-27"/>
        <c:axId val="692443992"/>
        <c:axId val="692446736"/>
      </c:barChart>
      <c:catAx>
        <c:axId val="69244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692446736"/>
        <c:crosses val="autoZero"/>
        <c:auto val="1"/>
        <c:lblAlgn val="ctr"/>
        <c:lblOffset val="100"/>
        <c:noMultiLvlLbl val="0"/>
      </c:catAx>
      <c:valAx>
        <c:axId val="692446736"/>
        <c:scaling>
          <c:orientation val="minMax"/>
        </c:scaling>
        <c:delete val="1"/>
        <c:axPos val="l"/>
        <c:numFmt formatCode="0.0%" sourceLinked="1"/>
        <c:majorTickMark val="none"/>
        <c:minorTickMark val="none"/>
        <c:tickLblPos val="nextTo"/>
        <c:crossAx val="6924439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Feuil1!$I$3</c:f>
              <c:strCache>
                <c:ptCount val="1"/>
                <c:pt idx="0">
                  <c:v>Zone d'emploi de Blois</c:v>
                </c:pt>
              </c:strCache>
            </c:strRef>
          </c:tx>
          <c:spPr>
            <a:ln w="38100" cap="rnd">
              <a:solidFill>
                <a:srgbClr val="005482"/>
              </a:solidFill>
              <a:round/>
            </a:ln>
            <a:effectLst/>
          </c:spPr>
          <c:marker>
            <c:symbol val="none"/>
          </c:marker>
          <c:dLbls>
            <c:dLbl>
              <c:idx val="71"/>
              <c:layout>
                <c:manualLayout>
                  <c:x val="0"/>
                  <c:y val="8.170265993764193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5C1ED93-76EB-42A5-8B5D-6DAD70E9560D}" type="VALUE">
                      <a:rPr lang="en-US" sz="1400" b="1">
                        <a:solidFill>
                          <a:schemeClr val="bg1"/>
                        </a:solidFill>
                      </a:rPr>
                      <a:pPr>
                        <a:defRPr/>
                      </a:pPr>
                      <a:t>[VALEUR]</a:t>
                    </a:fld>
                    <a:endParaRPr lang="fr-FR"/>
                  </a:p>
                </c:rich>
              </c:tx>
              <c:spPr>
                <a:solidFill>
                  <a:srgbClr val="00548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43-4E56-84B5-9B1792951D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Feuil1!$J$2:$CC$2</c:f>
              <c:strCache>
                <c:ptCount val="72"/>
                <c:pt idx="0">
                  <c:v>2006T1</c:v>
                </c:pt>
                <c:pt idx="1">
                  <c:v>2006T2</c:v>
                </c:pt>
                <c:pt idx="2">
                  <c:v>2006T3</c:v>
                </c:pt>
                <c:pt idx="3">
                  <c:v>2006T4</c:v>
                </c:pt>
                <c:pt idx="4">
                  <c:v>2007T1</c:v>
                </c:pt>
                <c:pt idx="5">
                  <c:v>2007T2</c:v>
                </c:pt>
                <c:pt idx="6">
                  <c:v>2007T3</c:v>
                </c:pt>
                <c:pt idx="7">
                  <c:v>2007T4</c:v>
                </c:pt>
                <c:pt idx="8">
                  <c:v>2008T1</c:v>
                </c:pt>
                <c:pt idx="9">
                  <c:v>2008T2</c:v>
                </c:pt>
                <c:pt idx="10">
                  <c:v>2008T3</c:v>
                </c:pt>
                <c:pt idx="11">
                  <c:v>2008T4</c:v>
                </c:pt>
                <c:pt idx="12">
                  <c:v>2009T1</c:v>
                </c:pt>
                <c:pt idx="13">
                  <c:v>2009T2</c:v>
                </c:pt>
                <c:pt idx="14">
                  <c:v>2009T3</c:v>
                </c:pt>
                <c:pt idx="15">
                  <c:v>2009T4</c:v>
                </c:pt>
                <c:pt idx="16">
                  <c:v>2010T1</c:v>
                </c:pt>
                <c:pt idx="17">
                  <c:v>2010T2</c:v>
                </c:pt>
                <c:pt idx="18">
                  <c:v>2010T3</c:v>
                </c:pt>
                <c:pt idx="19">
                  <c:v>2010T4</c:v>
                </c:pt>
                <c:pt idx="20">
                  <c:v>2011T1</c:v>
                </c:pt>
                <c:pt idx="21">
                  <c:v>2011T2</c:v>
                </c:pt>
                <c:pt idx="22">
                  <c:v>2011T3</c:v>
                </c:pt>
                <c:pt idx="23">
                  <c:v>2011T4</c:v>
                </c:pt>
                <c:pt idx="24">
                  <c:v>2012T1</c:v>
                </c:pt>
                <c:pt idx="25">
                  <c:v>2012T2</c:v>
                </c:pt>
                <c:pt idx="26">
                  <c:v>2012T3</c:v>
                </c:pt>
                <c:pt idx="27">
                  <c:v>2012T4</c:v>
                </c:pt>
                <c:pt idx="28">
                  <c:v>2013T1</c:v>
                </c:pt>
                <c:pt idx="29">
                  <c:v>2013T2</c:v>
                </c:pt>
                <c:pt idx="30">
                  <c:v>2013T3</c:v>
                </c:pt>
                <c:pt idx="31">
                  <c:v>2013T4</c:v>
                </c:pt>
                <c:pt idx="32">
                  <c:v>2014T1</c:v>
                </c:pt>
                <c:pt idx="33">
                  <c:v>2014T2</c:v>
                </c:pt>
                <c:pt idx="34">
                  <c:v>2014T3</c:v>
                </c:pt>
                <c:pt idx="35">
                  <c:v>2014T4</c:v>
                </c:pt>
                <c:pt idx="36">
                  <c:v>2015T1</c:v>
                </c:pt>
                <c:pt idx="37">
                  <c:v>2015T2</c:v>
                </c:pt>
                <c:pt idx="38">
                  <c:v>2015T3</c:v>
                </c:pt>
                <c:pt idx="39">
                  <c:v>2015T4</c:v>
                </c:pt>
                <c:pt idx="40">
                  <c:v>2016T1</c:v>
                </c:pt>
                <c:pt idx="41">
                  <c:v>2016T2</c:v>
                </c:pt>
                <c:pt idx="42">
                  <c:v>2016T3</c:v>
                </c:pt>
                <c:pt idx="43">
                  <c:v>2016T4</c:v>
                </c:pt>
                <c:pt idx="44">
                  <c:v>2017T1</c:v>
                </c:pt>
                <c:pt idx="45">
                  <c:v>2017T2</c:v>
                </c:pt>
                <c:pt idx="46">
                  <c:v>2017T3</c:v>
                </c:pt>
                <c:pt idx="47">
                  <c:v>2017T4</c:v>
                </c:pt>
                <c:pt idx="48">
                  <c:v>2018T1</c:v>
                </c:pt>
                <c:pt idx="49">
                  <c:v>2018T2</c:v>
                </c:pt>
                <c:pt idx="50">
                  <c:v>2018T3</c:v>
                </c:pt>
                <c:pt idx="51">
                  <c:v>2018T4</c:v>
                </c:pt>
                <c:pt idx="52">
                  <c:v>2019T1</c:v>
                </c:pt>
                <c:pt idx="53">
                  <c:v>2019T2</c:v>
                </c:pt>
                <c:pt idx="54">
                  <c:v>2019T3</c:v>
                </c:pt>
                <c:pt idx="55">
                  <c:v>2019T4</c:v>
                </c:pt>
                <c:pt idx="56">
                  <c:v>2020T1</c:v>
                </c:pt>
                <c:pt idx="57">
                  <c:v>2020T2</c:v>
                </c:pt>
                <c:pt idx="58">
                  <c:v>2020T3</c:v>
                </c:pt>
                <c:pt idx="59">
                  <c:v>2020T4</c:v>
                </c:pt>
                <c:pt idx="60">
                  <c:v>2021T1</c:v>
                </c:pt>
                <c:pt idx="61">
                  <c:v>2021T2</c:v>
                </c:pt>
                <c:pt idx="62">
                  <c:v>2021T3</c:v>
                </c:pt>
                <c:pt idx="63">
                  <c:v>2021T4</c:v>
                </c:pt>
                <c:pt idx="64">
                  <c:v>2022T1</c:v>
                </c:pt>
                <c:pt idx="65">
                  <c:v>2022T2</c:v>
                </c:pt>
                <c:pt idx="66">
                  <c:v>2022T3</c:v>
                </c:pt>
                <c:pt idx="67">
                  <c:v>2022T4</c:v>
                </c:pt>
                <c:pt idx="68">
                  <c:v>2023T1</c:v>
                </c:pt>
                <c:pt idx="69">
                  <c:v>2023T2</c:v>
                </c:pt>
                <c:pt idx="70">
                  <c:v>2023T4</c:v>
                </c:pt>
                <c:pt idx="71">
                  <c:v>2024T1</c:v>
                </c:pt>
              </c:strCache>
            </c:strRef>
          </c:cat>
          <c:val>
            <c:numRef>
              <c:f>Feuil1!$J$3:$CC$3</c:f>
              <c:numCache>
                <c:formatCode>General</c:formatCode>
                <c:ptCount val="72"/>
                <c:pt idx="0">
                  <c:v>7.9</c:v>
                </c:pt>
                <c:pt idx="1">
                  <c:v>7.8</c:v>
                </c:pt>
                <c:pt idx="2">
                  <c:v>7.9</c:v>
                </c:pt>
                <c:pt idx="3">
                  <c:v>7.5</c:v>
                </c:pt>
                <c:pt idx="4">
                  <c:v>7.5</c:v>
                </c:pt>
                <c:pt idx="5">
                  <c:v>7</c:v>
                </c:pt>
                <c:pt idx="6">
                  <c:v>7</c:v>
                </c:pt>
                <c:pt idx="7">
                  <c:v>6.5</c:v>
                </c:pt>
                <c:pt idx="8">
                  <c:v>6</c:v>
                </c:pt>
                <c:pt idx="9">
                  <c:v>6.3</c:v>
                </c:pt>
                <c:pt idx="10">
                  <c:v>6.3</c:v>
                </c:pt>
                <c:pt idx="11">
                  <c:v>6.9</c:v>
                </c:pt>
                <c:pt idx="12">
                  <c:v>7.7</c:v>
                </c:pt>
                <c:pt idx="13">
                  <c:v>8.1999999999999993</c:v>
                </c:pt>
                <c:pt idx="14">
                  <c:v>7.8</c:v>
                </c:pt>
                <c:pt idx="15">
                  <c:v>8.3000000000000007</c:v>
                </c:pt>
                <c:pt idx="16">
                  <c:v>8.1</c:v>
                </c:pt>
                <c:pt idx="17">
                  <c:v>7.9</c:v>
                </c:pt>
                <c:pt idx="18">
                  <c:v>7.7</c:v>
                </c:pt>
                <c:pt idx="19">
                  <c:v>7.6</c:v>
                </c:pt>
                <c:pt idx="20">
                  <c:v>7.5</c:v>
                </c:pt>
                <c:pt idx="21">
                  <c:v>7.5</c:v>
                </c:pt>
                <c:pt idx="22">
                  <c:v>7.8</c:v>
                </c:pt>
                <c:pt idx="23">
                  <c:v>7.9</c:v>
                </c:pt>
                <c:pt idx="24">
                  <c:v>8</c:v>
                </c:pt>
                <c:pt idx="25">
                  <c:v>8.3000000000000007</c:v>
                </c:pt>
                <c:pt idx="26">
                  <c:v>8.4</c:v>
                </c:pt>
                <c:pt idx="27">
                  <c:v>8.8000000000000007</c:v>
                </c:pt>
                <c:pt idx="28">
                  <c:v>9</c:v>
                </c:pt>
                <c:pt idx="29">
                  <c:v>9.1</c:v>
                </c:pt>
                <c:pt idx="30">
                  <c:v>9</c:v>
                </c:pt>
                <c:pt idx="31">
                  <c:v>8.9</c:v>
                </c:pt>
                <c:pt idx="32">
                  <c:v>8.8000000000000007</c:v>
                </c:pt>
                <c:pt idx="33">
                  <c:v>8.9</c:v>
                </c:pt>
                <c:pt idx="34">
                  <c:v>9</c:v>
                </c:pt>
                <c:pt idx="35">
                  <c:v>9.3000000000000007</c:v>
                </c:pt>
                <c:pt idx="36">
                  <c:v>9.1</c:v>
                </c:pt>
                <c:pt idx="37">
                  <c:v>9.1999999999999993</c:v>
                </c:pt>
                <c:pt idx="38">
                  <c:v>9</c:v>
                </c:pt>
                <c:pt idx="39">
                  <c:v>9</c:v>
                </c:pt>
                <c:pt idx="40">
                  <c:v>8.9</c:v>
                </c:pt>
                <c:pt idx="41">
                  <c:v>8.6999999999999993</c:v>
                </c:pt>
                <c:pt idx="42">
                  <c:v>8.5</c:v>
                </c:pt>
                <c:pt idx="43">
                  <c:v>8.6</c:v>
                </c:pt>
                <c:pt idx="44">
                  <c:v>8.1999999999999993</c:v>
                </c:pt>
                <c:pt idx="45">
                  <c:v>8.1</c:v>
                </c:pt>
                <c:pt idx="46">
                  <c:v>8</c:v>
                </c:pt>
                <c:pt idx="47">
                  <c:v>7.6</c:v>
                </c:pt>
                <c:pt idx="48">
                  <c:v>7.9</c:v>
                </c:pt>
                <c:pt idx="49">
                  <c:v>7.9</c:v>
                </c:pt>
                <c:pt idx="50">
                  <c:v>7.7</c:v>
                </c:pt>
                <c:pt idx="51">
                  <c:v>7.5</c:v>
                </c:pt>
                <c:pt idx="52">
                  <c:v>7.4</c:v>
                </c:pt>
                <c:pt idx="53">
                  <c:v>7.1</c:v>
                </c:pt>
                <c:pt idx="54">
                  <c:v>7.1</c:v>
                </c:pt>
                <c:pt idx="55">
                  <c:v>6.8</c:v>
                </c:pt>
                <c:pt idx="56">
                  <c:v>6.5</c:v>
                </c:pt>
                <c:pt idx="57">
                  <c:v>6.2</c:v>
                </c:pt>
                <c:pt idx="58">
                  <c:v>7.3</c:v>
                </c:pt>
                <c:pt idx="59">
                  <c:v>6.3</c:v>
                </c:pt>
                <c:pt idx="60">
                  <c:v>6.5</c:v>
                </c:pt>
                <c:pt idx="61">
                  <c:v>6.5</c:v>
                </c:pt>
                <c:pt idx="62">
                  <c:v>6.5</c:v>
                </c:pt>
                <c:pt idx="63">
                  <c:v>5.9</c:v>
                </c:pt>
                <c:pt idx="64">
                  <c:v>6</c:v>
                </c:pt>
                <c:pt idx="65">
                  <c:v>6.1</c:v>
                </c:pt>
                <c:pt idx="66">
                  <c:v>6</c:v>
                </c:pt>
                <c:pt idx="67">
                  <c:v>5.9</c:v>
                </c:pt>
                <c:pt idx="68">
                  <c:v>5.8</c:v>
                </c:pt>
                <c:pt idx="69">
                  <c:v>5.9</c:v>
                </c:pt>
                <c:pt idx="70">
                  <c:v>6.1</c:v>
                </c:pt>
                <c:pt idx="71">
                  <c:v>6.1</c:v>
                </c:pt>
              </c:numCache>
            </c:numRef>
          </c:val>
          <c:smooth val="0"/>
          <c:extLst>
            <c:ext xmlns:c16="http://schemas.microsoft.com/office/drawing/2014/chart" uri="{C3380CC4-5D6E-409C-BE32-E72D297353CC}">
              <c16:uniqueId val="{00000000-4143-4E56-84B5-9B1792951DB6}"/>
            </c:ext>
          </c:extLst>
        </c:ser>
        <c:ser>
          <c:idx val="0"/>
          <c:order val="1"/>
          <c:tx>
            <c:strRef>
              <c:f>Feuil1!$I$4</c:f>
              <c:strCache>
                <c:ptCount val="1"/>
                <c:pt idx="0">
                  <c:v>Loir-et-Cher</c:v>
                </c:pt>
              </c:strCache>
            </c:strRef>
          </c:tx>
          <c:spPr>
            <a:ln w="28575" cap="rnd">
              <a:solidFill>
                <a:srgbClr val="00B0F0"/>
              </a:solidFill>
              <a:round/>
            </a:ln>
            <a:effectLst/>
          </c:spPr>
          <c:marker>
            <c:symbol val="none"/>
          </c:marker>
          <c:dLbls>
            <c:dLbl>
              <c:idx val="71"/>
              <c:layout>
                <c:manualLayout>
                  <c:x val="0"/>
                  <c:y val="-1.776144781253085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6B2FD76-5599-4865-A8FF-E2BC93B15C56}" type="VALUE">
                      <a:rPr lang="en-US" sz="1400" b="1" dirty="0">
                        <a:solidFill>
                          <a:schemeClr val="bg1"/>
                        </a:solidFill>
                      </a:rPr>
                      <a:pPr>
                        <a:defRPr/>
                      </a:pPr>
                      <a:t>[VALEUR]</a:t>
                    </a:fld>
                    <a:endParaRPr lang="fr-FR"/>
                  </a:p>
                </c:rich>
              </c:tx>
              <c:spPr>
                <a:solidFill>
                  <a:srgbClr val="00B0F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143-4E56-84B5-9B1792951D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Feuil1!$J$2:$CC$2</c:f>
              <c:strCache>
                <c:ptCount val="72"/>
                <c:pt idx="0">
                  <c:v>2006T1</c:v>
                </c:pt>
                <c:pt idx="1">
                  <c:v>2006T2</c:v>
                </c:pt>
                <c:pt idx="2">
                  <c:v>2006T3</c:v>
                </c:pt>
                <c:pt idx="3">
                  <c:v>2006T4</c:v>
                </c:pt>
                <c:pt idx="4">
                  <c:v>2007T1</c:v>
                </c:pt>
                <c:pt idx="5">
                  <c:v>2007T2</c:v>
                </c:pt>
                <c:pt idx="6">
                  <c:v>2007T3</c:v>
                </c:pt>
                <c:pt idx="7">
                  <c:v>2007T4</c:v>
                </c:pt>
                <c:pt idx="8">
                  <c:v>2008T1</c:v>
                </c:pt>
                <c:pt idx="9">
                  <c:v>2008T2</c:v>
                </c:pt>
                <c:pt idx="10">
                  <c:v>2008T3</c:v>
                </c:pt>
                <c:pt idx="11">
                  <c:v>2008T4</c:v>
                </c:pt>
                <c:pt idx="12">
                  <c:v>2009T1</c:v>
                </c:pt>
                <c:pt idx="13">
                  <c:v>2009T2</c:v>
                </c:pt>
                <c:pt idx="14">
                  <c:v>2009T3</c:v>
                </c:pt>
                <c:pt idx="15">
                  <c:v>2009T4</c:v>
                </c:pt>
                <c:pt idx="16">
                  <c:v>2010T1</c:v>
                </c:pt>
                <c:pt idx="17">
                  <c:v>2010T2</c:v>
                </c:pt>
                <c:pt idx="18">
                  <c:v>2010T3</c:v>
                </c:pt>
                <c:pt idx="19">
                  <c:v>2010T4</c:v>
                </c:pt>
                <c:pt idx="20">
                  <c:v>2011T1</c:v>
                </c:pt>
                <c:pt idx="21">
                  <c:v>2011T2</c:v>
                </c:pt>
                <c:pt idx="22">
                  <c:v>2011T3</c:v>
                </c:pt>
                <c:pt idx="23">
                  <c:v>2011T4</c:v>
                </c:pt>
                <c:pt idx="24">
                  <c:v>2012T1</c:v>
                </c:pt>
                <c:pt idx="25">
                  <c:v>2012T2</c:v>
                </c:pt>
                <c:pt idx="26">
                  <c:v>2012T3</c:v>
                </c:pt>
                <c:pt idx="27">
                  <c:v>2012T4</c:v>
                </c:pt>
                <c:pt idx="28">
                  <c:v>2013T1</c:v>
                </c:pt>
                <c:pt idx="29">
                  <c:v>2013T2</c:v>
                </c:pt>
                <c:pt idx="30">
                  <c:v>2013T3</c:v>
                </c:pt>
                <c:pt idx="31">
                  <c:v>2013T4</c:v>
                </c:pt>
                <c:pt idx="32">
                  <c:v>2014T1</c:v>
                </c:pt>
                <c:pt idx="33">
                  <c:v>2014T2</c:v>
                </c:pt>
                <c:pt idx="34">
                  <c:v>2014T3</c:v>
                </c:pt>
                <c:pt idx="35">
                  <c:v>2014T4</c:v>
                </c:pt>
                <c:pt idx="36">
                  <c:v>2015T1</c:v>
                </c:pt>
                <c:pt idx="37">
                  <c:v>2015T2</c:v>
                </c:pt>
                <c:pt idx="38">
                  <c:v>2015T3</c:v>
                </c:pt>
                <c:pt idx="39">
                  <c:v>2015T4</c:v>
                </c:pt>
                <c:pt idx="40">
                  <c:v>2016T1</c:v>
                </c:pt>
                <c:pt idx="41">
                  <c:v>2016T2</c:v>
                </c:pt>
                <c:pt idx="42">
                  <c:v>2016T3</c:v>
                </c:pt>
                <c:pt idx="43">
                  <c:v>2016T4</c:v>
                </c:pt>
                <c:pt idx="44">
                  <c:v>2017T1</c:v>
                </c:pt>
                <c:pt idx="45">
                  <c:v>2017T2</c:v>
                </c:pt>
                <c:pt idx="46">
                  <c:v>2017T3</c:v>
                </c:pt>
                <c:pt idx="47">
                  <c:v>2017T4</c:v>
                </c:pt>
                <c:pt idx="48">
                  <c:v>2018T1</c:v>
                </c:pt>
                <c:pt idx="49">
                  <c:v>2018T2</c:v>
                </c:pt>
                <c:pt idx="50">
                  <c:v>2018T3</c:v>
                </c:pt>
                <c:pt idx="51">
                  <c:v>2018T4</c:v>
                </c:pt>
                <c:pt idx="52">
                  <c:v>2019T1</c:v>
                </c:pt>
                <c:pt idx="53">
                  <c:v>2019T2</c:v>
                </c:pt>
                <c:pt idx="54">
                  <c:v>2019T3</c:v>
                </c:pt>
                <c:pt idx="55">
                  <c:v>2019T4</c:v>
                </c:pt>
                <c:pt idx="56">
                  <c:v>2020T1</c:v>
                </c:pt>
                <c:pt idx="57">
                  <c:v>2020T2</c:v>
                </c:pt>
                <c:pt idx="58">
                  <c:v>2020T3</c:v>
                </c:pt>
                <c:pt idx="59">
                  <c:v>2020T4</c:v>
                </c:pt>
                <c:pt idx="60">
                  <c:v>2021T1</c:v>
                </c:pt>
                <c:pt idx="61">
                  <c:v>2021T2</c:v>
                </c:pt>
                <c:pt idx="62">
                  <c:v>2021T3</c:v>
                </c:pt>
                <c:pt idx="63">
                  <c:v>2021T4</c:v>
                </c:pt>
                <c:pt idx="64">
                  <c:v>2022T1</c:v>
                </c:pt>
                <c:pt idx="65">
                  <c:v>2022T2</c:v>
                </c:pt>
                <c:pt idx="66">
                  <c:v>2022T3</c:v>
                </c:pt>
                <c:pt idx="67">
                  <c:v>2022T4</c:v>
                </c:pt>
                <c:pt idx="68">
                  <c:v>2023T1</c:v>
                </c:pt>
                <c:pt idx="69">
                  <c:v>2023T2</c:v>
                </c:pt>
                <c:pt idx="70">
                  <c:v>2023T4</c:v>
                </c:pt>
                <c:pt idx="71">
                  <c:v>2024T1</c:v>
                </c:pt>
              </c:strCache>
            </c:strRef>
          </c:cat>
          <c:val>
            <c:numRef>
              <c:f>Feuil1!$J$4:$CC$4</c:f>
              <c:numCache>
                <c:formatCode>General</c:formatCode>
                <c:ptCount val="72"/>
                <c:pt idx="0">
                  <c:v>7.8</c:v>
                </c:pt>
                <c:pt idx="1">
                  <c:v>7.6</c:v>
                </c:pt>
                <c:pt idx="2">
                  <c:v>7.5</c:v>
                </c:pt>
                <c:pt idx="3">
                  <c:v>7</c:v>
                </c:pt>
                <c:pt idx="4">
                  <c:v>7</c:v>
                </c:pt>
                <c:pt idx="5">
                  <c:v>6.6</c:v>
                </c:pt>
                <c:pt idx="6">
                  <c:v>6.7</c:v>
                </c:pt>
                <c:pt idx="7">
                  <c:v>6.2</c:v>
                </c:pt>
                <c:pt idx="8">
                  <c:v>6</c:v>
                </c:pt>
                <c:pt idx="9">
                  <c:v>6.2</c:v>
                </c:pt>
                <c:pt idx="10">
                  <c:v>6.3</c:v>
                </c:pt>
                <c:pt idx="11">
                  <c:v>6.6</c:v>
                </c:pt>
                <c:pt idx="12">
                  <c:v>7.6</c:v>
                </c:pt>
                <c:pt idx="13">
                  <c:v>8.1999999999999993</c:v>
                </c:pt>
                <c:pt idx="14">
                  <c:v>8</c:v>
                </c:pt>
                <c:pt idx="15">
                  <c:v>8.3000000000000007</c:v>
                </c:pt>
                <c:pt idx="16">
                  <c:v>8.1999999999999993</c:v>
                </c:pt>
                <c:pt idx="17">
                  <c:v>8.1</c:v>
                </c:pt>
                <c:pt idx="18">
                  <c:v>7.9</c:v>
                </c:pt>
                <c:pt idx="19">
                  <c:v>7.7</c:v>
                </c:pt>
                <c:pt idx="20">
                  <c:v>7.7</c:v>
                </c:pt>
                <c:pt idx="21">
                  <c:v>7.6</c:v>
                </c:pt>
                <c:pt idx="22">
                  <c:v>7.9</c:v>
                </c:pt>
                <c:pt idx="23">
                  <c:v>7.9</c:v>
                </c:pt>
                <c:pt idx="24">
                  <c:v>8</c:v>
                </c:pt>
                <c:pt idx="25">
                  <c:v>8.3000000000000007</c:v>
                </c:pt>
                <c:pt idx="26">
                  <c:v>8.4</c:v>
                </c:pt>
                <c:pt idx="27">
                  <c:v>8.8000000000000007</c:v>
                </c:pt>
                <c:pt idx="28">
                  <c:v>9.1999999999999993</c:v>
                </c:pt>
                <c:pt idx="29">
                  <c:v>9.1999999999999993</c:v>
                </c:pt>
                <c:pt idx="30">
                  <c:v>9.1</c:v>
                </c:pt>
                <c:pt idx="31">
                  <c:v>9</c:v>
                </c:pt>
                <c:pt idx="32">
                  <c:v>8.9</c:v>
                </c:pt>
                <c:pt idx="33">
                  <c:v>8.9</c:v>
                </c:pt>
                <c:pt idx="34">
                  <c:v>9</c:v>
                </c:pt>
                <c:pt idx="35">
                  <c:v>9.1999999999999993</c:v>
                </c:pt>
                <c:pt idx="36">
                  <c:v>9</c:v>
                </c:pt>
                <c:pt idx="37">
                  <c:v>9.1999999999999993</c:v>
                </c:pt>
                <c:pt idx="38">
                  <c:v>9</c:v>
                </c:pt>
                <c:pt idx="39">
                  <c:v>8.9</c:v>
                </c:pt>
                <c:pt idx="40">
                  <c:v>8.9</c:v>
                </c:pt>
                <c:pt idx="41">
                  <c:v>8.6999999999999993</c:v>
                </c:pt>
                <c:pt idx="42">
                  <c:v>8.5</c:v>
                </c:pt>
                <c:pt idx="43">
                  <c:v>8.6</c:v>
                </c:pt>
                <c:pt idx="44">
                  <c:v>8.1999999999999993</c:v>
                </c:pt>
                <c:pt idx="45">
                  <c:v>8.1</c:v>
                </c:pt>
                <c:pt idx="46">
                  <c:v>8</c:v>
                </c:pt>
                <c:pt idx="47">
                  <c:v>7.7</c:v>
                </c:pt>
                <c:pt idx="48">
                  <c:v>7.9</c:v>
                </c:pt>
                <c:pt idx="49">
                  <c:v>7.8</c:v>
                </c:pt>
                <c:pt idx="50">
                  <c:v>7.7</c:v>
                </c:pt>
                <c:pt idx="51">
                  <c:v>7.5</c:v>
                </c:pt>
                <c:pt idx="52">
                  <c:v>7.5</c:v>
                </c:pt>
                <c:pt idx="53">
                  <c:v>7.2</c:v>
                </c:pt>
                <c:pt idx="54">
                  <c:v>7.1</c:v>
                </c:pt>
                <c:pt idx="55">
                  <c:v>6.8</c:v>
                </c:pt>
                <c:pt idx="56">
                  <c:v>6.5</c:v>
                </c:pt>
                <c:pt idx="57">
                  <c:v>6.2</c:v>
                </c:pt>
                <c:pt idx="58">
                  <c:v>7.3</c:v>
                </c:pt>
                <c:pt idx="59">
                  <c:v>6.3</c:v>
                </c:pt>
                <c:pt idx="60">
                  <c:v>6.6</c:v>
                </c:pt>
                <c:pt idx="61">
                  <c:v>6.5</c:v>
                </c:pt>
                <c:pt idx="62">
                  <c:v>6.5</c:v>
                </c:pt>
                <c:pt idx="63">
                  <c:v>6</c:v>
                </c:pt>
                <c:pt idx="64">
                  <c:v>6</c:v>
                </c:pt>
                <c:pt idx="65">
                  <c:v>6.1</c:v>
                </c:pt>
                <c:pt idx="66">
                  <c:v>5.9</c:v>
                </c:pt>
                <c:pt idx="67">
                  <c:v>5.9</c:v>
                </c:pt>
                <c:pt idx="68">
                  <c:v>5.8</c:v>
                </c:pt>
                <c:pt idx="69">
                  <c:v>5.9</c:v>
                </c:pt>
                <c:pt idx="70">
                  <c:v>6.1</c:v>
                </c:pt>
                <c:pt idx="71">
                  <c:v>6.2</c:v>
                </c:pt>
              </c:numCache>
            </c:numRef>
          </c:val>
          <c:smooth val="0"/>
          <c:extLst>
            <c:ext xmlns:c16="http://schemas.microsoft.com/office/drawing/2014/chart" uri="{C3380CC4-5D6E-409C-BE32-E72D297353CC}">
              <c16:uniqueId val="{00000001-4143-4E56-84B5-9B1792951DB6}"/>
            </c:ext>
          </c:extLst>
        </c:ser>
        <c:ser>
          <c:idx val="2"/>
          <c:order val="2"/>
          <c:tx>
            <c:strRef>
              <c:f>Feuil1!$I$5</c:f>
              <c:strCache>
                <c:ptCount val="1"/>
                <c:pt idx="0">
                  <c:v>Centre-Val de Loire</c:v>
                </c:pt>
              </c:strCache>
            </c:strRef>
          </c:tx>
          <c:spPr>
            <a:ln w="28575" cap="rnd">
              <a:solidFill>
                <a:srgbClr val="A5A5A5"/>
              </a:solidFill>
              <a:round/>
            </a:ln>
            <a:effectLst/>
          </c:spPr>
          <c:marker>
            <c:symbol val="none"/>
          </c:marker>
          <c:dLbls>
            <c:dLbl>
              <c:idx val="71"/>
              <c:layout>
                <c:manualLayout>
                  <c:x val="-1.266643003582744E-16"/>
                  <c:y val="-1.420915825002474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02E134E-0030-4127-A3A8-F3BA89A0ECB7}" type="VALUE">
                      <a:rPr lang="en-US" sz="1400" b="1"/>
                      <a:pPr>
                        <a:defRPr/>
                      </a:pPr>
                      <a:t>[VALEUR]</a:t>
                    </a:fld>
                    <a:endParaRPr lang="fr-FR"/>
                  </a:p>
                </c:rich>
              </c:tx>
              <c:spPr>
                <a:solidFill>
                  <a:srgbClr val="E7E6E6">
                    <a:lumMod val="75000"/>
                  </a:srgb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43-4E56-84B5-9B1792951D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Feuil1!$J$2:$CC$2</c:f>
              <c:strCache>
                <c:ptCount val="72"/>
                <c:pt idx="0">
                  <c:v>2006T1</c:v>
                </c:pt>
                <c:pt idx="1">
                  <c:v>2006T2</c:v>
                </c:pt>
                <c:pt idx="2">
                  <c:v>2006T3</c:v>
                </c:pt>
                <c:pt idx="3">
                  <c:v>2006T4</c:v>
                </c:pt>
                <c:pt idx="4">
                  <c:v>2007T1</c:v>
                </c:pt>
                <c:pt idx="5">
                  <c:v>2007T2</c:v>
                </c:pt>
                <c:pt idx="6">
                  <c:v>2007T3</c:v>
                </c:pt>
                <c:pt idx="7">
                  <c:v>2007T4</c:v>
                </c:pt>
                <c:pt idx="8">
                  <c:v>2008T1</c:v>
                </c:pt>
                <c:pt idx="9">
                  <c:v>2008T2</c:v>
                </c:pt>
                <c:pt idx="10">
                  <c:v>2008T3</c:v>
                </c:pt>
                <c:pt idx="11">
                  <c:v>2008T4</c:v>
                </c:pt>
                <c:pt idx="12">
                  <c:v>2009T1</c:v>
                </c:pt>
                <c:pt idx="13">
                  <c:v>2009T2</c:v>
                </c:pt>
                <c:pt idx="14">
                  <c:v>2009T3</c:v>
                </c:pt>
                <c:pt idx="15">
                  <c:v>2009T4</c:v>
                </c:pt>
                <c:pt idx="16">
                  <c:v>2010T1</c:v>
                </c:pt>
                <c:pt idx="17">
                  <c:v>2010T2</c:v>
                </c:pt>
                <c:pt idx="18">
                  <c:v>2010T3</c:v>
                </c:pt>
                <c:pt idx="19">
                  <c:v>2010T4</c:v>
                </c:pt>
                <c:pt idx="20">
                  <c:v>2011T1</c:v>
                </c:pt>
                <c:pt idx="21">
                  <c:v>2011T2</c:v>
                </c:pt>
                <c:pt idx="22">
                  <c:v>2011T3</c:v>
                </c:pt>
                <c:pt idx="23">
                  <c:v>2011T4</c:v>
                </c:pt>
                <c:pt idx="24">
                  <c:v>2012T1</c:v>
                </c:pt>
                <c:pt idx="25">
                  <c:v>2012T2</c:v>
                </c:pt>
                <c:pt idx="26">
                  <c:v>2012T3</c:v>
                </c:pt>
                <c:pt idx="27">
                  <c:v>2012T4</c:v>
                </c:pt>
                <c:pt idx="28">
                  <c:v>2013T1</c:v>
                </c:pt>
                <c:pt idx="29">
                  <c:v>2013T2</c:v>
                </c:pt>
                <c:pt idx="30">
                  <c:v>2013T3</c:v>
                </c:pt>
                <c:pt idx="31">
                  <c:v>2013T4</c:v>
                </c:pt>
                <c:pt idx="32">
                  <c:v>2014T1</c:v>
                </c:pt>
                <c:pt idx="33">
                  <c:v>2014T2</c:v>
                </c:pt>
                <c:pt idx="34">
                  <c:v>2014T3</c:v>
                </c:pt>
                <c:pt idx="35">
                  <c:v>2014T4</c:v>
                </c:pt>
                <c:pt idx="36">
                  <c:v>2015T1</c:v>
                </c:pt>
                <c:pt idx="37">
                  <c:v>2015T2</c:v>
                </c:pt>
                <c:pt idx="38">
                  <c:v>2015T3</c:v>
                </c:pt>
                <c:pt idx="39">
                  <c:v>2015T4</c:v>
                </c:pt>
                <c:pt idx="40">
                  <c:v>2016T1</c:v>
                </c:pt>
                <c:pt idx="41">
                  <c:v>2016T2</c:v>
                </c:pt>
                <c:pt idx="42">
                  <c:v>2016T3</c:v>
                </c:pt>
                <c:pt idx="43">
                  <c:v>2016T4</c:v>
                </c:pt>
                <c:pt idx="44">
                  <c:v>2017T1</c:v>
                </c:pt>
                <c:pt idx="45">
                  <c:v>2017T2</c:v>
                </c:pt>
                <c:pt idx="46">
                  <c:v>2017T3</c:v>
                </c:pt>
                <c:pt idx="47">
                  <c:v>2017T4</c:v>
                </c:pt>
                <c:pt idx="48">
                  <c:v>2018T1</c:v>
                </c:pt>
                <c:pt idx="49">
                  <c:v>2018T2</c:v>
                </c:pt>
                <c:pt idx="50">
                  <c:v>2018T3</c:v>
                </c:pt>
                <c:pt idx="51">
                  <c:v>2018T4</c:v>
                </c:pt>
                <c:pt idx="52">
                  <c:v>2019T1</c:v>
                </c:pt>
                <c:pt idx="53">
                  <c:v>2019T2</c:v>
                </c:pt>
                <c:pt idx="54">
                  <c:v>2019T3</c:v>
                </c:pt>
                <c:pt idx="55">
                  <c:v>2019T4</c:v>
                </c:pt>
                <c:pt idx="56">
                  <c:v>2020T1</c:v>
                </c:pt>
                <c:pt idx="57">
                  <c:v>2020T2</c:v>
                </c:pt>
                <c:pt idx="58">
                  <c:v>2020T3</c:v>
                </c:pt>
                <c:pt idx="59">
                  <c:v>2020T4</c:v>
                </c:pt>
                <c:pt idx="60">
                  <c:v>2021T1</c:v>
                </c:pt>
                <c:pt idx="61">
                  <c:v>2021T2</c:v>
                </c:pt>
                <c:pt idx="62">
                  <c:v>2021T3</c:v>
                </c:pt>
                <c:pt idx="63">
                  <c:v>2021T4</c:v>
                </c:pt>
                <c:pt idx="64">
                  <c:v>2022T1</c:v>
                </c:pt>
                <c:pt idx="65">
                  <c:v>2022T2</c:v>
                </c:pt>
                <c:pt idx="66">
                  <c:v>2022T3</c:v>
                </c:pt>
                <c:pt idx="67">
                  <c:v>2022T4</c:v>
                </c:pt>
                <c:pt idx="68">
                  <c:v>2023T1</c:v>
                </c:pt>
                <c:pt idx="69">
                  <c:v>2023T2</c:v>
                </c:pt>
                <c:pt idx="70">
                  <c:v>2023T4</c:v>
                </c:pt>
                <c:pt idx="71">
                  <c:v>2024T1</c:v>
                </c:pt>
              </c:strCache>
            </c:strRef>
          </c:cat>
          <c:val>
            <c:numRef>
              <c:f>Feuil1!$J$5:$CC$5</c:f>
              <c:numCache>
                <c:formatCode>General</c:formatCode>
                <c:ptCount val="72"/>
                <c:pt idx="0">
                  <c:v>7.8</c:v>
                </c:pt>
                <c:pt idx="1">
                  <c:v>7.6</c:v>
                </c:pt>
                <c:pt idx="2">
                  <c:v>7.6</c:v>
                </c:pt>
                <c:pt idx="3">
                  <c:v>7.1</c:v>
                </c:pt>
                <c:pt idx="4">
                  <c:v>7.1</c:v>
                </c:pt>
                <c:pt idx="5">
                  <c:v>6.7</c:v>
                </c:pt>
                <c:pt idx="6">
                  <c:v>6.6</c:v>
                </c:pt>
                <c:pt idx="7">
                  <c:v>6.2</c:v>
                </c:pt>
                <c:pt idx="8">
                  <c:v>5.9</c:v>
                </c:pt>
                <c:pt idx="9">
                  <c:v>6.1</c:v>
                </c:pt>
                <c:pt idx="10">
                  <c:v>6.3</c:v>
                </c:pt>
                <c:pt idx="11">
                  <c:v>6.7</c:v>
                </c:pt>
                <c:pt idx="12">
                  <c:v>7.5</c:v>
                </c:pt>
                <c:pt idx="13">
                  <c:v>8.1</c:v>
                </c:pt>
                <c:pt idx="14">
                  <c:v>8</c:v>
                </c:pt>
                <c:pt idx="15">
                  <c:v>8.5</c:v>
                </c:pt>
                <c:pt idx="16">
                  <c:v>8.4</c:v>
                </c:pt>
                <c:pt idx="17">
                  <c:v>8.3000000000000007</c:v>
                </c:pt>
                <c:pt idx="18">
                  <c:v>8.1999999999999993</c:v>
                </c:pt>
                <c:pt idx="19">
                  <c:v>8.1999999999999993</c:v>
                </c:pt>
                <c:pt idx="20">
                  <c:v>8.1</c:v>
                </c:pt>
                <c:pt idx="21">
                  <c:v>8</c:v>
                </c:pt>
                <c:pt idx="22">
                  <c:v>8.1999999999999993</c:v>
                </c:pt>
                <c:pt idx="23">
                  <c:v>8.4</c:v>
                </c:pt>
                <c:pt idx="24">
                  <c:v>8.5</c:v>
                </c:pt>
                <c:pt idx="25">
                  <c:v>8.8000000000000007</c:v>
                </c:pt>
                <c:pt idx="26">
                  <c:v>8.9</c:v>
                </c:pt>
                <c:pt idx="27">
                  <c:v>9.3000000000000007</c:v>
                </c:pt>
                <c:pt idx="28">
                  <c:v>9.5</c:v>
                </c:pt>
                <c:pt idx="29">
                  <c:v>9.6</c:v>
                </c:pt>
                <c:pt idx="30">
                  <c:v>9.5</c:v>
                </c:pt>
                <c:pt idx="31">
                  <c:v>9.4</c:v>
                </c:pt>
                <c:pt idx="32">
                  <c:v>9.4</c:v>
                </c:pt>
                <c:pt idx="33">
                  <c:v>9.5</c:v>
                </c:pt>
                <c:pt idx="34">
                  <c:v>9.6</c:v>
                </c:pt>
                <c:pt idx="35">
                  <c:v>9.8000000000000007</c:v>
                </c:pt>
                <c:pt idx="36">
                  <c:v>9.6</c:v>
                </c:pt>
                <c:pt idx="37">
                  <c:v>9.8000000000000007</c:v>
                </c:pt>
                <c:pt idx="38">
                  <c:v>9.6999999999999993</c:v>
                </c:pt>
                <c:pt idx="39">
                  <c:v>9.6</c:v>
                </c:pt>
                <c:pt idx="40">
                  <c:v>9.6999999999999993</c:v>
                </c:pt>
                <c:pt idx="41">
                  <c:v>9.6</c:v>
                </c:pt>
                <c:pt idx="42">
                  <c:v>9.4</c:v>
                </c:pt>
                <c:pt idx="43">
                  <c:v>9.5</c:v>
                </c:pt>
                <c:pt idx="44">
                  <c:v>9.1</c:v>
                </c:pt>
                <c:pt idx="45">
                  <c:v>9</c:v>
                </c:pt>
                <c:pt idx="46">
                  <c:v>8.9</c:v>
                </c:pt>
                <c:pt idx="47">
                  <c:v>8.4</c:v>
                </c:pt>
                <c:pt idx="48">
                  <c:v>8.6999999999999993</c:v>
                </c:pt>
                <c:pt idx="49">
                  <c:v>8.5</c:v>
                </c:pt>
                <c:pt idx="50">
                  <c:v>8.4</c:v>
                </c:pt>
                <c:pt idx="51">
                  <c:v>8.3000000000000007</c:v>
                </c:pt>
                <c:pt idx="52">
                  <c:v>8.4</c:v>
                </c:pt>
                <c:pt idx="53">
                  <c:v>8.1</c:v>
                </c:pt>
                <c:pt idx="54">
                  <c:v>8</c:v>
                </c:pt>
                <c:pt idx="55">
                  <c:v>7.8</c:v>
                </c:pt>
                <c:pt idx="56">
                  <c:v>7.4</c:v>
                </c:pt>
                <c:pt idx="57">
                  <c:v>6.9</c:v>
                </c:pt>
                <c:pt idx="58">
                  <c:v>8.1999999999999993</c:v>
                </c:pt>
                <c:pt idx="59">
                  <c:v>7.2</c:v>
                </c:pt>
                <c:pt idx="60">
                  <c:v>7.4</c:v>
                </c:pt>
                <c:pt idx="61">
                  <c:v>7.2</c:v>
                </c:pt>
                <c:pt idx="62">
                  <c:v>7.2</c:v>
                </c:pt>
                <c:pt idx="63">
                  <c:v>6.7</c:v>
                </c:pt>
                <c:pt idx="64">
                  <c:v>6.8</c:v>
                </c:pt>
                <c:pt idx="65">
                  <c:v>6.9</c:v>
                </c:pt>
                <c:pt idx="66">
                  <c:v>6.7</c:v>
                </c:pt>
                <c:pt idx="67">
                  <c:v>6.6</c:v>
                </c:pt>
                <c:pt idx="68">
                  <c:v>6.6</c:v>
                </c:pt>
                <c:pt idx="69">
                  <c:v>6.7</c:v>
                </c:pt>
                <c:pt idx="70">
                  <c:v>7</c:v>
                </c:pt>
                <c:pt idx="71">
                  <c:v>7</c:v>
                </c:pt>
              </c:numCache>
            </c:numRef>
          </c:val>
          <c:smooth val="0"/>
          <c:extLst>
            <c:ext xmlns:c16="http://schemas.microsoft.com/office/drawing/2014/chart" uri="{C3380CC4-5D6E-409C-BE32-E72D297353CC}">
              <c16:uniqueId val="{00000002-4143-4E56-84B5-9B1792951DB6}"/>
            </c:ext>
          </c:extLst>
        </c:ser>
        <c:ser>
          <c:idx val="1"/>
          <c:order val="3"/>
          <c:tx>
            <c:strRef>
              <c:f>Feuil1!$I$6</c:f>
              <c:strCache>
                <c:ptCount val="1"/>
                <c:pt idx="0">
                  <c:v>France métropolitaine</c:v>
                </c:pt>
              </c:strCache>
            </c:strRef>
          </c:tx>
          <c:spPr>
            <a:ln w="28575" cap="rnd">
              <a:solidFill>
                <a:schemeClr val="accent2"/>
              </a:solidFill>
              <a:round/>
            </a:ln>
            <a:effectLst/>
          </c:spPr>
          <c:marker>
            <c:symbol val="none"/>
          </c:marker>
          <c:dLbls>
            <c:dLbl>
              <c:idx val="71"/>
              <c:layout>
                <c:manualLayout>
                  <c:x val="0"/>
                  <c:y val="-8.1702659937642003E-2"/>
                </c:manualLayout>
              </c:layout>
              <c:spPr>
                <a:solidFill>
                  <a:srgbClr val="ED7D3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3-4E56-84B5-9B1792951D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Feuil1!$J$2:$CC$2</c:f>
              <c:strCache>
                <c:ptCount val="72"/>
                <c:pt idx="0">
                  <c:v>2006T1</c:v>
                </c:pt>
                <c:pt idx="1">
                  <c:v>2006T2</c:v>
                </c:pt>
                <c:pt idx="2">
                  <c:v>2006T3</c:v>
                </c:pt>
                <c:pt idx="3">
                  <c:v>2006T4</c:v>
                </c:pt>
                <c:pt idx="4">
                  <c:v>2007T1</c:v>
                </c:pt>
                <c:pt idx="5">
                  <c:v>2007T2</c:v>
                </c:pt>
                <c:pt idx="6">
                  <c:v>2007T3</c:v>
                </c:pt>
                <c:pt idx="7">
                  <c:v>2007T4</c:v>
                </c:pt>
                <c:pt idx="8">
                  <c:v>2008T1</c:v>
                </c:pt>
                <c:pt idx="9">
                  <c:v>2008T2</c:v>
                </c:pt>
                <c:pt idx="10">
                  <c:v>2008T3</c:v>
                </c:pt>
                <c:pt idx="11">
                  <c:v>2008T4</c:v>
                </c:pt>
                <c:pt idx="12">
                  <c:v>2009T1</c:v>
                </c:pt>
                <c:pt idx="13">
                  <c:v>2009T2</c:v>
                </c:pt>
                <c:pt idx="14">
                  <c:v>2009T3</c:v>
                </c:pt>
                <c:pt idx="15">
                  <c:v>2009T4</c:v>
                </c:pt>
                <c:pt idx="16">
                  <c:v>2010T1</c:v>
                </c:pt>
                <c:pt idx="17">
                  <c:v>2010T2</c:v>
                </c:pt>
                <c:pt idx="18">
                  <c:v>2010T3</c:v>
                </c:pt>
                <c:pt idx="19">
                  <c:v>2010T4</c:v>
                </c:pt>
                <c:pt idx="20">
                  <c:v>2011T1</c:v>
                </c:pt>
                <c:pt idx="21">
                  <c:v>2011T2</c:v>
                </c:pt>
                <c:pt idx="22">
                  <c:v>2011T3</c:v>
                </c:pt>
                <c:pt idx="23">
                  <c:v>2011T4</c:v>
                </c:pt>
                <c:pt idx="24">
                  <c:v>2012T1</c:v>
                </c:pt>
                <c:pt idx="25">
                  <c:v>2012T2</c:v>
                </c:pt>
                <c:pt idx="26">
                  <c:v>2012T3</c:v>
                </c:pt>
                <c:pt idx="27">
                  <c:v>2012T4</c:v>
                </c:pt>
                <c:pt idx="28">
                  <c:v>2013T1</c:v>
                </c:pt>
                <c:pt idx="29">
                  <c:v>2013T2</c:v>
                </c:pt>
                <c:pt idx="30">
                  <c:v>2013T3</c:v>
                </c:pt>
                <c:pt idx="31">
                  <c:v>2013T4</c:v>
                </c:pt>
                <c:pt idx="32">
                  <c:v>2014T1</c:v>
                </c:pt>
                <c:pt idx="33">
                  <c:v>2014T2</c:v>
                </c:pt>
                <c:pt idx="34">
                  <c:v>2014T3</c:v>
                </c:pt>
                <c:pt idx="35">
                  <c:v>2014T4</c:v>
                </c:pt>
                <c:pt idx="36">
                  <c:v>2015T1</c:v>
                </c:pt>
                <c:pt idx="37">
                  <c:v>2015T2</c:v>
                </c:pt>
                <c:pt idx="38">
                  <c:v>2015T3</c:v>
                </c:pt>
                <c:pt idx="39">
                  <c:v>2015T4</c:v>
                </c:pt>
                <c:pt idx="40">
                  <c:v>2016T1</c:v>
                </c:pt>
                <c:pt idx="41">
                  <c:v>2016T2</c:v>
                </c:pt>
                <c:pt idx="42">
                  <c:v>2016T3</c:v>
                </c:pt>
                <c:pt idx="43">
                  <c:v>2016T4</c:v>
                </c:pt>
                <c:pt idx="44">
                  <c:v>2017T1</c:v>
                </c:pt>
                <c:pt idx="45">
                  <c:v>2017T2</c:v>
                </c:pt>
                <c:pt idx="46">
                  <c:v>2017T3</c:v>
                </c:pt>
                <c:pt idx="47">
                  <c:v>2017T4</c:v>
                </c:pt>
                <c:pt idx="48">
                  <c:v>2018T1</c:v>
                </c:pt>
                <c:pt idx="49">
                  <c:v>2018T2</c:v>
                </c:pt>
                <c:pt idx="50">
                  <c:v>2018T3</c:v>
                </c:pt>
                <c:pt idx="51">
                  <c:v>2018T4</c:v>
                </c:pt>
                <c:pt idx="52">
                  <c:v>2019T1</c:v>
                </c:pt>
                <c:pt idx="53">
                  <c:v>2019T2</c:v>
                </c:pt>
                <c:pt idx="54">
                  <c:v>2019T3</c:v>
                </c:pt>
                <c:pt idx="55">
                  <c:v>2019T4</c:v>
                </c:pt>
                <c:pt idx="56">
                  <c:v>2020T1</c:v>
                </c:pt>
                <c:pt idx="57">
                  <c:v>2020T2</c:v>
                </c:pt>
                <c:pt idx="58">
                  <c:v>2020T3</c:v>
                </c:pt>
                <c:pt idx="59">
                  <c:v>2020T4</c:v>
                </c:pt>
                <c:pt idx="60">
                  <c:v>2021T1</c:v>
                </c:pt>
                <c:pt idx="61">
                  <c:v>2021T2</c:v>
                </c:pt>
                <c:pt idx="62">
                  <c:v>2021T3</c:v>
                </c:pt>
                <c:pt idx="63">
                  <c:v>2021T4</c:v>
                </c:pt>
                <c:pt idx="64">
                  <c:v>2022T1</c:v>
                </c:pt>
                <c:pt idx="65">
                  <c:v>2022T2</c:v>
                </c:pt>
                <c:pt idx="66">
                  <c:v>2022T3</c:v>
                </c:pt>
                <c:pt idx="67">
                  <c:v>2022T4</c:v>
                </c:pt>
                <c:pt idx="68">
                  <c:v>2023T1</c:v>
                </c:pt>
                <c:pt idx="69">
                  <c:v>2023T2</c:v>
                </c:pt>
                <c:pt idx="70">
                  <c:v>2023T4</c:v>
                </c:pt>
                <c:pt idx="71">
                  <c:v>2024T1</c:v>
                </c:pt>
              </c:strCache>
            </c:strRef>
          </c:cat>
          <c:val>
            <c:numRef>
              <c:f>Feuil1!$J$6:$CC$6</c:f>
              <c:numCache>
                <c:formatCode>General</c:formatCode>
                <c:ptCount val="72"/>
                <c:pt idx="0">
                  <c:v>8.8000000000000007</c:v>
                </c:pt>
                <c:pt idx="1">
                  <c:v>8.6</c:v>
                </c:pt>
                <c:pt idx="2">
                  <c:v>8.6</c:v>
                </c:pt>
                <c:pt idx="3">
                  <c:v>8.1</c:v>
                </c:pt>
                <c:pt idx="4">
                  <c:v>8.1</c:v>
                </c:pt>
                <c:pt idx="5">
                  <c:v>7.8</c:v>
                </c:pt>
                <c:pt idx="6">
                  <c:v>7.6</c:v>
                </c:pt>
                <c:pt idx="7">
                  <c:v>7.2</c:v>
                </c:pt>
                <c:pt idx="8">
                  <c:v>6.8</c:v>
                </c:pt>
                <c:pt idx="9">
                  <c:v>7</c:v>
                </c:pt>
                <c:pt idx="10">
                  <c:v>7.1</c:v>
                </c:pt>
                <c:pt idx="11">
                  <c:v>7.5</c:v>
                </c:pt>
                <c:pt idx="12">
                  <c:v>8.1999999999999993</c:v>
                </c:pt>
                <c:pt idx="13">
                  <c:v>8.8000000000000007</c:v>
                </c:pt>
                <c:pt idx="14">
                  <c:v>8.8000000000000007</c:v>
                </c:pt>
                <c:pt idx="15">
                  <c:v>9.1999999999999993</c:v>
                </c:pt>
                <c:pt idx="16">
                  <c:v>9</c:v>
                </c:pt>
                <c:pt idx="17">
                  <c:v>8.9</c:v>
                </c:pt>
                <c:pt idx="18">
                  <c:v>8.9</c:v>
                </c:pt>
                <c:pt idx="19">
                  <c:v>8.9</c:v>
                </c:pt>
                <c:pt idx="20">
                  <c:v>8.8000000000000007</c:v>
                </c:pt>
                <c:pt idx="21">
                  <c:v>8.6999999999999993</c:v>
                </c:pt>
                <c:pt idx="22">
                  <c:v>8.8000000000000007</c:v>
                </c:pt>
                <c:pt idx="23">
                  <c:v>9</c:v>
                </c:pt>
                <c:pt idx="24">
                  <c:v>9.1</c:v>
                </c:pt>
                <c:pt idx="25">
                  <c:v>9.3000000000000007</c:v>
                </c:pt>
                <c:pt idx="26">
                  <c:v>9.4</c:v>
                </c:pt>
                <c:pt idx="27">
                  <c:v>9.8000000000000007</c:v>
                </c:pt>
                <c:pt idx="28">
                  <c:v>10</c:v>
                </c:pt>
                <c:pt idx="29">
                  <c:v>10.1</c:v>
                </c:pt>
                <c:pt idx="30">
                  <c:v>9.9</c:v>
                </c:pt>
                <c:pt idx="31">
                  <c:v>9.8000000000000007</c:v>
                </c:pt>
                <c:pt idx="32">
                  <c:v>9.8000000000000007</c:v>
                </c:pt>
                <c:pt idx="33">
                  <c:v>9.8000000000000007</c:v>
                </c:pt>
                <c:pt idx="34">
                  <c:v>9.9</c:v>
                </c:pt>
                <c:pt idx="35">
                  <c:v>10.1</c:v>
                </c:pt>
                <c:pt idx="36">
                  <c:v>10</c:v>
                </c:pt>
                <c:pt idx="37">
                  <c:v>10.199999999999999</c:v>
                </c:pt>
                <c:pt idx="38">
                  <c:v>10</c:v>
                </c:pt>
                <c:pt idx="39">
                  <c:v>9.9</c:v>
                </c:pt>
                <c:pt idx="40">
                  <c:v>9.9</c:v>
                </c:pt>
                <c:pt idx="41">
                  <c:v>9.6999999999999993</c:v>
                </c:pt>
                <c:pt idx="42">
                  <c:v>9.6</c:v>
                </c:pt>
                <c:pt idx="43">
                  <c:v>9.6999999999999993</c:v>
                </c:pt>
                <c:pt idx="44">
                  <c:v>9.3000000000000007</c:v>
                </c:pt>
                <c:pt idx="45">
                  <c:v>9.1999999999999993</c:v>
                </c:pt>
                <c:pt idx="46">
                  <c:v>9.1999999999999993</c:v>
                </c:pt>
                <c:pt idx="47">
                  <c:v>8.6999999999999993</c:v>
                </c:pt>
                <c:pt idx="48">
                  <c:v>9</c:v>
                </c:pt>
                <c:pt idx="49">
                  <c:v>8.8000000000000007</c:v>
                </c:pt>
                <c:pt idx="50">
                  <c:v>8.6</c:v>
                </c:pt>
                <c:pt idx="51">
                  <c:v>8.4</c:v>
                </c:pt>
                <c:pt idx="52">
                  <c:v>8.5</c:v>
                </c:pt>
                <c:pt idx="53">
                  <c:v>8.1999999999999993</c:v>
                </c:pt>
                <c:pt idx="54">
                  <c:v>8.1</c:v>
                </c:pt>
                <c:pt idx="55">
                  <c:v>7.9</c:v>
                </c:pt>
                <c:pt idx="56">
                  <c:v>7.7</c:v>
                </c:pt>
                <c:pt idx="57">
                  <c:v>7.1</c:v>
                </c:pt>
                <c:pt idx="58">
                  <c:v>8.8000000000000007</c:v>
                </c:pt>
                <c:pt idx="59">
                  <c:v>7.8</c:v>
                </c:pt>
                <c:pt idx="60">
                  <c:v>8</c:v>
                </c:pt>
                <c:pt idx="61">
                  <c:v>7.7</c:v>
                </c:pt>
                <c:pt idx="62">
                  <c:v>7.7</c:v>
                </c:pt>
                <c:pt idx="63">
                  <c:v>7.2</c:v>
                </c:pt>
                <c:pt idx="64">
                  <c:v>7.1</c:v>
                </c:pt>
                <c:pt idx="65">
                  <c:v>7.2</c:v>
                </c:pt>
                <c:pt idx="66">
                  <c:v>7</c:v>
                </c:pt>
                <c:pt idx="67">
                  <c:v>6.9</c:v>
                </c:pt>
                <c:pt idx="68">
                  <c:v>6.9</c:v>
                </c:pt>
                <c:pt idx="69">
                  <c:v>7</c:v>
                </c:pt>
                <c:pt idx="70">
                  <c:v>7.3</c:v>
                </c:pt>
                <c:pt idx="71">
                  <c:v>7.3</c:v>
                </c:pt>
              </c:numCache>
            </c:numRef>
          </c:val>
          <c:smooth val="0"/>
          <c:extLst>
            <c:ext xmlns:c16="http://schemas.microsoft.com/office/drawing/2014/chart" uri="{C3380CC4-5D6E-409C-BE32-E72D297353CC}">
              <c16:uniqueId val="{00000003-4143-4E56-84B5-9B1792951DB6}"/>
            </c:ext>
          </c:extLst>
        </c:ser>
        <c:dLbls>
          <c:showLegendKey val="0"/>
          <c:showVal val="0"/>
          <c:showCatName val="0"/>
          <c:showSerName val="0"/>
          <c:showPercent val="0"/>
          <c:showBubbleSize val="0"/>
        </c:dLbls>
        <c:smooth val="0"/>
        <c:axId val="486068624"/>
        <c:axId val="486064704"/>
      </c:lineChart>
      <c:catAx>
        <c:axId val="48606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rgbClr val="005482"/>
                </a:solidFill>
                <a:latin typeface="+mn-lt"/>
                <a:ea typeface="+mn-ea"/>
                <a:cs typeface="+mn-cs"/>
              </a:defRPr>
            </a:pPr>
            <a:endParaRPr lang="fr-FR"/>
          </a:p>
        </c:txPr>
        <c:crossAx val="486064704"/>
        <c:crosses val="autoZero"/>
        <c:auto val="1"/>
        <c:lblAlgn val="ctr"/>
        <c:lblOffset val="100"/>
        <c:tickLblSkip val="8"/>
        <c:noMultiLvlLbl val="0"/>
      </c:catAx>
      <c:valAx>
        <c:axId val="48606470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486068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INSEE_RP!$M$19</c:f>
              <c:strCache>
                <c:ptCount val="1"/>
                <c:pt idx="0">
                  <c:v>Bassin d'éducation de proximité de Blois</c:v>
                </c:pt>
              </c:strCache>
            </c:strRef>
          </c:tx>
          <c:spPr>
            <a:ln w="38100" cap="rnd">
              <a:solidFill>
                <a:srgbClr val="7030A0"/>
              </a:solidFill>
              <a:round/>
            </a:ln>
            <a:effectLst/>
          </c:spPr>
          <c:marker>
            <c:symbol val="none"/>
          </c:marker>
          <c:dLbls>
            <c:dLbl>
              <c:idx val="13"/>
              <c:layout>
                <c:manualLayout>
                  <c:x val="0"/>
                  <c:y val="-3.3738487405316389E-2"/>
                </c:manualLayout>
              </c:layout>
              <c:spPr>
                <a:solidFill>
                  <a:srgbClr val="7030A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3A-491B-97A9-0488F83D23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INSEE_RP!$L$20:$L$33</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INSEE_RP!$M$20:$M$33</c:f>
              <c:numCache>
                <c:formatCode>0.0</c:formatCode>
                <c:ptCount val="14"/>
                <c:pt idx="0" formatCode="General">
                  <c:v>100</c:v>
                </c:pt>
                <c:pt idx="1">
                  <c:v>100.17694338528894</c:v>
                </c:pt>
                <c:pt idx="2">
                  <c:v>100.30479208308435</c:v>
                </c:pt>
                <c:pt idx="3">
                  <c:v>100.91692169137173</c:v>
                </c:pt>
                <c:pt idx="4">
                  <c:v>101.06938101738648</c:v>
                </c:pt>
                <c:pt idx="5">
                  <c:v>100.78478371265811</c:v>
                </c:pt>
                <c:pt idx="6">
                  <c:v>101.31228088630326</c:v>
                </c:pt>
                <c:pt idx="7">
                  <c:v>100.6615477497518</c:v>
                </c:pt>
                <c:pt idx="8">
                  <c:v>100.28598956312479</c:v>
                </c:pt>
                <c:pt idx="9">
                  <c:v>99.527968150753168</c:v>
                </c:pt>
                <c:pt idx="10">
                  <c:v>98.970446010680433</c:v>
                </c:pt>
                <c:pt idx="11">
                  <c:v>98.964722281717428</c:v>
                </c:pt>
                <c:pt idx="12">
                  <c:v>99.365805205611949</c:v>
                </c:pt>
                <c:pt idx="13">
                  <c:v>100.06691278232434</c:v>
                </c:pt>
              </c:numCache>
            </c:numRef>
          </c:val>
          <c:smooth val="0"/>
          <c:extLst>
            <c:ext xmlns:c16="http://schemas.microsoft.com/office/drawing/2014/chart" uri="{C3380CC4-5D6E-409C-BE32-E72D297353CC}">
              <c16:uniqueId val="{00000000-1E3A-491B-97A9-0488F83D2393}"/>
            </c:ext>
          </c:extLst>
        </c:ser>
        <c:ser>
          <c:idx val="1"/>
          <c:order val="1"/>
          <c:tx>
            <c:strRef>
              <c:f>INSEE_RP!$N$19</c:f>
              <c:strCache>
                <c:ptCount val="1"/>
                <c:pt idx="0">
                  <c:v>Loir-et-Cher</c:v>
                </c:pt>
              </c:strCache>
            </c:strRef>
          </c:tx>
          <c:spPr>
            <a:ln w="25400" cap="rnd">
              <a:solidFill>
                <a:schemeClr val="tx2">
                  <a:lumMod val="40000"/>
                  <a:lumOff val="60000"/>
                </a:schemeClr>
              </a:solidFill>
              <a:round/>
            </a:ln>
            <a:effectLst/>
          </c:spPr>
          <c:marker>
            <c:symbol val="none"/>
          </c:marker>
          <c:dLbls>
            <c:dLbl>
              <c:idx val="0"/>
              <c:layout>
                <c:manualLayout>
                  <c:x val="-1.0121546221594916E-2"/>
                  <c:y val="-7.422467229169608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3A-491B-97A9-0488F83D2393}"/>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3A-491B-97A9-0488F83D2393}"/>
                </c:ext>
              </c:extLst>
            </c:dLbl>
            <c:spPr>
              <a:solidFill>
                <a:srgbClr val="44546A">
                  <a:lumMod val="40000"/>
                  <a:lumOff val="6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INSEE_RP!$L$20:$L$33</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INSEE_RP!$N$20:$N$33</c:f>
              <c:numCache>
                <c:formatCode>0.0</c:formatCode>
                <c:ptCount val="14"/>
                <c:pt idx="0" formatCode="General">
                  <c:v>100</c:v>
                </c:pt>
                <c:pt idx="1">
                  <c:v>99.848862617792932</c:v>
                </c:pt>
                <c:pt idx="2">
                  <c:v>99.6871958190481</c:v>
                </c:pt>
                <c:pt idx="3">
                  <c:v>99.753419060990737</c:v>
                </c:pt>
                <c:pt idx="4">
                  <c:v>99.690534607050722</c:v>
                </c:pt>
                <c:pt idx="5">
                  <c:v>99.412160197416299</c:v>
                </c:pt>
                <c:pt idx="6">
                  <c:v>99.702255884081069</c:v>
                </c:pt>
                <c:pt idx="7">
                  <c:v>99.420771586803596</c:v>
                </c:pt>
                <c:pt idx="8">
                  <c:v>98.97908861032856</c:v>
                </c:pt>
                <c:pt idx="9">
                  <c:v>98.087229664728866</c:v>
                </c:pt>
                <c:pt idx="10">
                  <c:v>97.742363647213068</c:v>
                </c:pt>
                <c:pt idx="11">
                  <c:v>97.538192419640978</c:v>
                </c:pt>
                <c:pt idx="12">
                  <c:v>97.626587423993243</c:v>
                </c:pt>
                <c:pt idx="13">
                  <c:v>98.067007501933034</c:v>
                </c:pt>
              </c:numCache>
            </c:numRef>
          </c:val>
          <c:smooth val="0"/>
          <c:extLst>
            <c:ext xmlns:c16="http://schemas.microsoft.com/office/drawing/2014/chart" uri="{C3380CC4-5D6E-409C-BE32-E72D297353CC}">
              <c16:uniqueId val="{00000001-1E3A-491B-97A9-0488F83D2393}"/>
            </c:ext>
          </c:extLst>
        </c:ser>
        <c:dLbls>
          <c:showLegendKey val="0"/>
          <c:showVal val="0"/>
          <c:showCatName val="0"/>
          <c:showSerName val="0"/>
          <c:showPercent val="0"/>
          <c:showBubbleSize val="0"/>
        </c:dLbls>
        <c:smooth val="0"/>
        <c:axId val="1914828272"/>
        <c:axId val="1627116176"/>
      </c:lineChart>
      <c:catAx>
        <c:axId val="191482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627116176"/>
        <c:crosses val="autoZero"/>
        <c:auto val="1"/>
        <c:lblAlgn val="ctr"/>
        <c:lblOffset val="100"/>
        <c:noMultiLvlLbl val="0"/>
      </c:catAx>
      <c:valAx>
        <c:axId val="1627116176"/>
        <c:scaling>
          <c:orientation val="minMax"/>
          <c:min val="97"/>
        </c:scaling>
        <c:delete val="1"/>
        <c:axPos val="l"/>
        <c:numFmt formatCode="General" sourceLinked="1"/>
        <c:majorTickMark val="none"/>
        <c:minorTickMark val="none"/>
        <c:tickLblPos val="nextTo"/>
        <c:crossAx val="19148282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87226596675416"/>
          <c:y val="5.0925925925925923E-2"/>
          <c:w val="0.56123884514435685"/>
          <c:h val="0.89814814814814814"/>
        </c:manualLayout>
      </c:layout>
      <c:barChart>
        <c:barDir val="bar"/>
        <c:grouping val="clustered"/>
        <c:varyColors val="0"/>
        <c:ser>
          <c:idx val="0"/>
          <c:order val="0"/>
          <c:spPr>
            <a:solidFill>
              <a:srgbClr val="00B0F0"/>
            </a:solidFill>
            <a:ln>
              <a:noFill/>
            </a:ln>
            <a:effectLst/>
          </c:spPr>
          <c:invertIfNegative val="0"/>
          <c:dPt>
            <c:idx val="4"/>
            <c:invertIfNegative val="0"/>
            <c:bubble3D val="0"/>
            <c:spPr>
              <a:solidFill>
                <a:srgbClr val="005482"/>
              </a:solidFill>
              <a:ln>
                <a:noFill/>
              </a:ln>
              <a:effectLst/>
            </c:spPr>
            <c:extLst>
              <c:ext xmlns:c16="http://schemas.microsoft.com/office/drawing/2014/chart" uri="{C3380CC4-5D6E-409C-BE32-E72D297353CC}">
                <c16:uniqueId val="{00000002-BA5E-4A92-81E8-5DCD99C6064F}"/>
              </c:ext>
            </c:extLst>
          </c:dPt>
          <c:dPt>
            <c:idx val="5"/>
            <c:invertIfNegative val="0"/>
            <c:bubble3D val="0"/>
            <c:spPr>
              <a:solidFill>
                <a:srgbClr val="005482"/>
              </a:solidFill>
              <a:ln>
                <a:noFill/>
              </a:ln>
              <a:effectLst/>
            </c:spPr>
            <c:extLst>
              <c:ext xmlns:c16="http://schemas.microsoft.com/office/drawing/2014/chart" uri="{C3380CC4-5D6E-409C-BE32-E72D297353CC}">
                <c16:uniqueId val="{00000001-BA5E-4A92-81E8-5DCD99C6064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6-BA5E-4A92-81E8-5DCD99C6064F}"/>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BA5E-4A92-81E8-5DCD99C6064F}"/>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4-BA5E-4A92-81E8-5DCD99C6064F}"/>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BA5E-4A92-81E8-5DCD99C6064F}"/>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A5E-4A92-81E8-5DCD99C6064F}"/>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BA5E-4A92-81E8-5DCD99C6064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Feuil1!$B$2:$B$7</c:f>
              <c:strCache>
                <c:ptCount val="6"/>
                <c:pt idx="0">
                  <c:v>Construction</c:v>
                </c:pt>
                <c:pt idx="1">
                  <c:v>Commerce</c:v>
                </c:pt>
                <c:pt idx="2">
                  <c:v>Industrie</c:v>
                </c:pt>
                <c:pt idx="3">
                  <c:v>Agriculture</c:v>
                </c:pt>
                <c:pt idx="4">
                  <c:v>Services aux entreprises</c:v>
                </c:pt>
                <c:pt idx="5">
                  <c:v>Services aux particuliers</c:v>
                </c:pt>
              </c:strCache>
            </c:strRef>
          </c:cat>
          <c:val>
            <c:numRef>
              <c:f>Feuil1!$C$2:$C$7</c:f>
              <c:numCache>
                <c:formatCode>#,##0</c:formatCode>
                <c:ptCount val="6"/>
                <c:pt idx="0">
                  <c:v>600</c:v>
                </c:pt>
                <c:pt idx="1">
                  <c:v>780</c:v>
                </c:pt>
                <c:pt idx="2">
                  <c:v>990</c:v>
                </c:pt>
                <c:pt idx="3">
                  <c:v>1040</c:v>
                </c:pt>
                <c:pt idx="4">
                  <c:v>1970</c:v>
                </c:pt>
                <c:pt idx="5">
                  <c:v>3640</c:v>
                </c:pt>
              </c:numCache>
            </c:numRef>
          </c:val>
          <c:extLst>
            <c:ext xmlns:c16="http://schemas.microsoft.com/office/drawing/2014/chart" uri="{C3380CC4-5D6E-409C-BE32-E72D297353CC}">
              <c16:uniqueId val="{00000000-BA5E-4A92-81E8-5DCD99C6064F}"/>
            </c:ext>
          </c:extLst>
        </c:ser>
        <c:dLbls>
          <c:showLegendKey val="0"/>
          <c:showVal val="0"/>
          <c:showCatName val="0"/>
          <c:showSerName val="0"/>
          <c:showPercent val="0"/>
          <c:showBubbleSize val="0"/>
        </c:dLbls>
        <c:gapWidth val="80"/>
        <c:axId val="446813424"/>
        <c:axId val="446815776"/>
      </c:barChart>
      <c:catAx>
        <c:axId val="44681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446815776"/>
        <c:crosses val="autoZero"/>
        <c:auto val="1"/>
        <c:lblAlgn val="ctr"/>
        <c:lblOffset val="100"/>
        <c:noMultiLvlLbl val="0"/>
      </c:catAx>
      <c:valAx>
        <c:axId val="446815776"/>
        <c:scaling>
          <c:orientation val="minMax"/>
        </c:scaling>
        <c:delete val="1"/>
        <c:axPos val="b"/>
        <c:numFmt formatCode="#,##0" sourceLinked="1"/>
        <c:majorTickMark val="none"/>
        <c:minorTickMark val="none"/>
        <c:tickLblPos val="nextTo"/>
        <c:crossAx val="446813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40317521285443"/>
          <c:y val="5.0925925925925923E-2"/>
          <c:w val="0.33837123153713194"/>
          <c:h val="0.89814814814814814"/>
        </c:manualLayout>
      </c:layout>
      <c:barChart>
        <c:barDir val="bar"/>
        <c:grouping val="clustered"/>
        <c:varyColors val="0"/>
        <c:ser>
          <c:idx val="0"/>
          <c:order val="0"/>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548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'BMO2024'!$M$4:$M$13</c:f>
              <c:strCache>
                <c:ptCount val="10"/>
                <c:pt idx="0">
                  <c:v>Vendeurs</c:v>
                </c:pt>
                <c:pt idx="1">
                  <c:v>Professionnels des arts et spectacles</c:v>
                </c:pt>
                <c:pt idx="2">
                  <c:v>Maraîchers, jardiniers, viticulteurs</c:v>
                </c:pt>
                <c:pt idx="3">
                  <c:v>Aides-soignants</c:v>
                </c:pt>
                <c:pt idx="4">
                  <c:v>Conducteurs de véhicules</c:v>
                </c:pt>
                <c:pt idx="5">
                  <c:v>Employés administratifs d'entreprise</c:v>
                </c:pt>
                <c:pt idx="6">
                  <c:v>Professionnels action culturelle et sportive</c:v>
                </c:pt>
                <c:pt idx="7">
                  <c:v>Cuisiniers</c:v>
                </c:pt>
                <c:pt idx="8">
                  <c:v>Agents d'entretien</c:v>
                </c:pt>
                <c:pt idx="9">
                  <c:v>Employés, agents de maîtrise hôtellerie et restauration</c:v>
                </c:pt>
              </c:strCache>
            </c:strRef>
          </c:cat>
          <c:val>
            <c:numRef>
              <c:f>'BMO2024'!$N$4:$N$13</c:f>
              <c:numCache>
                <c:formatCode>General</c:formatCode>
                <c:ptCount val="10"/>
                <c:pt idx="0">
                  <c:v>170</c:v>
                </c:pt>
                <c:pt idx="1">
                  <c:v>190</c:v>
                </c:pt>
                <c:pt idx="2">
                  <c:v>210</c:v>
                </c:pt>
                <c:pt idx="3">
                  <c:v>250</c:v>
                </c:pt>
                <c:pt idx="4">
                  <c:v>280</c:v>
                </c:pt>
                <c:pt idx="5">
                  <c:v>340</c:v>
                </c:pt>
                <c:pt idx="6">
                  <c:v>380</c:v>
                </c:pt>
                <c:pt idx="7">
                  <c:v>620</c:v>
                </c:pt>
                <c:pt idx="8">
                  <c:v>640</c:v>
                </c:pt>
                <c:pt idx="9">
                  <c:v>650</c:v>
                </c:pt>
              </c:numCache>
            </c:numRef>
          </c:val>
          <c:extLst>
            <c:ext xmlns:c16="http://schemas.microsoft.com/office/drawing/2014/chart" uri="{C3380CC4-5D6E-409C-BE32-E72D297353CC}">
              <c16:uniqueId val="{00000000-1470-4D5D-900E-C7A9109EC64A}"/>
            </c:ext>
          </c:extLst>
        </c:ser>
        <c:dLbls>
          <c:showLegendKey val="0"/>
          <c:showVal val="0"/>
          <c:showCatName val="0"/>
          <c:showSerName val="0"/>
          <c:showPercent val="0"/>
          <c:showBubbleSize val="0"/>
        </c:dLbls>
        <c:gapWidth val="100"/>
        <c:axId val="446813424"/>
        <c:axId val="446815776"/>
      </c:barChart>
      <c:catAx>
        <c:axId val="44681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446815776"/>
        <c:crosses val="autoZero"/>
        <c:auto val="1"/>
        <c:lblAlgn val="ctr"/>
        <c:lblOffset val="100"/>
        <c:noMultiLvlLbl val="0"/>
      </c:catAx>
      <c:valAx>
        <c:axId val="446815776"/>
        <c:scaling>
          <c:orientation val="minMax"/>
        </c:scaling>
        <c:delete val="1"/>
        <c:axPos val="b"/>
        <c:numFmt formatCode="General" sourceLinked="1"/>
        <c:majorTickMark val="none"/>
        <c:minorTickMark val="none"/>
        <c:tickLblPos val="nextTo"/>
        <c:crossAx val="446813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Feuil2!$B$1</c:f>
              <c:strCache>
                <c:ptCount val="1"/>
                <c:pt idx="0">
                  <c:v>Flux Offres d'emploi</c:v>
                </c:pt>
              </c:strCache>
            </c:strRef>
          </c:tx>
          <c:spPr>
            <a:solidFill>
              <a:srgbClr val="00548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Feuil2!$A$2:$A$13</c:f>
              <c:strCache>
                <c:ptCount val="12"/>
                <c:pt idx="0">
                  <c:v>Industrie</c:v>
                </c:pt>
                <c:pt idx="1">
                  <c:v>Transport &amp; Logistique</c:v>
                </c:pt>
                <c:pt idx="2">
                  <c:v>Support</c:v>
                </c:pt>
                <c:pt idx="3">
                  <c:v>HRT</c:v>
                </c:pt>
                <c:pt idx="4">
                  <c:v>Santé et action sociale</c:v>
                </c:pt>
                <c:pt idx="5">
                  <c:v>Services à la personne</c:v>
                </c:pt>
                <c:pt idx="6">
                  <c:v>Construction</c:v>
                </c:pt>
                <c:pt idx="7">
                  <c:v>Commercial</c:v>
                </c:pt>
                <c:pt idx="8">
                  <c:v>Commerce</c:v>
                </c:pt>
                <c:pt idx="9">
                  <c:v>Agriculture</c:v>
                </c:pt>
                <c:pt idx="10">
                  <c:v>Propreté</c:v>
                </c:pt>
                <c:pt idx="11">
                  <c:v>Immobilier</c:v>
                </c:pt>
              </c:strCache>
            </c:strRef>
          </c:cat>
          <c:val>
            <c:numRef>
              <c:f>Feuil2!$B$2:$B$13</c:f>
              <c:numCache>
                <c:formatCode>General</c:formatCode>
                <c:ptCount val="12"/>
                <c:pt idx="0">
                  <c:v>5650</c:v>
                </c:pt>
                <c:pt idx="1">
                  <c:v>3600</c:v>
                </c:pt>
                <c:pt idx="2">
                  <c:v>2670</c:v>
                </c:pt>
                <c:pt idx="3">
                  <c:v>2550</c:v>
                </c:pt>
                <c:pt idx="4">
                  <c:v>1800</c:v>
                </c:pt>
                <c:pt idx="5">
                  <c:v>1620</c:v>
                </c:pt>
                <c:pt idx="6">
                  <c:v>1510</c:v>
                </c:pt>
                <c:pt idx="7">
                  <c:v>800</c:v>
                </c:pt>
                <c:pt idx="8">
                  <c:v>440</c:v>
                </c:pt>
                <c:pt idx="9">
                  <c:v>380</c:v>
                </c:pt>
                <c:pt idx="10">
                  <c:v>310</c:v>
                </c:pt>
                <c:pt idx="11">
                  <c:v>250</c:v>
                </c:pt>
              </c:numCache>
            </c:numRef>
          </c:val>
          <c:extLst>
            <c:ext xmlns:c16="http://schemas.microsoft.com/office/drawing/2014/chart" uri="{C3380CC4-5D6E-409C-BE32-E72D297353CC}">
              <c16:uniqueId val="{00000000-1C45-4E41-A3BC-E7F00DC909C3}"/>
            </c:ext>
          </c:extLst>
        </c:ser>
        <c:ser>
          <c:idx val="1"/>
          <c:order val="1"/>
          <c:tx>
            <c:strRef>
              <c:f>Feuil2!$C$1</c:f>
              <c:strCache>
                <c:ptCount val="1"/>
                <c:pt idx="0">
                  <c:v>Flux Demandeurs d'emploi</c:v>
                </c:pt>
              </c:strCache>
            </c:strRef>
          </c:tx>
          <c:spPr>
            <a:solidFill>
              <a:srgbClr val="FFC000">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Feuil2!$A$2:$A$13</c:f>
              <c:strCache>
                <c:ptCount val="12"/>
                <c:pt idx="0">
                  <c:v>Industrie</c:v>
                </c:pt>
                <c:pt idx="1">
                  <c:v>Transport &amp; Logistique</c:v>
                </c:pt>
                <c:pt idx="2">
                  <c:v>Support</c:v>
                </c:pt>
                <c:pt idx="3">
                  <c:v>HRT</c:v>
                </c:pt>
                <c:pt idx="4">
                  <c:v>Santé et action sociale</c:v>
                </c:pt>
                <c:pt idx="5">
                  <c:v>Services à la personne</c:v>
                </c:pt>
                <c:pt idx="6">
                  <c:v>Construction</c:v>
                </c:pt>
                <c:pt idx="7">
                  <c:v>Commercial</c:v>
                </c:pt>
                <c:pt idx="8">
                  <c:v>Commerce</c:v>
                </c:pt>
                <c:pt idx="9">
                  <c:v>Agriculture</c:v>
                </c:pt>
                <c:pt idx="10">
                  <c:v>Propreté</c:v>
                </c:pt>
                <c:pt idx="11">
                  <c:v>Immobilier</c:v>
                </c:pt>
              </c:strCache>
            </c:strRef>
          </c:cat>
          <c:val>
            <c:numRef>
              <c:f>Feuil2!$C$2:$C$13</c:f>
              <c:numCache>
                <c:formatCode>General</c:formatCode>
                <c:ptCount val="12"/>
                <c:pt idx="0">
                  <c:v>1370</c:v>
                </c:pt>
                <c:pt idx="1">
                  <c:v>1760</c:v>
                </c:pt>
                <c:pt idx="2">
                  <c:v>570</c:v>
                </c:pt>
                <c:pt idx="3">
                  <c:v>950</c:v>
                </c:pt>
                <c:pt idx="4">
                  <c:v>300</c:v>
                </c:pt>
                <c:pt idx="5">
                  <c:v>530</c:v>
                </c:pt>
                <c:pt idx="6">
                  <c:v>630</c:v>
                </c:pt>
                <c:pt idx="7">
                  <c:v>220</c:v>
                </c:pt>
                <c:pt idx="8">
                  <c:v>590</c:v>
                </c:pt>
                <c:pt idx="9">
                  <c:v>230</c:v>
                </c:pt>
                <c:pt idx="10">
                  <c:v>470</c:v>
                </c:pt>
                <c:pt idx="11">
                  <c:v>60</c:v>
                </c:pt>
              </c:numCache>
            </c:numRef>
          </c:val>
          <c:extLst>
            <c:ext xmlns:c16="http://schemas.microsoft.com/office/drawing/2014/chart" uri="{C3380CC4-5D6E-409C-BE32-E72D297353CC}">
              <c16:uniqueId val="{00000001-1C45-4E41-A3BC-E7F00DC909C3}"/>
            </c:ext>
          </c:extLst>
        </c:ser>
        <c:dLbls>
          <c:showLegendKey val="0"/>
          <c:showVal val="0"/>
          <c:showCatName val="0"/>
          <c:showSerName val="0"/>
          <c:showPercent val="0"/>
          <c:showBubbleSize val="0"/>
        </c:dLbls>
        <c:gapWidth val="45"/>
        <c:axId val="604905600"/>
        <c:axId val="604907560"/>
      </c:barChart>
      <c:catAx>
        <c:axId val="6049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r-FR"/>
          </a:p>
        </c:txPr>
        <c:crossAx val="604907560"/>
        <c:crosses val="autoZero"/>
        <c:auto val="1"/>
        <c:lblAlgn val="ctr"/>
        <c:lblOffset val="100"/>
        <c:noMultiLvlLbl val="0"/>
      </c:catAx>
      <c:valAx>
        <c:axId val="604907560"/>
        <c:scaling>
          <c:orientation val="minMax"/>
        </c:scaling>
        <c:delete val="1"/>
        <c:axPos val="t"/>
        <c:numFmt formatCode="General" sourceLinked="1"/>
        <c:majorTickMark val="none"/>
        <c:minorTickMark val="none"/>
        <c:tickLblPos val="nextTo"/>
        <c:crossAx val="604905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rgbClr val="002060"/>
          </a:solidFill>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INSEE!$J$3</c:f>
              <c:strCache>
                <c:ptCount val="1"/>
                <c:pt idx="0">
                  <c:v>Agriculture</c:v>
                </c:pt>
              </c:strCache>
            </c:strRef>
          </c:tx>
          <c:spPr>
            <a:solidFill>
              <a:srgbClr val="92D050"/>
            </a:solidFill>
            <a:ln>
              <a:noFill/>
            </a:ln>
            <a:effectLst/>
          </c:spPr>
          <c:invertIfNegative val="0"/>
          <c:dLbls>
            <c:dLbl>
              <c:idx val="0"/>
              <c:layout>
                <c:manualLayout>
                  <c:x val="5.47945205479452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A-4F6D-AF12-D120CD3CEE81}"/>
                </c:ext>
              </c:extLst>
            </c:dLbl>
            <c:dLbl>
              <c:idx val="1"/>
              <c:layout>
                <c:manualLayout>
                  <c:x val="2.7397260273972538E-3"/>
                  <c:y val="-6.74414783653357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A-4F6D-AF12-D120CD3CEE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INSEE!$B$4:$B$7</c:f>
              <c:numCache>
                <c:formatCode>General</c:formatCode>
                <c:ptCount val="4"/>
                <c:pt idx="0">
                  <c:v>2021</c:v>
                </c:pt>
                <c:pt idx="1">
                  <c:v>2014</c:v>
                </c:pt>
                <c:pt idx="2">
                  <c:v>2009</c:v>
                </c:pt>
                <c:pt idx="3">
                  <c:v>1999</c:v>
                </c:pt>
              </c:numCache>
            </c:numRef>
          </c:cat>
          <c:val>
            <c:numRef>
              <c:f>INSEE!$J$4:$J$7</c:f>
              <c:numCache>
                <c:formatCode>0.0</c:formatCode>
                <c:ptCount val="4"/>
                <c:pt idx="0">
                  <c:v>3.14</c:v>
                </c:pt>
                <c:pt idx="1">
                  <c:v>2.91</c:v>
                </c:pt>
                <c:pt idx="2">
                  <c:v>3.37</c:v>
                </c:pt>
                <c:pt idx="3">
                  <c:v>4.8600000000000003</c:v>
                </c:pt>
              </c:numCache>
            </c:numRef>
          </c:val>
          <c:extLst>
            <c:ext xmlns:c16="http://schemas.microsoft.com/office/drawing/2014/chart" uri="{C3380CC4-5D6E-409C-BE32-E72D297353CC}">
              <c16:uniqueId val="{00000002-30BA-4F6D-AF12-D120CD3CEE81}"/>
            </c:ext>
          </c:extLst>
        </c:ser>
        <c:ser>
          <c:idx val="1"/>
          <c:order val="1"/>
          <c:tx>
            <c:strRef>
              <c:f>INSEE!$K$3</c:f>
              <c:strCache>
                <c:ptCount val="1"/>
                <c:pt idx="0">
                  <c:v>Industrie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INSEE!$B$4:$B$7</c:f>
              <c:numCache>
                <c:formatCode>General</c:formatCode>
                <c:ptCount val="4"/>
                <c:pt idx="0">
                  <c:v>2021</c:v>
                </c:pt>
                <c:pt idx="1">
                  <c:v>2014</c:v>
                </c:pt>
                <c:pt idx="2">
                  <c:v>2009</c:v>
                </c:pt>
                <c:pt idx="3">
                  <c:v>1999</c:v>
                </c:pt>
              </c:numCache>
            </c:numRef>
          </c:cat>
          <c:val>
            <c:numRef>
              <c:f>INSEE!$K$4:$K$7</c:f>
              <c:numCache>
                <c:formatCode>0.0</c:formatCode>
                <c:ptCount val="4"/>
                <c:pt idx="0">
                  <c:v>15.07</c:v>
                </c:pt>
                <c:pt idx="1">
                  <c:v>16.940000000000001</c:v>
                </c:pt>
                <c:pt idx="2">
                  <c:v>15.96</c:v>
                </c:pt>
                <c:pt idx="3">
                  <c:v>19.97</c:v>
                </c:pt>
              </c:numCache>
            </c:numRef>
          </c:val>
          <c:extLst>
            <c:ext xmlns:c16="http://schemas.microsoft.com/office/drawing/2014/chart" uri="{C3380CC4-5D6E-409C-BE32-E72D297353CC}">
              <c16:uniqueId val="{00000003-30BA-4F6D-AF12-D120CD3CEE81}"/>
            </c:ext>
          </c:extLst>
        </c:ser>
        <c:ser>
          <c:idx val="2"/>
          <c:order val="2"/>
          <c:tx>
            <c:strRef>
              <c:f>INSEE!$L$3</c:f>
              <c:strCache>
                <c:ptCount val="1"/>
                <c:pt idx="0">
                  <c:v>Construction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48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INSEE!$B$4:$B$7</c:f>
              <c:numCache>
                <c:formatCode>General</c:formatCode>
                <c:ptCount val="4"/>
                <c:pt idx="0">
                  <c:v>2021</c:v>
                </c:pt>
                <c:pt idx="1">
                  <c:v>2014</c:v>
                </c:pt>
                <c:pt idx="2">
                  <c:v>2009</c:v>
                </c:pt>
                <c:pt idx="3">
                  <c:v>1999</c:v>
                </c:pt>
              </c:numCache>
            </c:numRef>
          </c:cat>
          <c:val>
            <c:numRef>
              <c:f>INSEE!$L$4:$L$7</c:f>
              <c:numCache>
                <c:formatCode>0.0</c:formatCode>
                <c:ptCount val="4"/>
                <c:pt idx="0">
                  <c:v>7.22</c:v>
                </c:pt>
                <c:pt idx="1">
                  <c:v>6.93</c:v>
                </c:pt>
                <c:pt idx="2">
                  <c:v>7.57</c:v>
                </c:pt>
                <c:pt idx="3">
                  <c:v>6.46</c:v>
                </c:pt>
              </c:numCache>
            </c:numRef>
          </c:val>
          <c:extLst>
            <c:ext xmlns:c16="http://schemas.microsoft.com/office/drawing/2014/chart" uri="{C3380CC4-5D6E-409C-BE32-E72D297353CC}">
              <c16:uniqueId val="{00000004-30BA-4F6D-AF12-D120CD3CEE81}"/>
            </c:ext>
          </c:extLst>
        </c:ser>
        <c:ser>
          <c:idx val="3"/>
          <c:order val="3"/>
          <c:tx>
            <c:strRef>
              <c:f>INSEE!$M$3</c:f>
              <c:strCache>
                <c:ptCount val="1"/>
                <c:pt idx="0">
                  <c:v>Commerce, transports, services divers</c:v>
                </c:pt>
              </c:strCache>
            </c:strRef>
          </c:tx>
          <c:spPr>
            <a:solidFill>
              <a:srgbClr val="5B9BD5">
                <a:lumMod val="20000"/>
                <a:lumOff val="80000"/>
              </a:srgbClr>
            </a:solidFill>
            <a:ln>
              <a:noFill/>
            </a:ln>
            <a:effectLst/>
          </c:spPr>
          <c:invertIfNegative val="0"/>
          <c:dLbls>
            <c:dLbl>
              <c:idx val="0"/>
              <c:tx>
                <c:rich>
                  <a:bodyPr/>
                  <a:lstStyle/>
                  <a:p>
                    <a:r>
                      <a:rPr lang="en-US"/>
                      <a:t>43,6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BA-4F6D-AF12-D120CD3CEE81}"/>
                </c:ext>
              </c:extLst>
            </c:dLbl>
            <c:dLbl>
              <c:idx val="1"/>
              <c:tx>
                <c:rich>
                  <a:bodyPr/>
                  <a:lstStyle/>
                  <a:p>
                    <a:r>
                      <a:rPr lang="en-US"/>
                      <a:t>42,4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BA-4F6D-AF12-D120CD3CEE81}"/>
                </c:ext>
              </c:extLst>
            </c:dLbl>
            <c:dLbl>
              <c:idx val="3"/>
              <c:tx>
                <c:rich>
                  <a:bodyPr/>
                  <a:lstStyle/>
                  <a:p>
                    <a:r>
                      <a:rPr lang="en-US"/>
                      <a:t>39,2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BA-4F6D-AF12-D120CD3CEE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48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INSEE!$B$4:$B$7</c:f>
              <c:numCache>
                <c:formatCode>General</c:formatCode>
                <c:ptCount val="4"/>
                <c:pt idx="0">
                  <c:v>2021</c:v>
                </c:pt>
                <c:pt idx="1">
                  <c:v>2014</c:v>
                </c:pt>
                <c:pt idx="2">
                  <c:v>2009</c:v>
                </c:pt>
                <c:pt idx="3">
                  <c:v>1999</c:v>
                </c:pt>
              </c:numCache>
            </c:numRef>
          </c:cat>
          <c:val>
            <c:numRef>
              <c:f>INSEE!$M$4:$M$7</c:f>
              <c:numCache>
                <c:formatCode>0.0</c:formatCode>
                <c:ptCount val="4"/>
                <c:pt idx="0">
                  <c:v>43.53</c:v>
                </c:pt>
                <c:pt idx="1">
                  <c:v>42.31</c:v>
                </c:pt>
                <c:pt idx="2">
                  <c:v>42.44</c:v>
                </c:pt>
                <c:pt idx="3">
                  <c:v>39.549999999999997</c:v>
                </c:pt>
              </c:numCache>
            </c:numRef>
          </c:val>
          <c:extLst>
            <c:ext xmlns:c16="http://schemas.microsoft.com/office/drawing/2014/chart" uri="{C3380CC4-5D6E-409C-BE32-E72D297353CC}">
              <c16:uniqueId val="{00000005-30BA-4F6D-AF12-D120CD3CEE81}"/>
            </c:ext>
          </c:extLst>
        </c:ser>
        <c:ser>
          <c:idx val="4"/>
          <c:order val="4"/>
          <c:tx>
            <c:strRef>
              <c:f>INSEE!$N$3</c:f>
              <c:strCache>
                <c:ptCount val="1"/>
                <c:pt idx="0">
                  <c:v>Administration publique, enseignement, santé action sociale</c:v>
                </c:pt>
              </c:strCache>
            </c:strRef>
          </c:tx>
          <c:spPr>
            <a:solidFill>
              <a:schemeClr val="accent5"/>
            </a:solidFill>
            <a:ln>
              <a:noFill/>
            </a:ln>
            <a:effectLst/>
          </c:spPr>
          <c:invertIfNegative val="0"/>
          <c:dLbls>
            <c:dLbl>
              <c:idx val="2"/>
              <c:tx>
                <c:rich>
                  <a:bodyPr/>
                  <a:lstStyle/>
                  <a:p>
                    <a:r>
                      <a:rPr lang="en-US"/>
                      <a:t>30,6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BA-4F6D-AF12-D120CD3CEE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INSEE!$B$4:$B$7</c:f>
              <c:numCache>
                <c:formatCode>General</c:formatCode>
                <c:ptCount val="4"/>
                <c:pt idx="0">
                  <c:v>2021</c:v>
                </c:pt>
                <c:pt idx="1">
                  <c:v>2014</c:v>
                </c:pt>
                <c:pt idx="2">
                  <c:v>2009</c:v>
                </c:pt>
                <c:pt idx="3">
                  <c:v>1999</c:v>
                </c:pt>
              </c:numCache>
            </c:numRef>
          </c:cat>
          <c:val>
            <c:numRef>
              <c:f>INSEE!$N$4:$N$7</c:f>
              <c:numCache>
                <c:formatCode>0.0</c:formatCode>
                <c:ptCount val="4"/>
                <c:pt idx="0">
                  <c:v>31.0311430605895</c:v>
                </c:pt>
                <c:pt idx="1">
                  <c:v>30.9086724542714</c:v>
                </c:pt>
                <c:pt idx="2">
                  <c:v>30.662527160214701</c:v>
                </c:pt>
                <c:pt idx="3">
                  <c:v>29.444120087269098</c:v>
                </c:pt>
              </c:numCache>
            </c:numRef>
          </c:val>
          <c:extLst>
            <c:ext xmlns:c16="http://schemas.microsoft.com/office/drawing/2014/chart" uri="{C3380CC4-5D6E-409C-BE32-E72D297353CC}">
              <c16:uniqueId val="{00000006-30BA-4F6D-AF12-D120CD3CEE81}"/>
            </c:ext>
          </c:extLst>
        </c:ser>
        <c:dLbls>
          <c:dLblPos val="ctr"/>
          <c:showLegendKey val="0"/>
          <c:showVal val="1"/>
          <c:showCatName val="0"/>
          <c:showSerName val="0"/>
          <c:showPercent val="0"/>
          <c:showBubbleSize val="0"/>
        </c:dLbls>
        <c:gapWidth val="50"/>
        <c:overlap val="100"/>
        <c:axId val="218275528"/>
        <c:axId val="218275920"/>
      </c:barChart>
      <c:catAx>
        <c:axId val="218275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5482"/>
                </a:solidFill>
                <a:latin typeface="+mn-lt"/>
                <a:ea typeface="+mn-ea"/>
                <a:cs typeface="+mn-cs"/>
              </a:defRPr>
            </a:pPr>
            <a:endParaRPr lang="fr-FR"/>
          </a:p>
        </c:txPr>
        <c:crossAx val="218275920"/>
        <c:crosses val="autoZero"/>
        <c:auto val="1"/>
        <c:lblAlgn val="ctr"/>
        <c:lblOffset val="100"/>
        <c:noMultiLvlLbl val="0"/>
      </c:catAx>
      <c:valAx>
        <c:axId val="2182759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5482"/>
                </a:solidFill>
                <a:latin typeface="+mn-lt"/>
                <a:ea typeface="+mn-ea"/>
                <a:cs typeface="+mn-cs"/>
              </a:defRPr>
            </a:pPr>
            <a:endParaRPr lang="fr-FR"/>
          </a:p>
        </c:txPr>
        <c:crossAx val="218275528"/>
        <c:crosses val="autoZero"/>
        <c:crossBetween val="between"/>
        <c:majorUnit val="20"/>
      </c:valAx>
      <c:spPr>
        <a:noFill/>
        <a:ln>
          <a:noFill/>
        </a:ln>
        <a:effectLst/>
      </c:spPr>
    </c:plotArea>
    <c:legend>
      <c:legendPos val="r"/>
      <c:layout>
        <c:manualLayout>
          <c:xMode val="edge"/>
          <c:yMode val="edge"/>
          <c:x val="0.64482709524323156"/>
          <c:y val="0.11183529065537073"/>
          <c:w val="0.22229619242800128"/>
          <c:h val="0.7652934129238868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5482"/>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200">
          <a:solidFill>
            <a:srgbClr val="005482"/>
          </a:solidFill>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107904184429459E-2"/>
          <c:y val="3.0179839003412891E-2"/>
          <c:w val="0.95226097987741321"/>
          <c:h val="0.88071661671258816"/>
        </c:manualLayout>
      </c:layout>
      <c:lineChart>
        <c:grouping val="standard"/>
        <c:varyColors val="0"/>
        <c:ser>
          <c:idx val="0"/>
          <c:order val="0"/>
          <c:tx>
            <c:strRef>
              <c:f>INSEE_RP!$M$2</c:f>
              <c:strCache>
                <c:ptCount val="1"/>
                <c:pt idx="0">
                  <c:v>Agriculture</c:v>
                </c:pt>
              </c:strCache>
            </c:strRef>
          </c:tx>
          <c:spPr>
            <a:ln w="38100" cap="rnd">
              <a:solidFill>
                <a:srgbClr val="92D050"/>
              </a:solidFill>
              <a:round/>
            </a:ln>
            <a:effectLst/>
          </c:spPr>
          <c:marker>
            <c:symbol val="none"/>
          </c:marker>
          <c:dLbls>
            <c:dLbl>
              <c:idx val="13"/>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7-43C7-AC11-F534A6981825}"/>
                </c:ext>
              </c:extLst>
            </c:dLbl>
            <c:spPr>
              <a:solidFill>
                <a:srgbClr val="92D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INSEE_RP!$L$3:$L$16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INSEE_RP!$M$3:$M$16</c:f>
              <c:numCache>
                <c:formatCode>0</c:formatCode>
                <c:ptCount val="14"/>
                <c:pt idx="0" formatCode="General">
                  <c:v>100</c:v>
                </c:pt>
                <c:pt idx="1">
                  <c:v>97.274878635858954</c:v>
                </c:pt>
                <c:pt idx="2">
                  <c:v>90.798612518133694</c:v>
                </c:pt>
                <c:pt idx="3">
                  <c:v>87.886278355444972</c:v>
                </c:pt>
                <c:pt idx="4">
                  <c:v>82.58677840001944</c:v>
                </c:pt>
                <c:pt idx="5">
                  <c:v>82.529236803929024</c:v>
                </c:pt>
                <c:pt idx="6">
                  <c:v>84.898167583820268</c:v>
                </c:pt>
                <c:pt idx="7">
                  <c:v>87.667458201298331</c:v>
                </c:pt>
                <c:pt idx="8">
                  <c:v>92.634270477919429</c:v>
                </c:pt>
                <c:pt idx="9">
                  <c:v>94.404282391461138</c:v>
                </c:pt>
                <c:pt idx="10">
                  <c:v>94.163580221899835</c:v>
                </c:pt>
                <c:pt idx="11">
                  <c:v>94.172495117068763</c:v>
                </c:pt>
                <c:pt idx="12">
                  <c:v>91.357009133715309</c:v>
                </c:pt>
                <c:pt idx="13" formatCode="0.0">
                  <c:v>90.555479013526323</c:v>
                </c:pt>
              </c:numCache>
            </c:numRef>
          </c:val>
          <c:smooth val="0"/>
          <c:extLst>
            <c:ext xmlns:c16="http://schemas.microsoft.com/office/drawing/2014/chart" uri="{C3380CC4-5D6E-409C-BE32-E72D297353CC}">
              <c16:uniqueId val="{00000001-CB47-43C7-AC11-F534A6981825}"/>
            </c:ext>
          </c:extLst>
        </c:ser>
        <c:ser>
          <c:idx val="1"/>
          <c:order val="1"/>
          <c:tx>
            <c:strRef>
              <c:f>INSEE_RP!$N$2</c:f>
              <c:strCache>
                <c:ptCount val="1"/>
                <c:pt idx="0">
                  <c:v>Industrie</c:v>
                </c:pt>
              </c:strCache>
            </c:strRef>
          </c:tx>
          <c:spPr>
            <a:ln w="38100" cap="rnd">
              <a:solidFill>
                <a:srgbClr val="FF0000"/>
              </a:solidFill>
              <a:round/>
            </a:ln>
            <a:effectLst/>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47-43C7-AC11-F534A6981825}"/>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INSEE_RP!$L$3:$L$16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INSEE_RP!$N$3:$N$16</c:f>
              <c:numCache>
                <c:formatCode>0</c:formatCode>
                <c:ptCount val="14"/>
                <c:pt idx="0" formatCode="General">
                  <c:v>100</c:v>
                </c:pt>
                <c:pt idx="1">
                  <c:v>97.685657072629922</c:v>
                </c:pt>
                <c:pt idx="2">
                  <c:v>96.518301434378671</c:v>
                </c:pt>
                <c:pt idx="3">
                  <c:v>98.774117586393587</c:v>
                </c:pt>
                <c:pt idx="4">
                  <c:v>101.13323650489441</c:v>
                </c:pt>
                <c:pt idx="5">
                  <c:v>102.61522727468051</c:v>
                </c:pt>
                <c:pt idx="6">
                  <c:v>104.88943510059558</c:v>
                </c:pt>
                <c:pt idx="7">
                  <c:v>104.68824393891214</c:v>
                </c:pt>
                <c:pt idx="8">
                  <c:v>102.38404221490757</c:v>
                </c:pt>
                <c:pt idx="9">
                  <c:v>98.048334006548799</c:v>
                </c:pt>
                <c:pt idx="10">
                  <c:v>97.470543241919259</c:v>
                </c:pt>
                <c:pt idx="11">
                  <c:v>97.544367764724072</c:v>
                </c:pt>
                <c:pt idx="12">
                  <c:v>94.066192837560266</c:v>
                </c:pt>
                <c:pt idx="13" formatCode="0.0">
                  <c:v>92.163342128105739</c:v>
                </c:pt>
              </c:numCache>
            </c:numRef>
          </c:val>
          <c:smooth val="0"/>
          <c:extLst>
            <c:ext xmlns:c16="http://schemas.microsoft.com/office/drawing/2014/chart" uri="{C3380CC4-5D6E-409C-BE32-E72D297353CC}">
              <c16:uniqueId val="{00000003-CB47-43C7-AC11-F534A6981825}"/>
            </c:ext>
          </c:extLst>
        </c:ser>
        <c:ser>
          <c:idx val="2"/>
          <c:order val="2"/>
          <c:tx>
            <c:strRef>
              <c:f>INSEE_RP!$O$2</c:f>
              <c:strCache>
                <c:ptCount val="1"/>
                <c:pt idx="0">
                  <c:v>Construction</c:v>
                </c:pt>
              </c:strCache>
            </c:strRef>
          </c:tx>
          <c:spPr>
            <a:ln w="38100" cap="rnd">
              <a:solidFill>
                <a:srgbClr val="FFC000"/>
              </a:solidFill>
              <a:round/>
            </a:ln>
            <a:effectLst/>
          </c:spPr>
          <c:marker>
            <c:symbol val="none"/>
          </c:marker>
          <c:dLbls>
            <c:dLbl>
              <c:idx val="13"/>
              <c:layout>
                <c:manualLayout>
                  <c:x val="0"/>
                  <c:y val="-2.7777777777777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47-43C7-AC11-F534A6981825}"/>
                </c:ext>
              </c:extLst>
            </c:dLbl>
            <c:spPr>
              <a:solidFill>
                <a:schemeClr val="accent4"/>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INSEE_RP!$L$3:$L$16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INSEE_RP!$O$3:$O$16</c:f>
              <c:numCache>
                <c:formatCode>0</c:formatCode>
                <c:ptCount val="14"/>
                <c:pt idx="0" formatCode="General">
                  <c:v>100</c:v>
                </c:pt>
                <c:pt idx="1">
                  <c:v>99.325911419712725</c:v>
                </c:pt>
                <c:pt idx="2">
                  <c:v>99.303435659451708</c:v>
                </c:pt>
                <c:pt idx="3">
                  <c:v>98.378981848060178</c:v>
                </c:pt>
                <c:pt idx="4">
                  <c:v>97.969259792154489</c:v>
                </c:pt>
                <c:pt idx="5">
                  <c:v>93.258008831868409</c:v>
                </c:pt>
                <c:pt idx="6">
                  <c:v>91.973205946128189</c:v>
                </c:pt>
                <c:pt idx="7">
                  <c:v>92.485358516010294</c:v>
                </c:pt>
                <c:pt idx="8">
                  <c:v>92.576182694769983</c:v>
                </c:pt>
                <c:pt idx="9">
                  <c:v>89.672203932521143</c:v>
                </c:pt>
                <c:pt idx="10">
                  <c:v>90.785859430700057</c:v>
                </c:pt>
                <c:pt idx="11">
                  <c:v>90.642161947064068</c:v>
                </c:pt>
                <c:pt idx="12">
                  <c:v>92.993458079943707</c:v>
                </c:pt>
                <c:pt idx="13" formatCode="0.0">
                  <c:v>94.697378626288909</c:v>
                </c:pt>
              </c:numCache>
            </c:numRef>
          </c:val>
          <c:smooth val="0"/>
          <c:extLst>
            <c:ext xmlns:c16="http://schemas.microsoft.com/office/drawing/2014/chart" uri="{C3380CC4-5D6E-409C-BE32-E72D297353CC}">
              <c16:uniqueId val="{00000005-CB47-43C7-AC11-F534A6981825}"/>
            </c:ext>
          </c:extLst>
        </c:ser>
        <c:ser>
          <c:idx val="3"/>
          <c:order val="3"/>
          <c:tx>
            <c:strRef>
              <c:f>INSEE_RP!$P$2</c:f>
              <c:strCache>
                <c:ptCount val="1"/>
                <c:pt idx="0">
                  <c:v>Commerce, Transports, Services</c:v>
                </c:pt>
              </c:strCache>
            </c:strRef>
          </c:tx>
          <c:spPr>
            <a:ln w="38100" cap="rnd">
              <a:solidFill>
                <a:srgbClr val="4472C4">
                  <a:lumMod val="40000"/>
                  <a:lumOff val="60000"/>
                </a:srgbClr>
              </a:solidFill>
              <a:round/>
            </a:ln>
            <a:effectLst/>
          </c:spPr>
          <c:marker>
            <c:symbol val="none"/>
          </c:marker>
          <c:dLbls>
            <c:dLbl>
              <c:idx val="13"/>
              <c:layout>
                <c:manualLayout>
                  <c:x val="0"/>
                  <c:y val="-2.7777777777777821E-2"/>
                </c:manualLayout>
              </c:layout>
              <c:spPr>
                <a:solidFill>
                  <a:schemeClr val="accent5">
                    <a:lumMod val="40000"/>
                    <a:lumOff val="6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47-43C7-AC11-F534A698182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INSEE_RP!$L$3:$L$16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INSEE_RP!$P$3:$P$16</c:f>
              <c:numCache>
                <c:formatCode>0</c:formatCode>
                <c:ptCount val="14"/>
                <c:pt idx="0" formatCode="General">
                  <c:v>100</c:v>
                </c:pt>
                <c:pt idx="1">
                  <c:v>101.06906088522213</c:v>
                </c:pt>
                <c:pt idx="2">
                  <c:v>102.27759211076594</c:v>
                </c:pt>
                <c:pt idx="3">
                  <c:v>103.13407104629835</c:v>
                </c:pt>
                <c:pt idx="4">
                  <c:v>103.22336281978808</c:v>
                </c:pt>
                <c:pt idx="5">
                  <c:v>102.54998049354181</c:v>
                </c:pt>
                <c:pt idx="6">
                  <c:v>101.90070126302228</c:v>
                </c:pt>
                <c:pt idx="7">
                  <c:v>100.49336128534689</c:v>
                </c:pt>
                <c:pt idx="8">
                  <c:v>99.234852073518127</c:v>
                </c:pt>
                <c:pt idx="9">
                  <c:v>99.650187526096374</c:v>
                </c:pt>
                <c:pt idx="10">
                  <c:v>98.317563802164742</c:v>
                </c:pt>
                <c:pt idx="11">
                  <c:v>98.318901005811156</c:v>
                </c:pt>
                <c:pt idx="12">
                  <c:v>101.31193049750328</c:v>
                </c:pt>
                <c:pt idx="13" formatCode="0.0">
                  <c:v>103.55318409917773</c:v>
                </c:pt>
              </c:numCache>
            </c:numRef>
          </c:val>
          <c:smooth val="0"/>
          <c:extLst>
            <c:ext xmlns:c16="http://schemas.microsoft.com/office/drawing/2014/chart" uri="{C3380CC4-5D6E-409C-BE32-E72D297353CC}">
              <c16:uniqueId val="{00000007-CB47-43C7-AC11-F534A6981825}"/>
            </c:ext>
          </c:extLst>
        </c:ser>
        <c:ser>
          <c:idx val="4"/>
          <c:order val="4"/>
          <c:tx>
            <c:strRef>
              <c:f>INSEE_RP!$Q$2</c:f>
              <c:strCache>
                <c:ptCount val="1"/>
                <c:pt idx="0">
                  <c:v>Administration publique, enseignement, santé, action sociale</c:v>
                </c:pt>
              </c:strCache>
            </c:strRef>
          </c:tx>
          <c:spPr>
            <a:ln w="38100" cap="rnd">
              <a:solidFill>
                <a:srgbClr val="5B9BD5"/>
              </a:solidFill>
              <a:round/>
            </a:ln>
            <a:effectLst/>
          </c:spPr>
          <c:marker>
            <c:symbol val="none"/>
          </c:marker>
          <c:dLbls>
            <c:dLbl>
              <c:idx val="0"/>
              <c:layout>
                <c:manualLayout>
                  <c:x val="-1.4815557969078647E-2"/>
                  <c:y val="-6.0359678006825783E-2"/>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BE-4D0A-AB4D-7143213FA98D}"/>
                </c:ext>
              </c:extLst>
            </c:dLbl>
            <c:dLbl>
              <c:idx val="13"/>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47-43C7-AC11-F534A6981825}"/>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INSEE_RP!$L$3:$L$16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INSEE_RP!$Q$3:$Q$16</c:f>
              <c:numCache>
                <c:formatCode>0</c:formatCode>
                <c:ptCount val="14"/>
                <c:pt idx="0" formatCode="General">
                  <c:v>100</c:v>
                </c:pt>
                <c:pt idx="1">
                  <c:v>100.82704104784384</c:v>
                </c:pt>
                <c:pt idx="2">
                  <c:v>100.94830901126679</c:v>
                </c:pt>
                <c:pt idx="3">
                  <c:v>101.12667955206098</c:v>
                </c:pt>
                <c:pt idx="4">
                  <c:v>100.94304652636758</c:v>
                </c:pt>
                <c:pt idx="5">
                  <c:v>101.32974684216285</c:v>
                </c:pt>
                <c:pt idx="6">
                  <c:v>102.78833224005979</c:v>
                </c:pt>
                <c:pt idx="7">
                  <c:v>102.25991412917185</c:v>
                </c:pt>
                <c:pt idx="8">
                  <c:v>103.41406015943483</c:v>
                </c:pt>
                <c:pt idx="9">
                  <c:v>103.20720757317739</c:v>
                </c:pt>
                <c:pt idx="10">
                  <c:v>103.27603533620123</c:v>
                </c:pt>
                <c:pt idx="11">
                  <c:v>103.25073847896644</c:v>
                </c:pt>
                <c:pt idx="12">
                  <c:v>102.03413506213656</c:v>
                </c:pt>
                <c:pt idx="13" formatCode="0.0">
                  <c:v>101.92708504037111</c:v>
                </c:pt>
              </c:numCache>
            </c:numRef>
          </c:val>
          <c:smooth val="0"/>
          <c:extLst>
            <c:ext xmlns:c16="http://schemas.microsoft.com/office/drawing/2014/chart" uri="{C3380CC4-5D6E-409C-BE32-E72D297353CC}">
              <c16:uniqueId val="{00000009-CB47-43C7-AC11-F534A6981825}"/>
            </c:ext>
          </c:extLst>
        </c:ser>
        <c:dLbls>
          <c:showLegendKey val="0"/>
          <c:showVal val="0"/>
          <c:showCatName val="0"/>
          <c:showSerName val="0"/>
          <c:showPercent val="0"/>
          <c:showBubbleSize val="0"/>
        </c:dLbls>
        <c:smooth val="0"/>
        <c:axId val="1914844272"/>
        <c:axId val="1767979488"/>
      </c:lineChart>
      <c:catAx>
        <c:axId val="191484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767979488"/>
        <c:crosses val="autoZero"/>
        <c:auto val="1"/>
        <c:lblAlgn val="ctr"/>
        <c:lblOffset val="100"/>
        <c:noMultiLvlLbl val="0"/>
      </c:catAx>
      <c:valAx>
        <c:axId val="1767979488"/>
        <c:scaling>
          <c:orientation val="minMax"/>
          <c:min val="75"/>
        </c:scaling>
        <c:delete val="1"/>
        <c:axPos val="l"/>
        <c:numFmt formatCode="General" sourceLinked="1"/>
        <c:majorTickMark val="none"/>
        <c:minorTickMark val="none"/>
        <c:tickLblPos val="nextTo"/>
        <c:crossAx val="191484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INSEE_Sal_NSal!$S$20</c:f>
              <c:strCache>
                <c:ptCount val="1"/>
                <c:pt idx="0">
                  <c:v>Bassin d'éducation de proximité de Blois</c:v>
                </c:pt>
              </c:strCache>
            </c:strRef>
          </c:tx>
          <c:spPr>
            <a:ln w="38100" cap="rnd">
              <a:solidFill>
                <a:srgbClr val="7030A0"/>
              </a:solidFill>
              <a:round/>
            </a:ln>
            <a:effectLst/>
          </c:spPr>
          <c:marker>
            <c:symbol val="none"/>
          </c:marker>
          <c:dLbls>
            <c:dLbl>
              <c:idx val="13"/>
              <c:spPr>
                <a:solidFill>
                  <a:srgbClr val="7030A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2F-4CEA-8A51-BED9BA35F6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INSEE_Sal_NSal!$R$21:$R$34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INSEE_Sal_NSal!$S$21:$S$34</c:f>
              <c:numCache>
                <c:formatCode>0.0</c:formatCode>
                <c:ptCount val="14"/>
                <c:pt idx="0" formatCode="0">
                  <c:v>100</c:v>
                </c:pt>
                <c:pt idx="1">
                  <c:v>98.912368634336346</c:v>
                </c:pt>
                <c:pt idx="2">
                  <c:v>98.131083323931222</c:v>
                </c:pt>
                <c:pt idx="3">
                  <c:v>97.132251315009995</c:v>
                </c:pt>
                <c:pt idx="4">
                  <c:v>99.538945920269214</c:v>
                </c:pt>
                <c:pt idx="5">
                  <c:v>104.73335998514655</c:v>
                </c:pt>
                <c:pt idx="6">
                  <c:v>108.4130365087712</c:v>
                </c:pt>
                <c:pt idx="7">
                  <c:v>108.60829664880384</c:v>
                </c:pt>
                <c:pt idx="8">
                  <c:v>109.30609140460626</c:v>
                </c:pt>
                <c:pt idx="9">
                  <c:v>111.65578646532117</c:v>
                </c:pt>
                <c:pt idx="10">
                  <c:v>108.95362882609025</c:v>
                </c:pt>
                <c:pt idx="11">
                  <c:v>108.84247299093498</c:v>
                </c:pt>
                <c:pt idx="12">
                  <c:v>110.11743683321289</c:v>
                </c:pt>
                <c:pt idx="13">
                  <c:v>112.94068074380054</c:v>
                </c:pt>
              </c:numCache>
            </c:numRef>
          </c:val>
          <c:smooth val="0"/>
          <c:extLst>
            <c:ext xmlns:c16="http://schemas.microsoft.com/office/drawing/2014/chart" uri="{C3380CC4-5D6E-409C-BE32-E72D297353CC}">
              <c16:uniqueId val="{00000000-542F-4CEA-8A51-BED9BA35F61B}"/>
            </c:ext>
          </c:extLst>
        </c:ser>
        <c:ser>
          <c:idx val="1"/>
          <c:order val="1"/>
          <c:tx>
            <c:strRef>
              <c:f>INSEE_Sal_NSal!$T$20</c:f>
              <c:strCache>
                <c:ptCount val="1"/>
                <c:pt idx="0">
                  <c:v>Loir-et-Cher</c:v>
                </c:pt>
              </c:strCache>
            </c:strRef>
          </c:tx>
          <c:spPr>
            <a:ln w="25400" cap="rnd">
              <a:solidFill>
                <a:srgbClr val="44546A">
                  <a:lumMod val="40000"/>
                  <a:lumOff val="60000"/>
                </a:srgbClr>
              </a:solidFill>
              <a:round/>
            </a:ln>
            <a:effectLst/>
          </c:spPr>
          <c:marker>
            <c:symbol val="none"/>
          </c:marker>
          <c:dLbls>
            <c:dLbl>
              <c:idx val="0"/>
              <c:layout>
                <c:manualLayout>
                  <c:x val="1.8326692192237393E-3"/>
                  <c:y val="-3.6653382621390389E-2"/>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60000"/>
                          <a:lumOff val="4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2F-4CEA-8A51-BED9BA35F61B}"/>
                </c:ext>
              </c:extLst>
            </c:dLbl>
            <c:dLbl>
              <c:idx val="13"/>
              <c:layout>
                <c:manualLayout>
                  <c:x val="0"/>
                  <c:y val="3.0544485517825233E-3"/>
                </c:manualLayout>
              </c:layout>
              <c:spPr>
                <a:solidFill>
                  <a:srgbClr val="44546A">
                    <a:lumMod val="40000"/>
                    <a:lumOff val="6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2F-4CEA-8A51-BED9BA35F61B}"/>
                </c:ext>
              </c:extLst>
            </c:dLbl>
            <c:spPr>
              <a:solidFill>
                <a:srgbClr val="44546A">
                  <a:lumMod val="40000"/>
                  <a:lumOff val="6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60000"/>
                        <a:lumOff val="40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INSEE_Sal_NSal!$R$21:$R$34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INSEE_Sal_NSal!$T$21:$T$34</c:f>
              <c:numCache>
                <c:formatCode>0.0</c:formatCode>
                <c:ptCount val="14"/>
                <c:pt idx="0" formatCode="0">
                  <c:v>100</c:v>
                </c:pt>
                <c:pt idx="1">
                  <c:v>98.041961810027487</c:v>
                </c:pt>
                <c:pt idx="2">
                  <c:v>98.405953350476182</c:v>
                </c:pt>
                <c:pt idx="3">
                  <c:v>98.643900312472795</c:v>
                </c:pt>
                <c:pt idx="4">
                  <c:v>100.12683899841441</c:v>
                </c:pt>
                <c:pt idx="5">
                  <c:v>102.95940957006231</c:v>
                </c:pt>
                <c:pt idx="6">
                  <c:v>105.72280456737808</c:v>
                </c:pt>
                <c:pt idx="7">
                  <c:v>106.16123115733265</c:v>
                </c:pt>
                <c:pt idx="8">
                  <c:v>106.33055306084475</c:v>
                </c:pt>
                <c:pt idx="9">
                  <c:v>106.08542947841831</c:v>
                </c:pt>
                <c:pt idx="10">
                  <c:v>103.62956242583877</c:v>
                </c:pt>
                <c:pt idx="11">
                  <c:v>103.27495820206906</c:v>
                </c:pt>
                <c:pt idx="12">
                  <c:v>103.80030304781657</c:v>
                </c:pt>
                <c:pt idx="13">
                  <c:v>104.75887605908717</c:v>
                </c:pt>
              </c:numCache>
            </c:numRef>
          </c:val>
          <c:smooth val="0"/>
          <c:extLst>
            <c:ext xmlns:c16="http://schemas.microsoft.com/office/drawing/2014/chart" uri="{C3380CC4-5D6E-409C-BE32-E72D297353CC}">
              <c16:uniqueId val="{00000001-542F-4CEA-8A51-BED9BA35F61B}"/>
            </c:ext>
          </c:extLst>
        </c:ser>
        <c:dLbls>
          <c:showLegendKey val="0"/>
          <c:showVal val="0"/>
          <c:showCatName val="0"/>
          <c:showSerName val="0"/>
          <c:showPercent val="0"/>
          <c:showBubbleSize val="0"/>
        </c:dLbls>
        <c:smooth val="0"/>
        <c:axId val="652986864"/>
        <c:axId val="652988432"/>
      </c:lineChart>
      <c:catAx>
        <c:axId val="65298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652988432"/>
        <c:crosses val="autoZero"/>
        <c:auto val="1"/>
        <c:lblAlgn val="ctr"/>
        <c:lblOffset val="100"/>
        <c:noMultiLvlLbl val="0"/>
      </c:catAx>
      <c:valAx>
        <c:axId val="652988432"/>
        <c:scaling>
          <c:orientation val="minMax"/>
          <c:min val="96"/>
        </c:scaling>
        <c:delete val="1"/>
        <c:axPos val="l"/>
        <c:numFmt formatCode="0" sourceLinked="1"/>
        <c:majorTickMark val="none"/>
        <c:minorTickMark val="none"/>
        <c:tickLblPos val="nextTo"/>
        <c:crossAx val="65298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INSEE_Sal_NSal!$S$4</c:f>
              <c:strCache>
                <c:ptCount val="1"/>
                <c:pt idx="0">
                  <c:v>Emploi salarié</c:v>
                </c:pt>
              </c:strCache>
            </c:strRef>
          </c:tx>
          <c:spPr>
            <a:solidFill>
              <a:schemeClr val="accent5"/>
            </a:solidFill>
            <a:ln>
              <a:noFill/>
            </a:ln>
            <a:effectLst/>
          </c:spPr>
          <c:invertIfNegative val="0"/>
          <c:dLbls>
            <c:dLbl>
              <c:idx val="1"/>
              <c:layout>
                <c:manualLayout>
                  <c:x val="1.7584097330055584E-3"/>
                  <c:y val="-3.8098877548453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E8-4F6A-9FE8-592F90AE66A2}"/>
                </c:ext>
              </c:extLst>
            </c:dLbl>
            <c:dLbl>
              <c:idx val="5"/>
              <c:layout>
                <c:manualLayout>
                  <c:x val="-1.7659225103156683E-3"/>
                  <c:y val="6.7405706431879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E8-4F6A-9FE8-592F90AE66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INSEE_Sal_NSal!$R$5:$R$10</c:f>
              <c:strCache>
                <c:ptCount val="6"/>
                <c:pt idx="0">
                  <c:v>Total</c:v>
                </c:pt>
                <c:pt idx="1">
                  <c:v>Agriculture</c:v>
                </c:pt>
                <c:pt idx="2">
                  <c:v>Industrie</c:v>
                </c:pt>
                <c:pt idx="3">
                  <c:v>Construction</c:v>
                </c:pt>
                <c:pt idx="4">
                  <c:v>Commerce, transports, services divers</c:v>
                </c:pt>
                <c:pt idx="5">
                  <c:v>Administration publique, enseignement, santé action sociale</c:v>
                </c:pt>
              </c:strCache>
            </c:strRef>
          </c:cat>
          <c:val>
            <c:numRef>
              <c:f>INSEE_Sal_NSal!$S$5:$S$10</c:f>
              <c:numCache>
                <c:formatCode>0</c:formatCode>
                <c:ptCount val="6"/>
                <c:pt idx="0">
                  <c:v>-829.67437948719453</c:v>
                </c:pt>
                <c:pt idx="1">
                  <c:v>130.33046467426993</c:v>
                </c:pt>
                <c:pt idx="2">
                  <c:v>-876.28967136429856</c:v>
                </c:pt>
                <c:pt idx="3">
                  <c:v>-448.16450869742039</c:v>
                </c:pt>
                <c:pt idx="4">
                  <c:v>328.87964634730088</c:v>
                </c:pt>
                <c:pt idx="5">
                  <c:v>35.569691553100711</c:v>
                </c:pt>
              </c:numCache>
            </c:numRef>
          </c:val>
          <c:extLst>
            <c:ext xmlns:c16="http://schemas.microsoft.com/office/drawing/2014/chart" uri="{C3380CC4-5D6E-409C-BE32-E72D297353CC}">
              <c16:uniqueId val="{00000000-44E8-4F6A-9FE8-592F90AE66A2}"/>
            </c:ext>
          </c:extLst>
        </c:ser>
        <c:ser>
          <c:idx val="1"/>
          <c:order val="1"/>
          <c:tx>
            <c:strRef>
              <c:f>INSEE_Sal_NSal!$T$4</c:f>
              <c:strCache>
                <c:ptCount val="1"/>
                <c:pt idx="0">
                  <c:v>Emploi non salarié</c:v>
                </c:pt>
              </c:strCache>
            </c:strRef>
          </c:tx>
          <c:spPr>
            <a:solidFill>
              <a:schemeClr val="accent2"/>
            </a:solidFill>
            <a:ln>
              <a:noFill/>
            </a:ln>
            <a:effectLst/>
          </c:spPr>
          <c:invertIfNegative val="0"/>
          <c:dLbls>
            <c:dLbl>
              <c:idx val="2"/>
              <c:layout>
                <c:manualLayout>
                  <c:x val="-5.2865284547047187E-3"/>
                  <c:y val="-7.0335927795358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E8-4F6A-9FE8-592F90AE66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INSEE_Sal_NSal!$R$5:$R$10</c:f>
              <c:strCache>
                <c:ptCount val="6"/>
                <c:pt idx="0">
                  <c:v>Total</c:v>
                </c:pt>
                <c:pt idx="1">
                  <c:v>Agriculture</c:v>
                </c:pt>
                <c:pt idx="2">
                  <c:v>Industrie</c:v>
                </c:pt>
                <c:pt idx="3">
                  <c:v>Construction</c:v>
                </c:pt>
                <c:pt idx="4">
                  <c:v>Commerce, transports, services divers</c:v>
                </c:pt>
                <c:pt idx="5">
                  <c:v>Administration publique, enseignement, santé action sociale</c:v>
                </c:pt>
              </c:strCache>
            </c:strRef>
          </c:cat>
          <c:val>
            <c:numRef>
              <c:f>INSEE_Sal_NSal!$T$5:$T$10</c:f>
              <c:numCache>
                <c:formatCode>0</c:formatCode>
                <c:ptCount val="6"/>
                <c:pt idx="0">
                  <c:v>877.25841741651675</c:v>
                </c:pt>
                <c:pt idx="1">
                  <c:v>-363.39657619324998</c:v>
                </c:pt>
                <c:pt idx="2">
                  <c:v>-35.557757234843962</c:v>
                </c:pt>
                <c:pt idx="3">
                  <c:v>160.33051821905985</c:v>
                </c:pt>
                <c:pt idx="4">
                  <c:v>733.99032865481013</c:v>
                </c:pt>
                <c:pt idx="5">
                  <c:v>381.89190397074003</c:v>
                </c:pt>
              </c:numCache>
            </c:numRef>
          </c:val>
          <c:extLst>
            <c:ext xmlns:c16="http://schemas.microsoft.com/office/drawing/2014/chart" uri="{C3380CC4-5D6E-409C-BE32-E72D297353CC}">
              <c16:uniqueId val="{00000001-44E8-4F6A-9FE8-592F90AE66A2}"/>
            </c:ext>
          </c:extLst>
        </c:ser>
        <c:dLbls>
          <c:showLegendKey val="0"/>
          <c:showVal val="0"/>
          <c:showCatName val="0"/>
          <c:showSerName val="0"/>
          <c:showPercent val="0"/>
          <c:showBubbleSize val="0"/>
        </c:dLbls>
        <c:gapWidth val="110"/>
        <c:overlap val="100"/>
        <c:axId val="652997448"/>
        <c:axId val="652995880"/>
      </c:barChart>
      <c:catAx>
        <c:axId val="652997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652995880"/>
        <c:crosses val="autoZero"/>
        <c:auto val="1"/>
        <c:lblAlgn val="ctr"/>
        <c:lblOffset val="100"/>
        <c:noMultiLvlLbl val="0"/>
      </c:catAx>
      <c:valAx>
        <c:axId val="652995880"/>
        <c:scaling>
          <c:orientation val="minMax"/>
          <c:max val="1000"/>
        </c:scaling>
        <c:delete val="1"/>
        <c:axPos val="l"/>
        <c:numFmt formatCode="0" sourceLinked="1"/>
        <c:majorTickMark val="none"/>
        <c:minorTickMark val="none"/>
        <c:tickLblPos val="nextTo"/>
        <c:crossAx val="65299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URSSAF_Eff!$H$22</c:f>
              <c:strCache>
                <c:ptCount val="1"/>
                <c:pt idx="0">
                  <c:v>Loir-et-Cher</c:v>
                </c:pt>
              </c:strCache>
            </c:strRef>
          </c:tx>
          <c:spPr>
            <a:ln w="28575" cap="rnd">
              <a:solidFill>
                <a:schemeClr val="tx2">
                  <a:lumMod val="40000"/>
                  <a:lumOff val="60000"/>
                </a:schemeClr>
              </a:solidFill>
              <a:round/>
            </a:ln>
            <a:effectLst/>
          </c:spPr>
          <c:marker>
            <c:symbol val="none"/>
          </c:marker>
          <c:dPt>
            <c:idx val="11"/>
            <c:marker>
              <c:symbol val="none"/>
            </c:marker>
            <c:bubble3D val="0"/>
            <c:spPr>
              <a:ln w="28575" cap="rnd">
                <a:solidFill>
                  <a:schemeClr val="tx2">
                    <a:lumMod val="40000"/>
                    <a:lumOff val="60000"/>
                  </a:schemeClr>
                </a:solidFill>
                <a:prstDash val="dash"/>
                <a:round/>
              </a:ln>
              <a:effectLst/>
            </c:spPr>
            <c:extLst>
              <c:ext xmlns:c16="http://schemas.microsoft.com/office/drawing/2014/chart" uri="{C3380CC4-5D6E-409C-BE32-E72D297353CC}">
                <c16:uniqueId val="{00000001-40E7-476C-A373-35791ABA8FE1}"/>
              </c:ext>
            </c:extLst>
          </c:dPt>
          <c:dLbls>
            <c:dLbl>
              <c:idx val="11"/>
              <c:spPr>
                <a:solidFill>
                  <a:srgbClr val="44546A">
                    <a:lumMod val="40000"/>
                    <a:lumOff val="6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7-476C-A373-35791ABA8FE1}"/>
                </c:ext>
              </c:extLst>
            </c:dLbl>
            <c:spPr>
              <a:solidFill>
                <a:srgbClr val="44546A">
                  <a:lumMod val="40000"/>
                  <a:lumOff val="6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URSSAF_Eff!$I$21:$T$21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URSSAF_Eff!$I$22:$T$22</c:f>
              <c:numCache>
                <c:formatCode>0</c:formatCode>
                <c:ptCount val="12"/>
                <c:pt idx="0">
                  <c:v>100</c:v>
                </c:pt>
                <c:pt idx="1">
                  <c:v>98.885480572597132</c:v>
                </c:pt>
                <c:pt idx="2">
                  <c:v>98.252811860940696</c:v>
                </c:pt>
                <c:pt idx="3">
                  <c:v>98.292433537832309</c:v>
                </c:pt>
                <c:pt idx="4">
                  <c:v>98.332055214723923</c:v>
                </c:pt>
                <c:pt idx="5">
                  <c:v>97.824642126789371</c:v>
                </c:pt>
                <c:pt idx="6">
                  <c:v>98.967280163599185</c:v>
                </c:pt>
                <c:pt idx="7">
                  <c:v>98.470092024539881</c:v>
                </c:pt>
                <c:pt idx="8">
                  <c:v>101.69861963190183</c:v>
                </c:pt>
                <c:pt idx="9">
                  <c:v>103.04192229038854</c:v>
                </c:pt>
                <c:pt idx="10">
                  <c:v>102.56262781186093</c:v>
                </c:pt>
                <c:pt idx="11">
                  <c:v>105.17638036809817</c:v>
                </c:pt>
              </c:numCache>
            </c:numRef>
          </c:val>
          <c:smooth val="0"/>
          <c:extLst>
            <c:ext xmlns:c16="http://schemas.microsoft.com/office/drawing/2014/chart" uri="{C3380CC4-5D6E-409C-BE32-E72D297353CC}">
              <c16:uniqueId val="{00000002-40E7-476C-A373-35791ABA8FE1}"/>
            </c:ext>
          </c:extLst>
        </c:ser>
        <c:ser>
          <c:idx val="1"/>
          <c:order val="1"/>
          <c:tx>
            <c:strRef>
              <c:f>URSSAF_Eff!$H$23</c:f>
              <c:strCache>
                <c:ptCount val="1"/>
                <c:pt idx="0">
                  <c:v>Bassin d'éducation de proximité de Romorantin-Lanthenay</c:v>
                </c:pt>
              </c:strCache>
            </c:strRef>
          </c:tx>
          <c:spPr>
            <a:ln w="38100" cap="rnd">
              <a:solidFill>
                <a:srgbClr val="7030A0"/>
              </a:solidFill>
              <a:round/>
            </a:ln>
            <a:effectLst/>
          </c:spPr>
          <c:marker>
            <c:symbol val="none"/>
          </c:marker>
          <c:dLbls>
            <c:dLbl>
              <c:idx val="0"/>
              <c:layout>
                <c:manualLayout>
                  <c:x val="4.3421802121035363E-3"/>
                  <c:y val="-4.34505398204158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7-476C-A373-35791ABA8FE1}"/>
                </c:ext>
              </c:extLst>
            </c:dLbl>
            <c:dLbl>
              <c:idx val="10"/>
              <c:layout>
                <c:manualLayout>
                  <c:x val="1.302654063631061E-2"/>
                  <c:y val="5.2761369781933493E-2"/>
                </c:manualLayout>
              </c:layout>
              <c:spPr>
                <a:solidFill>
                  <a:srgbClr val="7030A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7-476C-A373-35791ABA8F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URSSAF_Eff!$I$21:$T$21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URSSAF_Eff!$I$23:$T$23</c:f>
              <c:numCache>
                <c:formatCode>0</c:formatCode>
                <c:ptCount val="12"/>
                <c:pt idx="0">
                  <c:v>100</c:v>
                </c:pt>
                <c:pt idx="1">
                  <c:v>98.970783532536515</c:v>
                </c:pt>
                <c:pt idx="2">
                  <c:v>98.207171314741032</c:v>
                </c:pt>
                <c:pt idx="3">
                  <c:v>97.433183930942889</c:v>
                </c:pt>
                <c:pt idx="4">
                  <c:v>96.891600265604254</c:v>
                </c:pt>
                <c:pt idx="5">
                  <c:v>96.457918326693232</c:v>
                </c:pt>
                <c:pt idx="6">
                  <c:v>97.956092297476758</c:v>
                </c:pt>
                <c:pt idx="7">
                  <c:v>98.528801460823374</c:v>
                </c:pt>
                <c:pt idx="8">
                  <c:v>101.80942895086321</c:v>
                </c:pt>
                <c:pt idx="9">
                  <c:v>102.91749667994688</c:v>
                </c:pt>
                <c:pt idx="10">
                  <c:v>102.70999335989376</c:v>
                </c:pt>
              </c:numCache>
            </c:numRef>
          </c:val>
          <c:smooth val="0"/>
          <c:extLst>
            <c:ext xmlns:c16="http://schemas.microsoft.com/office/drawing/2014/chart" uri="{C3380CC4-5D6E-409C-BE32-E72D297353CC}">
              <c16:uniqueId val="{00000003-40E7-476C-A373-35791ABA8FE1}"/>
            </c:ext>
          </c:extLst>
        </c:ser>
        <c:dLbls>
          <c:showLegendKey val="0"/>
          <c:showVal val="0"/>
          <c:showCatName val="0"/>
          <c:showSerName val="0"/>
          <c:showPercent val="0"/>
          <c:showBubbleSize val="0"/>
        </c:dLbls>
        <c:smooth val="0"/>
        <c:axId val="217882848"/>
        <c:axId val="217881672"/>
      </c:lineChart>
      <c:catAx>
        <c:axId val="21788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7881672"/>
        <c:crosses val="autoZero"/>
        <c:auto val="1"/>
        <c:lblAlgn val="ctr"/>
        <c:lblOffset val="100"/>
        <c:noMultiLvlLbl val="0"/>
      </c:catAx>
      <c:valAx>
        <c:axId val="217881672"/>
        <c:scaling>
          <c:orientation val="minMax"/>
          <c:min val="90"/>
        </c:scaling>
        <c:delete val="1"/>
        <c:axPos val="l"/>
        <c:numFmt formatCode="0" sourceLinked="1"/>
        <c:majorTickMark val="none"/>
        <c:minorTickMark val="none"/>
        <c:tickLblPos val="nextTo"/>
        <c:crossAx val="217882848"/>
        <c:crosses val="autoZero"/>
        <c:crossBetween val="between"/>
        <c:maj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36083333333334"/>
          <c:y val="0.25463263888888887"/>
          <c:w val="0.4388894444444445"/>
          <c:h val="0.54861180555555566"/>
        </c:manualLayout>
      </c:layout>
      <c:doughnutChart>
        <c:varyColors val="1"/>
        <c:ser>
          <c:idx val="0"/>
          <c:order val="0"/>
          <c:spPr>
            <a:solidFill>
              <a:schemeClr val="accent1"/>
            </a:solidFill>
            <a:ln>
              <a:solidFill>
                <a:srgbClr val="002060"/>
              </a:solidFill>
            </a:ln>
            <a:effectLst/>
          </c:spPr>
          <c:dPt>
            <c:idx val="0"/>
            <c:bubble3D val="0"/>
            <c:spPr>
              <a:solidFill>
                <a:srgbClr val="4472C4">
                  <a:lumMod val="75000"/>
                </a:srgbClr>
              </a:solidFill>
              <a:ln>
                <a:solidFill>
                  <a:srgbClr val="002060"/>
                </a:solidFill>
              </a:ln>
              <a:effectLst/>
            </c:spPr>
            <c:extLst>
              <c:ext xmlns:c16="http://schemas.microsoft.com/office/drawing/2014/chart" uri="{C3380CC4-5D6E-409C-BE32-E72D297353CC}">
                <c16:uniqueId val="{00000001-35C4-4895-9B0B-EF782AA7C500}"/>
              </c:ext>
            </c:extLst>
          </c:dPt>
          <c:dPt>
            <c:idx val="1"/>
            <c:bubble3D val="0"/>
            <c:spPr>
              <a:solidFill>
                <a:srgbClr val="4472C4">
                  <a:lumMod val="50000"/>
                </a:srgbClr>
              </a:solidFill>
              <a:ln>
                <a:noFill/>
              </a:ln>
              <a:effectLst/>
            </c:spPr>
            <c:extLst>
              <c:ext xmlns:c16="http://schemas.microsoft.com/office/drawing/2014/chart" uri="{C3380CC4-5D6E-409C-BE32-E72D297353CC}">
                <c16:uniqueId val="{00000003-35C4-4895-9B0B-EF782AA7C500}"/>
              </c:ext>
            </c:extLst>
          </c:dPt>
          <c:dPt>
            <c:idx val="2"/>
            <c:bubble3D val="0"/>
            <c:spPr>
              <a:solidFill>
                <a:srgbClr val="4472C4">
                  <a:lumMod val="40000"/>
                  <a:lumOff val="60000"/>
                </a:srgbClr>
              </a:solidFill>
              <a:ln>
                <a:solidFill>
                  <a:srgbClr val="002060"/>
                </a:solidFill>
              </a:ln>
              <a:effectLst/>
            </c:spPr>
            <c:extLst>
              <c:ext xmlns:c16="http://schemas.microsoft.com/office/drawing/2014/chart" uri="{C3380CC4-5D6E-409C-BE32-E72D297353CC}">
                <c16:uniqueId val="{00000005-35C4-4895-9B0B-EF782AA7C500}"/>
              </c:ext>
            </c:extLst>
          </c:dPt>
          <c:dPt>
            <c:idx val="3"/>
            <c:bubble3D val="0"/>
            <c:explosion val="6"/>
            <c:spPr>
              <a:solidFill>
                <a:srgbClr val="4472C4">
                  <a:lumMod val="60000"/>
                  <a:lumOff val="40000"/>
                </a:srgbClr>
              </a:solidFill>
              <a:ln>
                <a:solidFill>
                  <a:srgbClr val="002060"/>
                </a:solidFill>
              </a:ln>
              <a:effectLst/>
            </c:spPr>
            <c:extLst>
              <c:ext xmlns:c16="http://schemas.microsoft.com/office/drawing/2014/chart" uri="{C3380CC4-5D6E-409C-BE32-E72D297353CC}">
                <c16:uniqueId val="{00000007-35C4-4895-9B0B-EF782AA7C500}"/>
              </c:ext>
            </c:extLst>
          </c:dPt>
          <c:dLbls>
            <c:dLbl>
              <c:idx val="0"/>
              <c:layout>
                <c:manualLayout>
                  <c:x val="0.13333333333333322"/>
                  <c:y val="-0.1527777777777777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5C4-4895-9B0B-EF782AA7C500}"/>
                </c:ext>
              </c:extLst>
            </c:dLbl>
            <c:dLbl>
              <c:idx val="1"/>
              <c:layout>
                <c:manualLayout>
                  <c:x val="0.1897098148148148"/>
                  <c:y val="-3.4612152777777822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rgbClr val="00548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8183796296296298"/>
                      <c:h val="0.18648715277777778"/>
                    </c:manualLayout>
                  </c15:layout>
                </c:ext>
                <c:ext xmlns:c16="http://schemas.microsoft.com/office/drawing/2014/chart" uri="{C3380CC4-5D6E-409C-BE32-E72D297353CC}">
                  <c16:uniqueId val="{00000003-35C4-4895-9B0B-EF782AA7C500}"/>
                </c:ext>
              </c:extLst>
            </c:dLbl>
            <c:dLbl>
              <c:idx val="2"/>
              <c:layout>
                <c:manualLayout>
                  <c:x val="0.15443827160493825"/>
                  <c:y val="0.1322916666666666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182901234567897"/>
                      <c:h val="0.18282708333333333"/>
                    </c:manualLayout>
                  </c15:layout>
                </c:ext>
                <c:ext xmlns:c16="http://schemas.microsoft.com/office/drawing/2014/chart" uri="{C3380CC4-5D6E-409C-BE32-E72D297353CC}">
                  <c16:uniqueId val="{00000005-35C4-4895-9B0B-EF782AA7C500}"/>
                </c:ext>
              </c:extLst>
            </c:dLbl>
            <c:dLbl>
              <c:idx val="3"/>
              <c:layout>
                <c:manualLayout>
                  <c:x val="-0.1905"/>
                  <c:y val="-0.1499305555555555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5C4-4895-9B0B-EF782AA7C50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5482"/>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'Eff Sal A17'!$C$21:$C$24</c:f>
              <c:strCache>
                <c:ptCount val="4"/>
                <c:pt idx="0">
                  <c:v>Industrie</c:v>
                </c:pt>
                <c:pt idx="1">
                  <c:v>Construction</c:v>
                </c:pt>
                <c:pt idx="2">
                  <c:v>Commerce</c:v>
                </c:pt>
                <c:pt idx="3">
                  <c:v>Services</c:v>
                </c:pt>
              </c:strCache>
            </c:strRef>
          </c:cat>
          <c:val>
            <c:numRef>
              <c:f>'Eff Sal A17'!$D$21:$D$24</c:f>
              <c:numCache>
                <c:formatCode>General</c:formatCode>
                <c:ptCount val="4"/>
                <c:pt idx="0">
                  <c:v>9737</c:v>
                </c:pt>
                <c:pt idx="1">
                  <c:v>3987</c:v>
                </c:pt>
                <c:pt idx="2">
                  <c:v>7458</c:v>
                </c:pt>
                <c:pt idx="3">
                  <c:v>28316</c:v>
                </c:pt>
              </c:numCache>
            </c:numRef>
          </c:val>
          <c:extLst>
            <c:ext xmlns:c16="http://schemas.microsoft.com/office/drawing/2014/chart" uri="{C3380CC4-5D6E-409C-BE32-E72D297353CC}">
              <c16:uniqueId val="{00000008-35C4-4895-9B0B-EF782AA7C500}"/>
            </c:ext>
          </c:extLst>
        </c:ser>
        <c:dLbls>
          <c:showLegendKey val="0"/>
          <c:showVal val="0"/>
          <c:showCatName val="0"/>
          <c:showSerName val="0"/>
          <c:showPercent val="0"/>
          <c:showBubbleSize val="0"/>
          <c:showLeaderLines val="1"/>
        </c:dLbls>
        <c:firstSliceAng val="0"/>
        <c:holeSize val="50"/>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C1A8E-92AA-42D8-8908-6203AE6F54A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E62C68C3-B950-4714-8003-1A6F733F6B08}" type="pres">
      <dgm:prSet presAssocID="{304C1A8E-92AA-42D8-8908-6203AE6F54AE}" presName="linear" presStyleCnt="0">
        <dgm:presLayoutVars>
          <dgm:dir/>
          <dgm:resizeHandles val="exact"/>
        </dgm:presLayoutVars>
      </dgm:prSet>
      <dgm:spPr/>
    </dgm:pt>
  </dgm:ptLst>
  <dgm:cxnLst>
    <dgm:cxn modelId="{6A269EBB-D68C-45CF-B3A9-4D58C8BE2FA2}" type="presOf" srcId="{304C1A8E-92AA-42D8-8908-6203AE6F54AE}" destId="{E62C68C3-B950-4714-8003-1A6F733F6B08}"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86209-0503-4498-B154-ED7A7BF6C70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7831219D-D952-45DD-B218-3224561F09EA}">
      <dgm:prSet phldrT="[Texte]" custT="1"/>
      <dgm:spPr>
        <a:solidFill>
          <a:srgbClr val="C71D4E"/>
        </a:solidFill>
        <a:ln>
          <a:solidFill>
            <a:srgbClr val="AF0521"/>
          </a:solidFill>
        </a:ln>
      </dgm:spPr>
      <dgm:t>
        <a:bodyPr/>
        <a:lstStyle/>
        <a:p>
          <a:r>
            <a:rPr lang="fr-FR" sz="3600" b="1" dirty="0">
              <a:effectLst>
                <a:outerShdw blurRad="38100" dist="38100" dir="2700000" algn="tl">
                  <a:srgbClr val="000000">
                    <a:alpha val="43137"/>
                  </a:srgbClr>
                </a:outerShdw>
              </a:effectLst>
              <a:latin typeface="+mn-lt"/>
            </a:rPr>
            <a:t>Territoires et dynamiques locales </a:t>
          </a:r>
          <a:endParaRPr lang="fr-FR" sz="3600" dirty="0">
            <a:effectLst>
              <a:outerShdw blurRad="38100" dist="38100" dir="2700000" algn="tl">
                <a:srgbClr val="000000">
                  <a:alpha val="43137"/>
                </a:srgbClr>
              </a:outerShdw>
            </a:effectLst>
            <a:latin typeface="+mn-lt"/>
          </a:endParaRPr>
        </a:p>
      </dgm:t>
    </dgm:pt>
    <dgm:pt modelId="{E41F2A3C-9465-4B0C-A4A9-73E3D11FEDC1}" type="parTrans" cxnId="{C660404E-8180-492F-AFD1-97CD2D0D9CB0}">
      <dgm:prSet/>
      <dgm:spPr/>
      <dgm:t>
        <a:bodyPr/>
        <a:lstStyle/>
        <a:p>
          <a:endParaRPr lang="fr-FR"/>
        </a:p>
      </dgm:t>
    </dgm:pt>
    <dgm:pt modelId="{B75E214D-429B-4616-BC06-54917284D315}" type="sibTrans" cxnId="{C660404E-8180-492F-AFD1-97CD2D0D9CB0}">
      <dgm:prSet/>
      <dgm:spPr/>
      <dgm:t>
        <a:bodyPr/>
        <a:lstStyle/>
        <a:p>
          <a:endParaRPr lang="fr-FR">
            <a:latin typeface="+mn-lt"/>
          </a:endParaRPr>
        </a:p>
      </dgm:t>
    </dgm:pt>
    <dgm:pt modelId="{AFFC8D9E-1CAD-457B-BE9F-6A79D797586F}">
      <dgm:prSet phldrT="[Texte]" custT="1"/>
      <dgm:spPr>
        <a:solidFill>
          <a:srgbClr val="58CD17"/>
        </a:solidFill>
        <a:ln>
          <a:solidFill>
            <a:srgbClr val="92D050"/>
          </a:solidFill>
        </a:ln>
      </dgm:spPr>
      <dgm:t>
        <a:bodyPr/>
        <a:lstStyle/>
        <a:p>
          <a:r>
            <a:rPr lang="fr-FR" sz="3600" b="1" dirty="0">
              <a:effectLst>
                <a:outerShdw blurRad="38100" dist="38100" dir="2700000" algn="tl">
                  <a:srgbClr val="000000">
                    <a:alpha val="43137"/>
                  </a:srgbClr>
                </a:outerShdw>
              </a:effectLst>
              <a:latin typeface="+mn-lt"/>
            </a:rPr>
            <a:t>Économie et tourisme</a:t>
          </a:r>
          <a:endParaRPr lang="fr-FR" sz="3600" dirty="0">
            <a:effectLst>
              <a:outerShdw blurRad="38100" dist="38100" dir="2700000" algn="tl">
                <a:srgbClr val="000000">
                  <a:alpha val="43137"/>
                </a:srgbClr>
              </a:outerShdw>
            </a:effectLst>
            <a:latin typeface="+mn-lt"/>
          </a:endParaRPr>
        </a:p>
      </dgm:t>
    </dgm:pt>
    <dgm:pt modelId="{9AB1A0E7-5E93-4014-A2E5-073CEFBAC65C}" type="parTrans" cxnId="{6BB9E30C-6F29-4617-B6F7-52765B59B79D}">
      <dgm:prSet/>
      <dgm:spPr/>
      <dgm:t>
        <a:bodyPr/>
        <a:lstStyle/>
        <a:p>
          <a:endParaRPr lang="fr-FR"/>
        </a:p>
      </dgm:t>
    </dgm:pt>
    <dgm:pt modelId="{40D97BC0-1FF2-40D5-9406-69EC221CE6DB}" type="sibTrans" cxnId="{6BB9E30C-6F29-4617-B6F7-52765B59B79D}">
      <dgm:prSet/>
      <dgm:spPr/>
      <dgm:t>
        <a:bodyPr/>
        <a:lstStyle/>
        <a:p>
          <a:endParaRPr lang="fr-FR"/>
        </a:p>
      </dgm:t>
    </dgm:pt>
    <dgm:pt modelId="{FC27B86F-0AAF-473D-9010-EBAE2A8E7088}">
      <dgm:prSet phldrT="[Texte]" custT="1"/>
      <dgm:spPr>
        <a:solidFill>
          <a:srgbClr val="FFC000"/>
        </a:solidFill>
      </dgm:spPr>
      <dgm:t>
        <a:bodyPr/>
        <a:lstStyle/>
        <a:p>
          <a:r>
            <a:rPr lang="fr-FR" sz="3600" b="1" dirty="0">
              <a:effectLst>
                <a:outerShdw blurRad="38100" dist="38100" dir="2700000" algn="tl">
                  <a:srgbClr val="000000">
                    <a:alpha val="43137"/>
                  </a:srgbClr>
                </a:outerShdw>
              </a:effectLst>
              <a:latin typeface="+mn-lt"/>
            </a:rPr>
            <a:t>Social et santé</a:t>
          </a:r>
          <a:endParaRPr lang="fr-FR" sz="3600" dirty="0">
            <a:effectLst>
              <a:outerShdw blurRad="38100" dist="38100" dir="2700000" algn="tl">
                <a:srgbClr val="000000">
                  <a:alpha val="43137"/>
                </a:srgbClr>
              </a:outerShdw>
            </a:effectLst>
            <a:latin typeface="+mn-lt"/>
          </a:endParaRPr>
        </a:p>
      </dgm:t>
    </dgm:pt>
    <dgm:pt modelId="{68BC4305-05EC-4EA8-9A69-AB7A2E49D49B}" type="parTrans" cxnId="{B280D007-18BE-46A1-B118-7E5D6FC2EDBF}">
      <dgm:prSet/>
      <dgm:spPr/>
      <dgm:t>
        <a:bodyPr/>
        <a:lstStyle/>
        <a:p>
          <a:endParaRPr lang="fr-FR"/>
        </a:p>
      </dgm:t>
    </dgm:pt>
    <dgm:pt modelId="{4F2EAC73-6AAE-4B8C-BFA2-0C594913DD89}" type="sibTrans" cxnId="{B280D007-18BE-46A1-B118-7E5D6FC2EDBF}">
      <dgm:prSet/>
      <dgm:spPr/>
      <dgm:t>
        <a:bodyPr/>
        <a:lstStyle/>
        <a:p>
          <a:endParaRPr lang="fr-FR"/>
        </a:p>
      </dgm:t>
    </dgm:pt>
    <dgm:pt modelId="{2537D667-08C6-4473-AFBB-B371782D3C18}">
      <dgm:prSet custT="1"/>
      <dgm:spPr>
        <a:solidFill>
          <a:srgbClr val="7878DE"/>
        </a:solidFill>
        <a:ln>
          <a:solidFill>
            <a:srgbClr val="7878DE"/>
          </a:solidFill>
        </a:ln>
      </dgm:spPr>
      <dgm:t>
        <a:bodyPr/>
        <a:lstStyle/>
        <a:p>
          <a:r>
            <a:rPr lang="fr-FR" sz="3600" b="1" dirty="0">
              <a:effectLst>
                <a:outerShdw blurRad="38100" dist="38100" dir="2700000" algn="tl">
                  <a:srgbClr val="000000">
                    <a:alpha val="43137"/>
                  </a:srgbClr>
                </a:outerShdw>
              </a:effectLst>
              <a:latin typeface="+mn-lt"/>
            </a:rPr>
            <a:t>Cadre de vie et services  </a:t>
          </a:r>
          <a:endParaRPr lang="fr-FR" sz="3600" dirty="0">
            <a:effectLst>
              <a:outerShdw blurRad="38100" dist="38100" dir="2700000" algn="tl">
                <a:srgbClr val="000000">
                  <a:alpha val="43137"/>
                </a:srgbClr>
              </a:outerShdw>
            </a:effectLst>
            <a:latin typeface="+mn-lt"/>
          </a:endParaRPr>
        </a:p>
      </dgm:t>
    </dgm:pt>
    <dgm:pt modelId="{2FAED259-0960-4447-9DF8-436039941C99}" type="parTrans" cxnId="{07D38E7B-92C0-4797-9F25-718679DDE671}">
      <dgm:prSet/>
      <dgm:spPr/>
      <dgm:t>
        <a:bodyPr/>
        <a:lstStyle/>
        <a:p>
          <a:endParaRPr lang="fr-FR"/>
        </a:p>
      </dgm:t>
    </dgm:pt>
    <dgm:pt modelId="{661B7789-FAAA-4165-9E85-D1504EF0531D}" type="sibTrans" cxnId="{07D38E7B-92C0-4797-9F25-718679DDE671}">
      <dgm:prSet/>
      <dgm:spPr/>
      <dgm:t>
        <a:bodyPr/>
        <a:lstStyle/>
        <a:p>
          <a:endParaRPr lang="fr-FR"/>
        </a:p>
      </dgm:t>
    </dgm:pt>
    <dgm:pt modelId="{ADA1F7C9-79CC-4C5C-A205-E4010706F64A}">
      <dgm:prSet custT="1"/>
      <dgm:spPr>
        <a:solidFill>
          <a:srgbClr val="25660E"/>
        </a:solidFill>
      </dgm:spPr>
      <dgm:t>
        <a:bodyPr/>
        <a:lstStyle/>
        <a:p>
          <a:r>
            <a:rPr lang="fr-FR" sz="3600" b="1" dirty="0">
              <a:effectLst>
                <a:outerShdw blurRad="38100" dist="38100" dir="2700000" algn="tl">
                  <a:srgbClr val="000000">
                    <a:alpha val="43137"/>
                  </a:srgbClr>
                </a:outerShdw>
              </a:effectLst>
              <a:latin typeface="+mn-lt"/>
            </a:rPr>
            <a:t>Environnement</a:t>
          </a:r>
          <a:endParaRPr lang="fr-FR" sz="3600" dirty="0">
            <a:effectLst>
              <a:outerShdw blurRad="38100" dist="38100" dir="2700000" algn="tl">
                <a:srgbClr val="000000">
                  <a:alpha val="43137"/>
                </a:srgbClr>
              </a:outerShdw>
            </a:effectLst>
            <a:latin typeface="+mn-lt"/>
          </a:endParaRPr>
        </a:p>
      </dgm:t>
    </dgm:pt>
    <dgm:pt modelId="{ACEA04E8-C7D6-4E5A-AE67-25FDCDB9DBD0}" type="parTrans" cxnId="{B6BD0D9A-027F-40BC-9933-CE0E1EE0D88A}">
      <dgm:prSet/>
      <dgm:spPr/>
      <dgm:t>
        <a:bodyPr/>
        <a:lstStyle/>
        <a:p>
          <a:endParaRPr lang="fr-FR"/>
        </a:p>
      </dgm:t>
    </dgm:pt>
    <dgm:pt modelId="{9D8F9C29-C677-4B9C-95B0-7916CDC7B088}" type="sibTrans" cxnId="{B6BD0D9A-027F-40BC-9933-CE0E1EE0D88A}">
      <dgm:prSet/>
      <dgm:spPr/>
      <dgm:t>
        <a:bodyPr/>
        <a:lstStyle/>
        <a:p>
          <a:endParaRPr lang="fr-FR"/>
        </a:p>
      </dgm:t>
    </dgm:pt>
    <dgm:pt modelId="{90ED0219-DF17-4E05-ADD5-9C0A39BA4C99}" type="pres">
      <dgm:prSet presAssocID="{BE486209-0503-4498-B154-ED7A7BF6C700}" presName="Name0" presStyleCnt="0">
        <dgm:presLayoutVars>
          <dgm:chMax val="7"/>
          <dgm:chPref val="7"/>
          <dgm:dir/>
        </dgm:presLayoutVars>
      </dgm:prSet>
      <dgm:spPr/>
    </dgm:pt>
    <dgm:pt modelId="{AD78C7CE-BE11-409E-B678-A0E58DC9E8F1}" type="pres">
      <dgm:prSet presAssocID="{BE486209-0503-4498-B154-ED7A7BF6C700}" presName="Name1" presStyleCnt="0"/>
      <dgm:spPr/>
    </dgm:pt>
    <dgm:pt modelId="{4B0D770F-7C4B-49EB-B955-CD9BB2622B57}" type="pres">
      <dgm:prSet presAssocID="{BE486209-0503-4498-B154-ED7A7BF6C700}" presName="cycle" presStyleCnt="0"/>
      <dgm:spPr/>
    </dgm:pt>
    <dgm:pt modelId="{7D85C98F-8A68-4F10-A7DD-BD9AE9557732}" type="pres">
      <dgm:prSet presAssocID="{BE486209-0503-4498-B154-ED7A7BF6C700}" presName="srcNode" presStyleLbl="node1" presStyleIdx="0" presStyleCnt="5"/>
      <dgm:spPr/>
    </dgm:pt>
    <dgm:pt modelId="{F5807CDB-CF2E-4B6F-9AD2-B337E7E8E723}" type="pres">
      <dgm:prSet presAssocID="{BE486209-0503-4498-B154-ED7A7BF6C700}" presName="conn" presStyleLbl="parChTrans1D2" presStyleIdx="0" presStyleCnt="1"/>
      <dgm:spPr/>
    </dgm:pt>
    <dgm:pt modelId="{692723CD-5C9F-4A2C-AB43-DC3E39FD2322}" type="pres">
      <dgm:prSet presAssocID="{BE486209-0503-4498-B154-ED7A7BF6C700}" presName="extraNode" presStyleLbl="node1" presStyleIdx="0" presStyleCnt="5"/>
      <dgm:spPr/>
    </dgm:pt>
    <dgm:pt modelId="{0670D38E-4477-43BE-89B3-8299C5274D21}" type="pres">
      <dgm:prSet presAssocID="{BE486209-0503-4498-B154-ED7A7BF6C700}" presName="dstNode" presStyleLbl="node1" presStyleIdx="0" presStyleCnt="5"/>
      <dgm:spPr/>
    </dgm:pt>
    <dgm:pt modelId="{A41CA852-610F-43EC-9CD6-AEA845475153}" type="pres">
      <dgm:prSet presAssocID="{7831219D-D952-45DD-B218-3224561F09EA}" presName="text_1" presStyleLbl="node1" presStyleIdx="0" presStyleCnt="5">
        <dgm:presLayoutVars>
          <dgm:bulletEnabled val="1"/>
        </dgm:presLayoutVars>
      </dgm:prSet>
      <dgm:spPr/>
    </dgm:pt>
    <dgm:pt modelId="{F58DAA5E-B296-4779-A985-78CA245C8B00}" type="pres">
      <dgm:prSet presAssocID="{7831219D-D952-45DD-B218-3224561F09EA}" presName="accent_1" presStyleCnt="0"/>
      <dgm:spPr/>
    </dgm:pt>
    <dgm:pt modelId="{F7408482-642E-4BF2-BAC5-96AD3F89C08D}" type="pres">
      <dgm:prSet presAssocID="{7831219D-D952-45DD-B218-3224561F09EA}" presName="accentRepeatNode" presStyleLbl="solidFgAcc1" presStyleIdx="0" presStyleCnt="5" custLinFactNeighborX="-13582" custLinFactNeighborY="-5485"/>
      <dgm:spPr>
        <a:ln>
          <a:solidFill>
            <a:srgbClr val="C71D4E"/>
          </a:solidFill>
        </a:ln>
      </dgm:spPr>
    </dgm:pt>
    <dgm:pt modelId="{7A80EACD-DFC6-4CBD-B7BE-8D258FA8CF4D}" type="pres">
      <dgm:prSet presAssocID="{AFFC8D9E-1CAD-457B-BE9F-6A79D797586F}" presName="text_2" presStyleLbl="node1" presStyleIdx="1" presStyleCnt="5">
        <dgm:presLayoutVars>
          <dgm:bulletEnabled val="1"/>
        </dgm:presLayoutVars>
      </dgm:prSet>
      <dgm:spPr/>
    </dgm:pt>
    <dgm:pt modelId="{2A207BFB-7BF7-4350-A46E-30FE73ABF51F}" type="pres">
      <dgm:prSet presAssocID="{AFFC8D9E-1CAD-457B-BE9F-6A79D797586F}" presName="accent_2" presStyleCnt="0"/>
      <dgm:spPr/>
    </dgm:pt>
    <dgm:pt modelId="{3C106CD8-8D0C-410A-87BD-92AE93FF8842}" type="pres">
      <dgm:prSet presAssocID="{AFFC8D9E-1CAD-457B-BE9F-6A79D797586F}" presName="accentRepeatNode" presStyleLbl="solidFgAcc1" presStyleIdx="1" presStyleCnt="5"/>
      <dgm:spPr>
        <a:ln>
          <a:solidFill>
            <a:srgbClr val="58CD17"/>
          </a:solidFill>
        </a:ln>
      </dgm:spPr>
    </dgm:pt>
    <dgm:pt modelId="{F1C76A08-D287-4BB6-8E83-76DDB9FF989E}" type="pres">
      <dgm:prSet presAssocID="{FC27B86F-0AAF-473D-9010-EBAE2A8E7088}" presName="text_3" presStyleLbl="node1" presStyleIdx="2" presStyleCnt="5">
        <dgm:presLayoutVars>
          <dgm:bulletEnabled val="1"/>
        </dgm:presLayoutVars>
      </dgm:prSet>
      <dgm:spPr/>
    </dgm:pt>
    <dgm:pt modelId="{02A42A00-AA2F-4EB7-8D5A-55C7376D40EC}" type="pres">
      <dgm:prSet presAssocID="{FC27B86F-0AAF-473D-9010-EBAE2A8E7088}" presName="accent_3" presStyleCnt="0"/>
      <dgm:spPr/>
    </dgm:pt>
    <dgm:pt modelId="{CAA580A2-58D5-42E1-B93F-24B24AA9BC5F}" type="pres">
      <dgm:prSet presAssocID="{FC27B86F-0AAF-473D-9010-EBAE2A8E7088}" presName="accentRepeatNode" presStyleLbl="solidFgAcc1" presStyleIdx="2" presStyleCnt="5"/>
      <dgm:spPr>
        <a:ln>
          <a:solidFill>
            <a:srgbClr val="FFC000"/>
          </a:solidFill>
        </a:ln>
      </dgm:spPr>
    </dgm:pt>
    <dgm:pt modelId="{472CD482-6036-48CF-96AD-AF9875B72992}" type="pres">
      <dgm:prSet presAssocID="{2537D667-08C6-4473-AFBB-B371782D3C18}" presName="text_4" presStyleLbl="node1" presStyleIdx="3" presStyleCnt="5">
        <dgm:presLayoutVars>
          <dgm:bulletEnabled val="1"/>
        </dgm:presLayoutVars>
      </dgm:prSet>
      <dgm:spPr/>
    </dgm:pt>
    <dgm:pt modelId="{8DC408D5-70BE-4D52-8EAD-AA98B5617DAB}" type="pres">
      <dgm:prSet presAssocID="{2537D667-08C6-4473-AFBB-B371782D3C18}" presName="accent_4" presStyleCnt="0"/>
      <dgm:spPr/>
    </dgm:pt>
    <dgm:pt modelId="{15E3D303-1721-4956-B622-93D9B30ACFA3}" type="pres">
      <dgm:prSet presAssocID="{2537D667-08C6-4473-AFBB-B371782D3C18}" presName="accentRepeatNode" presStyleLbl="solidFgAcc1" presStyleIdx="3" presStyleCnt="5"/>
      <dgm:spPr/>
    </dgm:pt>
    <dgm:pt modelId="{B1B4ED19-6474-41F1-AC9E-89641ACECCA6}" type="pres">
      <dgm:prSet presAssocID="{ADA1F7C9-79CC-4C5C-A205-E4010706F64A}" presName="text_5" presStyleLbl="node1" presStyleIdx="4" presStyleCnt="5">
        <dgm:presLayoutVars>
          <dgm:bulletEnabled val="1"/>
        </dgm:presLayoutVars>
      </dgm:prSet>
      <dgm:spPr/>
    </dgm:pt>
    <dgm:pt modelId="{B92CAA44-EBC4-4A6F-B7E1-60751356DF33}" type="pres">
      <dgm:prSet presAssocID="{ADA1F7C9-79CC-4C5C-A205-E4010706F64A}" presName="accent_5" presStyleCnt="0"/>
      <dgm:spPr/>
    </dgm:pt>
    <dgm:pt modelId="{8C35A74A-7917-45B3-97BE-7E2C24C7D527}" type="pres">
      <dgm:prSet presAssocID="{ADA1F7C9-79CC-4C5C-A205-E4010706F64A}" presName="accentRepeatNode" presStyleLbl="solidFgAcc1" presStyleIdx="4" presStyleCnt="5"/>
      <dgm:spPr>
        <a:ln>
          <a:solidFill>
            <a:srgbClr val="0B3D4D"/>
          </a:solidFill>
        </a:ln>
      </dgm:spPr>
    </dgm:pt>
  </dgm:ptLst>
  <dgm:cxnLst>
    <dgm:cxn modelId="{B280D007-18BE-46A1-B118-7E5D6FC2EDBF}" srcId="{BE486209-0503-4498-B154-ED7A7BF6C700}" destId="{FC27B86F-0AAF-473D-9010-EBAE2A8E7088}" srcOrd="2" destOrd="0" parTransId="{68BC4305-05EC-4EA8-9A69-AB7A2E49D49B}" sibTransId="{4F2EAC73-6AAE-4B8C-BFA2-0C594913DD89}"/>
    <dgm:cxn modelId="{6BB9E30C-6F29-4617-B6F7-52765B59B79D}" srcId="{BE486209-0503-4498-B154-ED7A7BF6C700}" destId="{AFFC8D9E-1CAD-457B-BE9F-6A79D797586F}" srcOrd="1" destOrd="0" parTransId="{9AB1A0E7-5E93-4014-A2E5-073CEFBAC65C}" sibTransId="{40D97BC0-1FF2-40D5-9406-69EC221CE6DB}"/>
    <dgm:cxn modelId="{B7F65224-6ED1-4A09-A6A0-15A8CE43E63E}" type="presOf" srcId="{FC27B86F-0AAF-473D-9010-EBAE2A8E7088}" destId="{F1C76A08-D287-4BB6-8E83-76DDB9FF989E}" srcOrd="0" destOrd="0" presId="urn:microsoft.com/office/officeart/2008/layout/VerticalCurvedList"/>
    <dgm:cxn modelId="{4FB23F42-60FA-4225-A3A5-6B67D7EC5D8B}" type="presOf" srcId="{2537D667-08C6-4473-AFBB-B371782D3C18}" destId="{472CD482-6036-48CF-96AD-AF9875B72992}" srcOrd="0" destOrd="0" presId="urn:microsoft.com/office/officeart/2008/layout/VerticalCurvedList"/>
    <dgm:cxn modelId="{C660404E-8180-492F-AFD1-97CD2D0D9CB0}" srcId="{BE486209-0503-4498-B154-ED7A7BF6C700}" destId="{7831219D-D952-45DD-B218-3224561F09EA}" srcOrd="0" destOrd="0" parTransId="{E41F2A3C-9465-4B0C-A4A9-73E3D11FEDC1}" sibTransId="{B75E214D-429B-4616-BC06-54917284D315}"/>
    <dgm:cxn modelId="{07D38E7B-92C0-4797-9F25-718679DDE671}" srcId="{BE486209-0503-4498-B154-ED7A7BF6C700}" destId="{2537D667-08C6-4473-AFBB-B371782D3C18}" srcOrd="3" destOrd="0" parTransId="{2FAED259-0960-4447-9DF8-436039941C99}" sibTransId="{661B7789-FAAA-4165-9E85-D1504EF0531D}"/>
    <dgm:cxn modelId="{DFB9007E-2377-4F29-9D63-63AABCCE1DCE}" type="presOf" srcId="{ADA1F7C9-79CC-4C5C-A205-E4010706F64A}" destId="{B1B4ED19-6474-41F1-AC9E-89641ACECCA6}" srcOrd="0" destOrd="0" presId="urn:microsoft.com/office/officeart/2008/layout/VerticalCurvedList"/>
    <dgm:cxn modelId="{B6BD0D9A-027F-40BC-9933-CE0E1EE0D88A}" srcId="{BE486209-0503-4498-B154-ED7A7BF6C700}" destId="{ADA1F7C9-79CC-4C5C-A205-E4010706F64A}" srcOrd="4" destOrd="0" parTransId="{ACEA04E8-C7D6-4E5A-AE67-25FDCDB9DBD0}" sibTransId="{9D8F9C29-C677-4B9C-95B0-7916CDC7B088}"/>
    <dgm:cxn modelId="{FEC959BF-FF35-4BEA-8007-3901B88C46C9}" type="presOf" srcId="{AFFC8D9E-1CAD-457B-BE9F-6A79D797586F}" destId="{7A80EACD-DFC6-4CBD-B7BE-8D258FA8CF4D}" srcOrd="0" destOrd="0" presId="urn:microsoft.com/office/officeart/2008/layout/VerticalCurvedList"/>
    <dgm:cxn modelId="{C19591C9-6F4D-4011-B703-649242D36FE2}" type="presOf" srcId="{7831219D-D952-45DD-B218-3224561F09EA}" destId="{A41CA852-610F-43EC-9CD6-AEA845475153}" srcOrd="0" destOrd="0" presId="urn:microsoft.com/office/officeart/2008/layout/VerticalCurvedList"/>
    <dgm:cxn modelId="{E20CC9E2-781B-4503-8C65-30CD2EA8DB2F}" type="presOf" srcId="{BE486209-0503-4498-B154-ED7A7BF6C700}" destId="{90ED0219-DF17-4E05-ADD5-9C0A39BA4C99}" srcOrd="0" destOrd="0" presId="urn:microsoft.com/office/officeart/2008/layout/VerticalCurvedList"/>
    <dgm:cxn modelId="{D4BE08E6-F9D4-4A92-8B2A-90E9994BFB12}" type="presOf" srcId="{B75E214D-429B-4616-BC06-54917284D315}" destId="{F5807CDB-CF2E-4B6F-9AD2-B337E7E8E723}" srcOrd="0" destOrd="0" presId="urn:microsoft.com/office/officeart/2008/layout/VerticalCurvedList"/>
    <dgm:cxn modelId="{0985AC42-6BF7-4162-B0E3-C8409AEB227E}" type="presParOf" srcId="{90ED0219-DF17-4E05-ADD5-9C0A39BA4C99}" destId="{AD78C7CE-BE11-409E-B678-A0E58DC9E8F1}" srcOrd="0" destOrd="0" presId="urn:microsoft.com/office/officeart/2008/layout/VerticalCurvedList"/>
    <dgm:cxn modelId="{C0A454AF-38EA-4DB9-8199-04792D5EFCC7}" type="presParOf" srcId="{AD78C7CE-BE11-409E-B678-A0E58DC9E8F1}" destId="{4B0D770F-7C4B-49EB-B955-CD9BB2622B57}" srcOrd="0" destOrd="0" presId="urn:microsoft.com/office/officeart/2008/layout/VerticalCurvedList"/>
    <dgm:cxn modelId="{906E2CC9-6CCF-4375-B2F0-9653EEB610B9}" type="presParOf" srcId="{4B0D770F-7C4B-49EB-B955-CD9BB2622B57}" destId="{7D85C98F-8A68-4F10-A7DD-BD9AE9557732}" srcOrd="0" destOrd="0" presId="urn:microsoft.com/office/officeart/2008/layout/VerticalCurvedList"/>
    <dgm:cxn modelId="{F98A0D18-B624-43F4-86D8-B05D0D4CCFE1}" type="presParOf" srcId="{4B0D770F-7C4B-49EB-B955-CD9BB2622B57}" destId="{F5807CDB-CF2E-4B6F-9AD2-B337E7E8E723}" srcOrd="1" destOrd="0" presId="urn:microsoft.com/office/officeart/2008/layout/VerticalCurvedList"/>
    <dgm:cxn modelId="{7190CFF6-6926-4CCC-933C-8B3CD87C44FD}" type="presParOf" srcId="{4B0D770F-7C4B-49EB-B955-CD9BB2622B57}" destId="{692723CD-5C9F-4A2C-AB43-DC3E39FD2322}" srcOrd="2" destOrd="0" presId="urn:microsoft.com/office/officeart/2008/layout/VerticalCurvedList"/>
    <dgm:cxn modelId="{15B9B700-1E40-4D4A-96E2-3932FEF686F2}" type="presParOf" srcId="{4B0D770F-7C4B-49EB-B955-CD9BB2622B57}" destId="{0670D38E-4477-43BE-89B3-8299C5274D21}" srcOrd="3" destOrd="0" presId="urn:microsoft.com/office/officeart/2008/layout/VerticalCurvedList"/>
    <dgm:cxn modelId="{64A36437-978A-4F41-AD03-4FC17AC74E9A}" type="presParOf" srcId="{AD78C7CE-BE11-409E-B678-A0E58DC9E8F1}" destId="{A41CA852-610F-43EC-9CD6-AEA845475153}" srcOrd="1" destOrd="0" presId="urn:microsoft.com/office/officeart/2008/layout/VerticalCurvedList"/>
    <dgm:cxn modelId="{74B58C8B-1301-4264-9AF6-12EF2ED12053}" type="presParOf" srcId="{AD78C7CE-BE11-409E-B678-A0E58DC9E8F1}" destId="{F58DAA5E-B296-4779-A985-78CA245C8B00}" srcOrd="2" destOrd="0" presId="urn:microsoft.com/office/officeart/2008/layout/VerticalCurvedList"/>
    <dgm:cxn modelId="{15AB181D-0FD5-41C6-9A49-3F48C3FE08BA}" type="presParOf" srcId="{F58DAA5E-B296-4779-A985-78CA245C8B00}" destId="{F7408482-642E-4BF2-BAC5-96AD3F89C08D}" srcOrd="0" destOrd="0" presId="urn:microsoft.com/office/officeart/2008/layout/VerticalCurvedList"/>
    <dgm:cxn modelId="{2412BC5F-2156-4EB0-A6BC-75FD2755FB61}" type="presParOf" srcId="{AD78C7CE-BE11-409E-B678-A0E58DC9E8F1}" destId="{7A80EACD-DFC6-4CBD-B7BE-8D258FA8CF4D}" srcOrd="3" destOrd="0" presId="urn:microsoft.com/office/officeart/2008/layout/VerticalCurvedList"/>
    <dgm:cxn modelId="{65758E0C-8652-4765-B60C-0CE3E144F12A}" type="presParOf" srcId="{AD78C7CE-BE11-409E-B678-A0E58DC9E8F1}" destId="{2A207BFB-7BF7-4350-A46E-30FE73ABF51F}" srcOrd="4" destOrd="0" presId="urn:microsoft.com/office/officeart/2008/layout/VerticalCurvedList"/>
    <dgm:cxn modelId="{56C7B536-BA6D-4ACC-B137-36BEEEAB0AE8}" type="presParOf" srcId="{2A207BFB-7BF7-4350-A46E-30FE73ABF51F}" destId="{3C106CD8-8D0C-410A-87BD-92AE93FF8842}" srcOrd="0" destOrd="0" presId="urn:microsoft.com/office/officeart/2008/layout/VerticalCurvedList"/>
    <dgm:cxn modelId="{3D6530BE-25E2-4C56-8B00-640D3606C6E3}" type="presParOf" srcId="{AD78C7CE-BE11-409E-B678-A0E58DC9E8F1}" destId="{F1C76A08-D287-4BB6-8E83-76DDB9FF989E}" srcOrd="5" destOrd="0" presId="urn:microsoft.com/office/officeart/2008/layout/VerticalCurvedList"/>
    <dgm:cxn modelId="{BFD37E3C-2701-4262-9302-FC748AA2302E}" type="presParOf" srcId="{AD78C7CE-BE11-409E-B678-A0E58DC9E8F1}" destId="{02A42A00-AA2F-4EB7-8D5A-55C7376D40EC}" srcOrd="6" destOrd="0" presId="urn:microsoft.com/office/officeart/2008/layout/VerticalCurvedList"/>
    <dgm:cxn modelId="{51A5D45E-6E00-4F04-864A-BB7ECB4E5C56}" type="presParOf" srcId="{02A42A00-AA2F-4EB7-8D5A-55C7376D40EC}" destId="{CAA580A2-58D5-42E1-B93F-24B24AA9BC5F}" srcOrd="0" destOrd="0" presId="urn:microsoft.com/office/officeart/2008/layout/VerticalCurvedList"/>
    <dgm:cxn modelId="{F548C370-39FD-4C93-B166-03F542E8BD77}" type="presParOf" srcId="{AD78C7CE-BE11-409E-B678-A0E58DC9E8F1}" destId="{472CD482-6036-48CF-96AD-AF9875B72992}" srcOrd="7" destOrd="0" presId="urn:microsoft.com/office/officeart/2008/layout/VerticalCurvedList"/>
    <dgm:cxn modelId="{D014D8E6-E04A-49D4-9BA6-8E63AEDC088F}" type="presParOf" srcId="{AD78C7CE-BE11-409E-B678-A0E58DC9E8F1}" destId="{8DC408D5-70BE-4D52-8EAD-AA98B5617DAB}" srcOrd="8" destOrd="0" presId="urn:microsoft.com/office/officeart/2008/layout/VerticalCurvedList"/>
    <dgm:cxn modelId="{9E937D27-3E17-4BD8-9895-71CBB057CBF2}" type="presParOf" srcId="{8DC408D5-70BE-4D52-8EAD-AA98B5617DAB}" destId="{15E3D303-1721-4956-B622-93D9B30ACFA3}" srcOrd="0" destOrd="0" presId="urn:microsoft.com/office/officeart/2008/layout/VerticalCurvedList"/>
    <dgm:cxn modelId="{7EE03DE3-34C0-44F4-BA4F-8C09B33C7686}" type="presParOf" srcId="{AD78C7CE-BE11-409E-B678-A0E58DC9E8F1}" destId="{B1B4ED19-6474-41F1-AC9E-89641ACECCA6}" srcOrd="9" destOrd="0" presId="urn:microsoft.com/office/officeart/2008/layout/VerticalCurvedList"/>
    <dgm:cxn modelId="{4D35C7E2-B4AE-47D7-8ACA-44AB9204A8D6}" type="presParOf" srcId="{AD78C7CE-BE11-409E-B678-A0E58DC9E8F1}" destId="{B92CAA44-EBC4-4A6F-B7E1-60751356DF33}" srcOrd="10" destOrd="0" presId="urn:microsoft.com/office/officeart/2008/layout/VerticalCurvedList"/>
    <dgm:cxn modelId="{DF7FF5BB-7F01-4BCD-8E0B-B8178B2072A4}" type="presParOf" srcId="{B92CAA44-EBC4-4A6F-B7E1-60751356DF33}" destId="{8C35A74A-7917-45B3-97BE-7E2C24C7D52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07CDB-CF2E-4B6F-9AD2-B337E7E8E72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CA852-610F-43EC-9CD6-AEA845475153}">
      <dsp:nvSpPr>
        <dsp:cNvPr id="0" name=""/>
        <dsp:cNvSpPr/>
      </dsp:nvSpPr>
      <dsp:spPr>
        <a:xfrm>
          <a:off x="509717" y="338558"/>
          <a:ext cx="9646029" cy="677550"/>
        </a:xfrm>
        <a:prstGeom prst="rect">
          <a:avLst/>
        </a:prstGeom>
        <a:solidFill>
          <a:srgbClr val="C71D4E"/>
        </a:solidFill>
        <a:ln w="12700" cap="flat" cmpd="sng" algn="ctr">
          <a:solidFill>
            <a:srgbClr val="AF05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b="1" kern="1200" dirty="0">
              <a:effectLst>
                <a:outerShdw blurRad="38100" dist="38100" dir="2700000" algn="tl">
                  <a:srgbClr val="000000">
                    <a:alpha val="43137"/>
                  </a:srgbClr>
                </a:outerShdw>
              </a:effectLst>
              <a:latin typeface="+mn-lt"/>
            </a:rPr>
            <a:t>Territoires et dynamiques locales </a:t>
          </a:r>
          <a:endParaRPr lang="fr-FR" sz="3600" kern="1200" dirty="0">
            <a:effectLst>
              <a:outerShdw blurRad="38100" dist="38100" dir="2700000" algn="tl">
                <a:srgbClr val="000000">
                  <a:alpha val="43137"/>
                </a:srgbClr>
              </a:outerShdw>
            </a:effectLst>
            <a:latin typeface="+mn-lt"/>
          </a:endParaRPr>
        </a:p>
      </dsp:txBody>
      <dsp:txXfrm>
        <a:off x="509717" y="338558"/>
        <a:ext cx="9646029" cy="677550"/>
      </dsp:txXfrm>
    </dsp:sp>
    <dsp:sp modelId="{F7408482-642E-4BF2-BAC5-96AD3F89C08D}">
      <dsp:nvSpPr>
        <dsp:cNvPr id="0" name=""/>
        <dsp:cNvSpPr/>
      </dsp:nvSpPr>
      <dsp:spPr>
        <a:xfrm>
          <a:off x="0" y="207410"/>
          <a:ext cx="846937" cy="846937"/>
        </a:xfrm>
        <a:prstGeom prst="ellipse">
          <a:avLst/>
        </a:prstGeom>
        <a:solidFill>
          <a:schemeClr val="lt1">
            <a:hueOff val="0"/>
            <a:satOff val="0"/>
            <a:lumOff val="0"/>
            <a:alphaOff val="0"/>
          </a:schemeClr>
        </a:solidFill>
        <a:ln w="12700" cap="flat" cmpd="sng" algn="ctr">
          <a:solidFill>
            <a:srgbClr val="C71D4E"/>
          </a:solidFill>
          <a:prstDash val="solid"/>
          <a:miter lim="800000"/>
        </a:ln>
        <a:effectLst/>
      </dsp:spPr>
      <dsp:style>
        <a:lnRef idx="2">
          <a:scrgbClr r="0" g="0" b="0"/>
        </a:lnRef>
        <a:fillRef idx="1">
          <a:scrgbClr r="0" g="0" b="0"/>
        </a:fillRef>
        <a:effectRef idx="0">
          <a:scrgbClr r="0" g="0" b="0"/>
        </a:effectRef>
        <a:fontRef idx="minor"/>
      </dsp:style>
    </dsp:sp>
    <dsp:sp modelId="{7A80EACD-DFC6-4CBD-B7BE-8D258FA8CF4D}">
      <dsp:nvSpPr>
        <dsp:cNvPr id="0" name=""/>
        <dsp:cNvSpPr/>
      </dsp:nvSpPr>
      <dsp:spPr>
        <a:xfrm>
          <a:off x="995230" y="1354558"/>
          <a:ext cx="9160516" cy="677550"/>
        </a:xfrm>
        <a:prstGeom prst="rect">
          <a:avLst/>
        </a:prstGeom>
        <a:solidFill>
          <a:srgbClr val="58CD17"/>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b="1" kern="1200" dirty="0">
              <a:effectLst>
                <a:outerShdw blurRad="38100" dist="38100" dir="2700000" algn="tl">
                  <a:srgbClr val="000000">
                    <a:alpha val="43137"/>
                  </a:srgbClr>
                </a:outerShdw>
              </a:effectLst>
              <a:latin typeface="+mn-lt"/>
            </a:rPr>
            <a:t>Économie et tourisme</a:t>
          </a:r>
          <a:endParaRPr lang="fr-FR" sz="3600" kern="1200" dirty="0">
            <a:effectLst>
              <a:outerShdw blurRad="38100" dist="38100" dir="2700000" algn="tl">
                <a:srgbClr val="000000">
                  <a:alpha val="43137"/>
                </a:srgbClr>
              </a:outerShdw>
            </a:effectLst>
            <a:latin typeface="+mn-lt"/>
          </a:endParaRPr>
        </a:p>
      </dsp:txBody>
      <dsp:txXfrm>
        <a:off x="995230" y="1354558"/>
        <a:ext cx="9160516" cy="677550"/>
      </dsp:txXfrm>
    </dsp:sp>
    <dsp:sp modelId="{3C106CD8-8D0C-410A-87BD-92AE93FF8842}">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rgbClr val="58CD17"/>
          </a:solidFill>
          <a:prstDash val="solid"/>
          <a:miter lim="800000"/>
        </a:ln>
        <a:effectLst/>
      </dsp:spPr>
      <dsp:style>
        <a:lnRef idx="2">
          <a:scrgbClr r="0" g="0" b="0"/>
        </a:lnRef>
        <a:fillRef idx="1">
          <a:scrgbClr r="0" g="0" b="0"/>
        </a:fillRef>
        <a:effectRef idx="0">
          <a:scrgbClr r="0" g="0" b="0"/>
        </a:effectRef>
        <a:fontRef idx="minor"/>
      </dsp:style>
    </dsp:sp>
    <dsp:sp modelId="{F1C76A08-D287-4BB6-8E83-76DDB9FF989E}">
      <dsp:nvSpPr>
        <dsp:cNvPr id="0" name=""/>
        <dsp:cNvSpPr/>
      </dsp:nvSpPr>
      <dsp:spPr>
        <a:xfrm>
          <a:off x="1144243" y="2370558"/>
          <a:ext cx="9011503" cy="67755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b="1" kern="1200" dirty="0">
              <a:effectLst>
                <a:outerShdw blurRad="38100" dist="38100" dir="2700000" algn="tl">
                  <a:srgbClr val="000000">
                    <a:alpha val="43137"/>
                  </a:srgbClr>
                </a:outerShdw>
              </a:effectLst>
              <a:latin typeface="+mn-lt"/>
            </a:rPr>
            <a:t>Social et santé</a:t>
          </a:r>
          <a:endParaRPr lang="fr-FR" sz="3600" kern="1200" dirty="0">
            <a:effectLst>
              <a:outerShdw blurRad="38100" dist="38100" dir="2700000" algn="tl">
                <a:srgbClr val="000000">
                  <a:alpha val="43137"/>
                </a:srgbClr>
              </a:outerShdw>
            </a:effectLst>
            <a:latin typeface="+mn-lt"/>
          </a:endParaRPr>
        </a:p>
      </dsp:txBody>
      <dsp:txXfrm>
        <a:off x="1144243" y="2370558"/>
        <a:ext cx="9011503" cy="677550"/>
      </dsp:txXfrm>
    </dsp:sp>
    <dsp:sp modelId="{CAA580A2-58D5-42E1-B93F-24B24AA9BC5F}">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72CD482-6036-48CF-96AD-AF9875B72992}">
      <dsp:nvSpPr>
        <dsp:cNvPr id="0" name=""/>
        <dsp:cNvSpPr/>
      </dsp:nvSpPr>
      <dsp:spPr>
        <a:xfrm>
          <a:off x="995230" y="3386558"/>
          <a:ext cx="9160516" cy="677550"/>
        </a:xfrm>
        <a:prstGeom prst="rect">
          <a:avLst/>
        </a:prstGeom>
        <a:solidFill>
          <a:srgbClr val="7878DE"/>
        </a:solidFill>
        <a:ln w="12700" cap="flat" cmpd="sng" algn="ctr">
          <a:solidFill>
            <a:srgbClr val="7878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b="1" kern="1200" dirty="0">
              <a:effectLst>
                <a:outerShdw blurRad="38100" dist="38100" dir="2700000" algn="tl">
                  <a:srgbClr val="000000">
                    <a:alpha val="43137"/>
                  </a:srgbClr>
                </a:outerShdw>
              </a:effectLst>
              <a:latin typeface="+mn-lt"/>
            </a:rPr>
            <a:t>Cadre de vie et services  </a:t>
          </a:r>
          <a:endParaRPr lang="fr-FR" sz="3600" kern="1200" dirty="0">
            <a:effectLst>
              <a:outerShdw blurRad="38100" dist="38100" dir="2700000" algn="tl">
                <a:srgbClr val="000000">
                  <a:alpha val="43137"/>
                </a:srgbClr>
              </a:outerShdw>
            </a:effectLst>
            <a:latin typeface="+mn-lt"/>
          </a:endParaRPr>
        </a:p>
      </dsp:txBody>
      <dsp:txXfrm>
        <a:off x="995230" y="3386558"/>
        <a:ext cx="9160516" cy="677550"/>
      </dsp:txXfrm>
    </dsp:sp>
    <dsp:sp modelId="{15E3D303-1721-4956-B622-93D9B30ACFA3}">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B4ED19-6474-41F1-AC9E-89641ACECCA6}">
      <dsp:nvSpPr>
        <dsp:cNvPr id="0" name=""/>
        <dsp:cNvSpPr/>
      </dsp:nvSpPr>
      <dsp:spPr>
        <a:xfrm>
          <a:off x="509717" y="4402558"/>
          <a:ext cx="9646029" cy="677550"/>
        </a:xfrm>
        <a:prstGeom prst="rect">
          <a:avLst/>
        </a:prstGeom>
        <a:solidFill>
          <a:srgbClr val="2566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b="1" kern="1200" dirty="0">
              <a:effectLst>
                <a:outerShdw blurRad="38100" dist="38100" dir="2700000" algn="tl">
                  <a:srgbClr val="000000">
                    <a:alpha val="43137"/>
                  </a:srgbClr>
                </a:outerShdw>
              </a:effectLst>
              <a:latin typeface="+mn-lt"/>
            </a:rPr>
            <a:t>Environnement</a:t>
          </a:r>
          <a:endParaRPr lang="fr-FR" sz="3600" kern="1200" dirty="0">
            <a:effectLst>
              <a:outerShdw blurRad="38100" dist="38100" dir="2700000" algn="tl">
                <a:srgbClr val="000000">
                  <a:alpha val="43137"/>
                </a:srgbClr>
              </a:outerShdw>
            </a:effectLst>
            <a:latin typeface="+mn-lt"/>
          </a:endParaRPr>
        </a:p>
      </dsp:txBody>
      <dsp:txXfrm>
        <a:off x="509717" y="4402558"/>
        <a:ext cx="9646029" cy="677550"/>
      </dsp:txXfrm>
    </dsp:sp>
    <dsp:sp modelId="{8C35A74A-7917-45B3-97BE-7E2C24C7D527}">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rgbClr val="0B3D4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fr-FR"/>
          </a:p>
        </p:txBody>
      </p:sp>
      <p:sp>
        <p:nvSpPr>
          <p:cNvPr id="3" name="Espace réservé de la date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97AAA8ED-74F2-44EC-90FE-A41F616FA08C}" type="datetimeFigureOut">
              <a:rPr lang="fr-FR" smtClean="0"/>
              <a:t>16/10/2024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24" tIns="45712" rIns="91424" bIns="4571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90" y="9429750"/>
            <a:ext cx="2946400" cy="496888"/>
          </a:xfrm>
          <a:prstGeom prst="rect">
            <a:avLst/>
          </a:prstGeom>
        </p:spPr>
        <p:txBody>
          <a:bodyPr vert="horz" lIns="91424" tIns="45712" rIns="91424" bIns="45712" rtlCol="0" anchor="b"/>
          <a:lstStyle>
            <a:lvl1pPr algn="r">
              <a:defRPr sz="1200"/>
            </a:lvl1pPr>
          </a:lstStyle>
          <a:p>
            <a:fld id="{72A0C7A4-81F3-4297-8C04-291431ADF155}" type="slidenum">
              <a:rPr lang="fr-FR" smtClean="0"/>
              <a:t>‹N°›</a:t>
            </a:fld>
            <a:endParaRPr lang="fr-FR"/>
          </a:p>
        </p:txBody>
      </p:sp>
    </p:spTree>
    <p:extLst>
      <p:ext uri="{BB962C8B-B14F-4D97-AF65-F5344CB8AC3E}">
        <p14:creationId xmlns:p14="http://schemas.microsoft.com/office/powerpoint/2010/main" val="2292582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5659" cy="498056"/>
          </a:xfrm>
          <a:prstGeom prst="rect">
            <a:avLst/>
          </a:prstGeom>
        </p:spPr>
        <p:txBody>
          <a:bodyPr vert="horz" lIns="95538" tIns="47769" rIns="95538" bIns="47769" rtlCol="0"/>
          <a:lstStyle>
            <a:lvl1pPr algn="l">
              <a:defRPr sz="1300"/>
            </a:lvl1pPr>
          </a:lstStyle>
          <a:p>
            <a:endParaRPr lang="fr-FR"/>
          </a:p>
        </p:txBody>
      </p:sp>
      <p:sp>
        <p:nvSpPr>
          <p:cNvPr id="3" name="Espace réservé de la date 2"/>
          <p:cNvSpPr>
            <a:spLocks noGrp="1"/>
          </p:cNvSpPr>
          <p:nvPr>
            <p:ph type="dt" idx="1"/>
          </p:nvPr>
        </p:nvSpPr>
        <p:spPr>
          <a:xfrm>
            <a:off x="3850446" y="0"/>
            <a:ext cx="2945659" cy="498056"/>
          </a:xfrm>
          <a:prstGeom prst="rect">
            <a:avLst/>
          </a:prstGeom>
        </p:spPr>
        <p:txBody>
          <a:bodyPr vert="horz" lIns="95538" tIns="47769" rIns="95538" bIns="47769" rtlCol="0"/>
          <a:lstStyle>
            <a:lvl1pPr algn="r">
              <a:defRPr sz="1300"/>
            </a:lvl1pPr>
          </a:lstStyle>
          <a:p>
            <a:fld id="{5DEF2985-38A9-432A-86E4-B75887135D09}" type="datetimeFigureOut">
              <a:rPr lang="fr-FR" smtClean="0"/>
              <a:t>16/10/2024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38" tIns="47769" rIns="95538" bIns="47769"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5538" tIns="47769" rIns="95538" bIns="4776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8"/>
            <a:ext cx="2945659" cy="498055"/>
          </a:xfrm>
          <a:prstGeom prst="rect">
            <a:avLst/>
          </a:prstGeom>
        </p:spPr>
        <p:txBody>
          <a:bodyPr vert="horz" lIns="95538" tIns="47769" rIns="95538" bIns="4776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6" y="9428588"/>
            <a:ext cx="2945659" cy="498055"/>
          </a:xfrm>
          <a:prstGeom prst="rect">
            <a:avLst/>
          </a:prstGeom>
        </p:spPr>
        <p:txBody>
          <a:bodyPr vert="horz" lIns="95538" tIns="47769" rIns="95538" bIns="47769" rtlCol="0" anchor="b"/>
          <a:lstStyle>
            <a:lvl1pPr algn="r">
              <a:defRPr sz="1300"/>
            </a:lvl1pPr>
          </a:lstStyle>
          <a:p>
            <a:fld id="{11508C17-9FD0-469A-8CFC-1CE60906F0C2}" type="slidenum">
              <a:rPr lang="fr-FR" smtClean="0"/>
              <a:t>‹N°›</a:t>
            </a:fld>
            <a:endParaRPr lang="fr-FR"/>
          </a:p>
        </p:txBody>
      </p:sp>
    </p:spTree>
    <p:extLst>
      <p:ext uri="{BB962C8B-B14F-4D97-AF65-F5344CB8AC3E}">
        <p14:creationId xmlns:p14="http://schemas.microsoft.com/office/powerpoint/2010/main" val="332547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a:t>
            </a:fld>
            <a:endParaRPr lang="fr-FR"/>
          </a:p>
        </p:txBody>
      </p:sp>
    </p:spTree>
    <p:extLst>
      <p:ext uri="{BB962C8B-B14F-4D97-AF65-F5344CB8AC3E}">
        <p14:creationId xmlns:p14="http://schemas.microsoft.com/office/powerpoint/2010/main" val="73817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10</a:t>
            </a:fld>
            <a:endParaRPr lang="fr-FR"/>
          </a:p>
        </p:txBody>
      </p:sp>
    </p:spTree>
    <p:extLst>
      <p:ext uri="{BB962C8B-B14F-4D97-AF65-F5344CB8AC3E}">
        <p14:creationId xmlns:p14="http://schemas.microsoft.com/office/powerpoint/2010/main" val="406538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11</a:t>
            </a:fld>
            <a:endParaRPr lang="fr-FR"/>
          </a:p>
        </p:txBody>
      </p:sp>
    </p:spTree>
    <p:extLst>
      <p:ext uri="{BB962C8B-B14F-4D97-AF65-F5344CB8AC3E}">
        <p14:creationId xmlns:p14="http://schemas.microsoft.com/office/powerpoint/2010/main" val="111140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12</a:t>
            </a:fld>
            <a:endParaRPr lang="fr-FR"/>
          </a:p>
        </p:txBody>
      </p:sp>
    </p:spTree>
    <p:extLst>
      <p:ext uri="{BB962C8B-B14F-4D97-AF65-F5344CB8AC3E}">
        <p14:creationId xmlns:p14="http://schemas.microsoft.com/office/powerpoint/2010/main" val="268439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13</a:t>
            </a:fld>
            <a:endParaRPr lang="fr-FR"/>
          </a:p>
        </p:txBody>
      </p:sp>
    </p:spTree>
    <p:extLst>
      <p:ext uri="{BB962C8B-B14F-4D97-AF65-F5344CB8AC3E}">
        <p14:creationId xmlns:p14="http://schemas.microsoft.com/office/powerpoint/2010/main" val="24070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14</a:t>
            </a:fld>
            <a:endParaRPr lang="fr-FR"/>
          </a:p>
        </p:txBody>
      </p:sp>
    </p:spTree>
    <p:extLst>
      <p:ext uri="{BB962C8B-B14F-4D97-AF65-F5344CB8AC3E}">
        <p14:creationId xmlns:p14="http://schemas.microsoft.com/office/powerpoint/2010/main" val="150811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15</a:t>
            </a:fld>
            <a:endParaRPr lang="fr-FR"/>
          </a:p>
        </p:txBody>
      </p:sp>
    </p:spTree>
    <p:extLst>
      <p:ext uri="{BB962C8B-B14F-4D97-AF65-F5344CB8AC3E}">
        <p14:creationId xmlns:p14="http://schemas.microsoft.com/office/powerpoint/2010/main" val="140405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16</a:t>
            </a:fld>
            <a:endParaRPr lang="fr-FR"/>
          </a:p>
        </p:txBody>
      </p:sp>
    </p:spTree>
    <p:extLst>
      <p:ext uri="{BB962C8B-B14F-4D97-AF65-F5344CB8AC3E}">
        <p14:creationId xmlns:p14="http://schemas.microsoft.com/office/powerpoint/2010/main" val="195618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17</a:t>
            </a:fld>
            <a:endParaRPr lang="fr-FR"/>
          </a:p>
        </p:txBody>
      </p:sp>
    </p:spTree>
    <p:extLst>
      <p:ext uri="{BB962C8B-B14F-4D97-AF65-F5344CB8AC3E}">
        <p14:creationId xmlns:p14="http://schemas.microsoft.com/office/powerpoint/2010/main" val="293421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18</a:t>
            </a:fld>
            <a:endParaRPr lang="fr-FR"/>
          </a:p>
        </p:txBody>
      </p:sp>
    </p:spTree>
    <p:extLst>
      <p:ext uri="{BB962C8B-B14F-4D97-AF65-F5344CB8AC3E}">
        <p14:creationId xmlns:p14="http://schemas.microsoft.com/office/powerpoint/2010/main" val="93014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19</a:t>
            </a:fld>
            <a:endParaRPr lang="fr-FR"/>
          </a:p>
        </p:txBody>
      </p:sp>
    </p:spTree>
    <p:extLst>
      <p:ext uri="{BB962C8B-B14F-4D97-AF65-F5344CB8AC3E}">
        <p14:creationId xmlns:p14="http://schemas.microsoft.com/office/powerpoint/2010/main" val="382772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a:t>
            </a:fld>
            <a:endParaRPr lang="fr-FR"/>
          </a:p>
        </p:txBody>
      </p:sp>
    </p:spTree>
    <p:extLst>
      <p:ext uri="{BB962C8B-B14F-4D97-AF65-F5344CB8AC3E}">
        <p14:creationId xmlns:p14="http://schemas.microsoft.com/office/powerpoint/2010/main" val="231631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20</a:t>
            </a:fld>
            <a:endParaRPr lang="fr-FR"/>
          </a:p>
        </p:txBody>
      </p:sp>
    </p:spTree>
    <p:extLst>
      <p:ext uri="{BB962C8B-B14F-4D97-AF65-F5344CB8AC3E}">
        <p14:creationId xmlns:p14="http://schemas.microsoft.com/office/powerpoint/2010/main" val="231385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21</a:t>
            </a:fld>
            <a:endParaRPr lang="fr-FR"/>
          </a:p>
        </p:txBody>
      </p:sp>
    </p:spTree>
    <p:extLst>
      <p:ext uri="{BB962C8B-B14F-4D97-AF65-F5344CB8AC3E}">
        <p14:creationId xmlns:p14="http://schemas.microsoft.com/office/powerpoint/2010/main" val="1148728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22</a:t>
            </a:fld>
            <a:endParaRPr lang="fr-FR"/>
          </a:p>
        </p:txBody>
      </p:sp>
    </p:spTree>
    <p:extLst>
      <p:ext uri="{BB962C8B-B14F-4D97-AF65-F5344CB8AC3E}">
        <p14:creationId xmlns:p14="http://schemas.microsoft.com/office/powerpoint/2010/main" val="155986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23</a:t>
            </a:fld>
            <a:endParaRPr lang="fr-FR"/>
          </a:p>
        </p:txBody>
      </p:sp>
    </p:spTree>
    <p:extLst>
      <p:ext uri="{BB962C8B-B14F-4D97-AF65-F5344CB8AC3E}">
        <p14:creationId xmlns:p14="http://schemas.microsoft.com/office/powerpoint/2010/main" val="359323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24</a:t>
            </a:fld>
            <a:endParaRPr lang="fr-FR"/>
          </a:p>
        </p:txBody>
      </p:sp>
    </p:spTree>
    <p:extLst>
      <p:ext uri="{BB962C8B-B14F-4D97-AF65-F5344CB8AC3E}">
        <p14:creationId xmlns:p14="http://schemas.microsoft.com/office/powerpoint/2010/main" val="175132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25</a:t>
            </a:fld>
            <a:endParaRPr lang="fr-FR"/>
          </a:p>
        </p:txBody>
      </p:sp>
    </p:spTree>
    <p:extLst>
      <p:ext uri="{BB962C8B-B14F-4D97-AF65-F5344CB8AC3E}">
        <p14:creationId xmlns:p14="http://schemas.microsoft.com/office/powerpoint/2010/main" val="382300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26</a:t>
            </a:fld>
            <a:endParaRPr lang="fr-FR"/>
          </a:p>
        </p:txBody>
      </p:sp>
    </p:spTree>
    <p:extLst>
      <p:ext uri="{BB962C8B-B14F-4D97-AF65-F5344CB8AC3E}">
        <p14:creationId xmlns:p14="http://schemas.microsoft.com/office/powerpoint/2010/main" val="3733329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27</a:t>
            </a:fld>
            <a:endParaRPr lang="fr-FR"/>
          </a:p>
        </p:txBody>
      </p:sp>
    </p:spTree>
    <p:extLst>
      <p:ext uri="{BB962C8B-B14F-4D97-AF65-F5344CB8AC3E}">
        <p14:creationId xmlns:p14="http://schemas.microsoft.com/office/powerpoint/2010/main" val="290263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28</a:t>
            </a:fld>
            <a:endParaRPr lang="fr-FR"/>
          </a:p>
        </p:txBody>
      </p:sp>
    </p:spTree>
    <p:extLst>
      <p:ext uri="{BB962C8B-B14F-4D97-AF65-F5344CB8AC3E}">
        <p14:creationId xmlns:p14="http://schemas.microsoft.com/office/powerpoint/2010/main" val="367285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29</a:t>
            </a:fld>
            <a:endParaRPr lang="fr-FR"/>
          </a:p>
        </p:txBody>
      </p:sp>
    </p:spTree>
    <p:extLst>
      <p:ext uri="{BB962C8B-B14F-4D97-AF65-F5344CB8AC3E}">
        <p14:creationId xmlns:p14="http://schemas.microsoft.com/office/powerpoint/2010/main" val="363974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BAF021-E41E-4C13-A04B-2936421FB7B5}" type="slidenum">
              <a:rPr lang="fr-FR" smtClean="0"/>
              <a:t>3</a:t>
            </a:fld>
            <a:endParaRPr lang="fr-FR"/>
          </a:p>
        </p:txBody>
      </p:sp>
    </p:spTree>
    <p:extLst>
      <p:ext uri="{BB962C8B-B14F-4D97-AF65-F5344CB8AC3E}">
        <p14:creationId xmlns:p14="http://schemas.microsoft.com/office/powerpoint/2010/main" val="3340859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1508C17-9FD0-469A-8CFC-1CE60906F0C2}" type="slidenum">
              <a:rPr lang="fr-FR" smtClean="0"/>
              <a:t>30</a:t>
            </a:fld>
            <a:endParaRPr lang="fr-FR"/>
          </a:p>
        </p:txBody>
      </p:sp>
    </p:spTree>
    <p:extLst>
      <p:ext uri="{BB962C8B-B14F-4D97-AF65-F5344CB8AC3E}">
        <p14:creationId xmlns:p14="http://schemas.microsoft.com/office/powerpoint/2010/main" val="1510696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31</a:t>
            </a:fld>
            <a:endParaRPr lang="fr-FR"/>
          </a:p>
        </p:txBody>
      </p:sp>
    </p:spTree>
    <p:extLst>
      <p:ext uri="{BB962C8B-B14F-4D97-AF65-F5344CB8AC3E}">
        <p14:creationId xmlns:p14="http://schemas.microsoft.com/office/powerpoint/2010/main" val="3689300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32</a:t>
            </a:fld>
            <a:endParaRPr lang="fr-FR"/>
          </a:p>
        </p:txBody>
      </p:sp>
    </p:spTree>
    <p:extLst>
      <p:ext uri="{BB962C8B-B14F-4D97-AF65-F5344CB8AC3E}">
        <p14:creationId xmlns:p14="http://schemas.microsoft.com/office/powerpoint/2010/main" val="4097283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33</a:t>
            </a:fld>
            <a:endParaRPr lang="fr-FR"/>
          </a:p>
        </p:txBody>
      </p:sp>
    </p:spTree>
    <p:extLst>
      <p:ext uri="{BB962C8B-B14F-4D97-AF65-F5344CB8AC3E}">
        <p14:creationId xmlns:p14="http://schemas.microsoft.com/office/powerpoint/2010/main" val="68505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34</a:t>
            </a:fld>
            <a:endParaRPr lang="fr-FR"/>
          </a:p>
        </p:txBody>
      </p:sp>
    </p:spTree>
    <p:extLst>
      <p:ext uri="{BB962C8B-B14F-4D97-AF65-F5344CB8AC3E}">
        <p14:creationId xmlns:p14="http://schemas.microsoft.com/office/powerpoint/2010/main" val="3567861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35</a:t>
            </a:fld>
            <a:endParaRPr lang="fr-FR"/>
          </a:p>
        </p:txBody>
      </p:sp>
    </p:spTree>
    <p:extLst>
      <p:ext uri="{BB962C8B-B14F-4D97-AF65-F5344CB8AC3E}">
        <p14:creationId xmlns:p14="http://schemas.microsoft.com/office/powerpoint/2010/main" val="2176917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36</a:t>
            </a:fld>
            <a:endParaRPr lang="fr-FR"/>
          </a:p>
        </p:txBody>
      </p:sp>
    </p:spTree>
    <p:extLst>
      <p:ext uri="{BB962C8B-B14F-4D97-AF65-F5344CB8AC3E}">
        <p14:creationId xmlns:p14="http://schemas.microsoft.com/office/powerpoint/2010/main" val="1953550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37</a:t>
            </a:fld>
            <a:endParaRPr lang="fr-FR"/>
          </a:p>
        </p:txBody>
      </p:sp>
    </p:spTree>
    <p:extLst>
      <p:ext uri="{BB962C8B-B14F-4D97-AF65-F5344CB8AC3E}">
        <p14:creationId xmlns:p14="http://schemas.microsoft.com/office/powerpoint/2010/main" val="2405437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baseline="0"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38</a:t>
            </a:fld>
            <a:endParaRPr lang="fr-FR"/>
          </a:p>
        </p:txBody>
      </p:sp>
    </p:spTree>
    <p:extLst>
      <p:ext uri="{BB962C8B-B14F-4D97-AF65-F5344CB8AC3E}">
        <p14:creationId xmlns:p14="http://schemas.microsoft.com/office/powerpoint/2010/main" val="917968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39</a:t>
            </a:fld>
            <a:endParaRPr lang="fr-FR"/>
          </a:p>
        </p:txBody>
      </p:sp>
    </p:spTree>
    <p:extLst>
      <p:ext uri="{BB962C8B-B14F-4D97-AF65-F5344CB8AC3E}">
        <p14:creationId xmlns:p14="http://schemas.microsoft.com/office/powerpoint/2010/main" val="361537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a:t>
            </a:fld>
            <a:endParaRPr lang="fr-FR"/>
          </a:p>
        </p:txBody>
      </p:sp>
    </p:spTree>
    <p:extLst>
      <p:ext uri="{BB962C8B-B14F-4D97-AF65-F5344CB8AC3E}">
        <p14:creationId xmlns:p14="http://schemas.microsoft.com/office/powerpoint/2010/main" val="4021740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40</a:t>
            </a:fld>
            <a:endParaRPr lang="fr-FR"/>
          </a:p>
        </p:txBody>
      </p:sp>
    </p:spTree>
    <p:extLst>
      <p:ext uri="{BB962C8B-B14F-4D97-AF65-F5344CB8AC3E}">
        <p14:creationId xmlns:p14="http://schemas.microsoft.com/office/powerpoint/2010/main" val="2970185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41</a:t>
            </a:fld>
            <a:endParaRPr lang="fr-FR"/>
          </a:p>
        </p:txBody>
      </p:sp>
    </p:spTree>
    <p:extLst>
      <p:ext uri="{BB962C8B-B14F-4D97-AF65-F5344CB8AC3E}">
        <p14:creationId xmlns:p14="http://schemas.microsoft.com/office/powerpoint/2010/main" val="1074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42</a:t>
            </a:fld>
            <a:endParaRPr lang="fr-FR"/>
          </a:p>
        </p:txBody>
      </p:sp>
    </p:spTree>
    <p:extLst>
      <p:ext uri="{BB962C8B-B14F-4D97-AF65-F5344CB8AC3E}">
        <p14:creationId xmlns:p14="http://schemas.microsoft.com/office/powerpoint/2010/main" val="3284014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43</a:t>
            </a:fld>
            <a:endParaRPr lang="fr-FR"/>
          </a:p>
        </p:txBody>
      </p:sp>
    </p:spTree>
    <p:extLst>
      <p:ext uri="{BB962C8B-B14F-4D97-AF65-F5344CB8AC3E}">
        <p14:creationId xmlns:p14="http://schemas.microsoft.com/office/powerpoint/2010/main" val="2112547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45</a:t>
            </a:fld>
            <a:endParaRPr lang="fr-FR"/>
          </a:p>
        </p:txBody>
      </p:sp>
    </p:spTree>
    <p:extLst>
      <p:ext uri="{BB962C8B-B14F-4D97-AF65-F5344CB8AC3E}">
        <p14:creationId xmlns:p14="http://schemas.microsoft.com/office/powerpoint/2010/main" val="3637298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46</a:t>
            </a:fld>
            <a:endParaRPr lang="fr-FR"/>
          </a:p>
        </p:txBody>
      </p:sp>
    </p:spTree>
    <p:extLst>
      <p:ext uri="{BB962C8B-B14F-4D97-AF65-F5344CB8AC3E}">
        <p14:creationId xmlns:p14="http://schemas.microsoft.com/office/powerpoint/2010/main" val="2783369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47</a:t>
            </a:fld>
            <a:endParaRPr lang="fr-FR"/>
          </a:p>
        </p:txBody>
      </p:sp>
    </p:spTree>
    <p:extLst>
      <p:ext uri="{BB962C8B-B14F-4D97-AF65-F5344CB8AC3E}">
        <p14:creationId xmlns:p14="http://schemas.microsoft.com/office/powerpoint/2010/main" val="2553433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48</a:t>
            </a:fld>
            <a:endParaRPr lang="fr-FR"/>
          </a:p>
        </p:txBody>
      </p:sp>
    </p:spTree>
    <p:extLst>
      <p:ext uri="{BB962C8B-B14F-4D97-AF65-F5344CB8AC3E}">
        <p14:creationId xmlns:p14="http://schemas.microsoft.com/office/powerpoint/2010/main" val="1793913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49</a:t>
            </a:fld>
            <a:endParaRPr lang="fr-FR"/>
          </a:p>
        </p:txBody>
      </p:sp>
    </p:spTree>
    <p:extLst>
      <p:ext uri="{BB962C8B-B14F-4D97-AF65-F5344CB8AC3E}">
        <p14:creationId xmlns:p14="http://schemas.microsoft.com/office/powerpoint/2010/main" val="2967593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B969BE-BED9-4CFF-A048-A7BD15A86558}" type="slidenum">
              <a:rPr lang="fr-FR" smtClean="0"/>
              <a:t>50</a:t>
            </a:fld>
            <a:endParaRPr lang="fr-FR"/>
          </a:p>
        </p:txBody>
      </p:sp>
    </p:spTree>
    <p:extLst>
      <p:ext uri="{BB962C8B-B14F-4D97-AF65-F5344CB8AC3E}">
        <p14:creationId xmlns:p14="http://schemas.microsoft.com/office/powerpoint/2010/main" val="53158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BAF021-E41E-4C13-A04B-2936421FB7B5}" type="slidenum">
              <a:rPr lang="fr-FR" smtClean="0"/>
              <a:t>5</a:t>
            </a:fld>
            <a:endParaRPr lang="fr-FR"/>
          </a:p>
        </p:txBody>
      </p:sp>
    </p:spTree>
    <p:extLst>
      <p:ext uri="{BB962C8B-B14F-4D97-AF65-F5344CB8AC3E}">
        <p14:creationId xmlns:p14="http://schemas.microsoft.com/office/powerpoint/2010/main" val="1961280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51</a:t>
            </a:fld>
            <a:endParaRPr lang="fr-FR"/>
          </a:p>
        </p:txBody>
      </p:sp>
    </p:spTree>
    <p:extLst>
      <p:ext uri="{BB962C8B-B14F-4D97-AF65-F5344CB8AC3E}">
        <p14:creationId xmlns:p14="http://schemas.microsoft.com/office/powerpoint/2010/main" val="3477390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54</a:t>
            </a:fld>
            <a:endParaRPr lang="fr-FR"/>
          </a:p>
        </p:txBody>
      </p:sp>
    </p:spTree>
    <p:extLst>
      <p:ext uri="{BB962C8B-B14F-4D97-AF65-F5344CB8AC3E}">
        <p14:creationId xmlns:p14="http://schemas.microsoft.com/office/powerpoint/2010/main" val="348024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55</a:t>
            </a:fld>
            <a:endParaRPr lang="fr-FR"/>
          </a:p>
        </p:txBody>
      </p:sp>
    </p:spTree>
    <p:extLst>
      <p:ext uri="{BB962C8B-B14F-4D97-AF65-F5344CB8AC3E}">
        <p14:creationId xmlns:p14="http://schemas.microsoft.com/office/powerpoint/2010/main" val="3430162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508C17-9FD0-469A-8CFC-1CE60906F0C2}" type="slidenum">
              <a:rPr lang="fr-FR" smtClean="0"/>
              <a:t>56</a:t>
            </a:fld>
            <a:endParaRPr lang="fr-FR"/>
          </a:p>
        </p:txBody>
      </p:sp>
    </p:spTree>
    <p:extLst>
      <p:ext uri="{BB962C8B-B14F-4D97-AF65-F5344CB8AC3E}">
        <p14:creationId xmlns:p14="http://schemas.microsoft.com/office/powerpoint/2010/main" val="15149161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57</a:t>
            </a:fld>
            <a:endParaRPr lang="fr-FR"/>
          </a:p>
        </p:txBody>
      </p:sp>
    </p:spTree>
    <p:extLst>
      <p:ext uri="{BB962C8B-B14F-4D97-AF65-F5344CB8AC3E}">
        <p14:creationId xmlns:p14="http://schemas.microsoft.com/office/powerpoint/2010/main" val="195688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BAF021-E41E-4C13-A04B-2936421FB7B5}" type="slidenum">
              <a:rPr lang="fr-FR" smtClean="0"/>
              <a:t>6</a:t>
            </a:fld>
            <a:endParaRPr lang="fr-FR"/>
          </a:p>
        </p:txBody>
      </p:sp>
    </p:spTree>
    <p:extLst>
      <p:ext uri="{BB962C8B-B14F-4D97-AF65-F5344CB8AC3E}">
        <p14:creationId xmlns:p14="http://schemas.microsoft.com/office/powerpoint/2010/main" val="178015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7</a:t>
            </a:fld>
            <a:endParaRPr lang="fr-FR"/>
          </a:p>
        </p:txBody>
      </p:sp>
    </p:spTree>
    <p:extLst>
      <p:ext uri="{BB962C8B-B14F-4D97-AF65-F5344CB8AC3E}">
        <p14:creationId xmlns:p14="http://schemas.microsoft.com/office/powerpoint/2010/main" val="371026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8</a:t>
            </a:fld>
            <a:endParaRPr lang="fr-FR"/>
          </a:p>
        </p:txBody>
      </p:sp>
    </p:spTree>
    <p:extLst>
      <p:ext uri="{BB962C8B-B14F-4D97-AF65-F5344CB8AC3E}">
        <p14:creationId xmlns:p14="http://schemas.microsoft.com/office/powerpoint/2010/main" val="153888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A7092-977C-4CA9-B254-87A519CCEC06}" type="slidenum">
              <a:rPr lang="fr-FR" smtClean="0"/>
              <a:t>9</a:t>
            </a:fld>
            <a:endParaRPr lang="fr-FR"/>
          </a:p>
        </p:txBody>
      </p:sp>
    </p:spTree>
    <p:extLst>
      <p:ext uri="{BB962C8B-B14F-4D97-AF65-F5344CB8AC3E}">
        <p14:creationId xmlns:p14="http://schemas.microsoft.com/office/powerpoint/2010/main" val="81979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16386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62783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154983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0" y="0"/>
            <a:ext cx="12192000" cy="4089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9198845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288198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14449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A042D1-41A6-45EF-B253-21B610EB2E60}" type="datetimeFigureOut">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88498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A042D1-41A6-45EF-B253-21B610EB2E60}" type="datetimeFigureOut">
              <a:rPr lang="fr-FR" smtClean="0"/>
              <a:t>16/10/2024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48796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A042D1-41A6-45EF-B253-21B610EB2E60}" type="datetimeFigureOut">
              <a:rPr lang="fr-FR" smtClean="0"/>
              <a:t>16/10/2024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262981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A042D1-41A6-45EF-B253-21B610EB2E60}" type="datetimeFigureOut">
              <a:rPr lang="fr-FR" smtClean="0"/>
              <a:t>16/10/2024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311481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A042D1-41A6-45EF-B253-21B610EB2E60}" type="datetimeFigureOut">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275583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A042D1-41A6-45EF-B253-21B610EB2E60}" type="datetimeFigureOut">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91F5F-98D3-4D9C-A10D-E93D581E2462}" type="slidenum">
              <a:rPr lang="fr-FR" smtClean="0"/>
              <a:t>‹N°›</a:t>
            </a:fld>
            <a:endParaRPr lang="fr-FR"/>
          </a:p>
        </p:txBody>
      </p:sp>
    </p:spTree>
    <p:extLst>
      <p:ext uri="{BB962C8B-B14F-4D97-AF65-F5344CB8AC3E}">
        <p14:creationId xmlns:p14="http://schemas.microsoft.com/office/powerpoint/2010/main" val="71424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042D1-41A6-45EF-B253-21B610EB2E60}" type="datetimeFigureOut">
              <a:rPr lang="fr-FR" smtClean="0"/>
              <a:t>16/10/2024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91F5F-98D3-4D9C-A10D-E93D581E2462}" type="slidenum">
              <a:rPr lang="fr-FR" smtClean="0"/>
              <a:t>‹N°›</a:t>
            </a:fld>
            <a:endParaRPr lang="fr-FR"/>
          </a:p>
        </p:txBody>
      </p:sp>
    </p:spTree>
    <p:extLst>
      <p:ext uri="{BB962C8B-B14F-4D97-AF65-F5344CB8AC3E}">
        <p14:creationId xmlns:p14="http://schemas.microsoft.com/office/powerpoint/2010/main" val="105580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2.gif"/><Relationship Id="rId5" Type="http://schemas.openxmlformats.org/officeDocument/2006/relationships/image" Target="../media/image121.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25.png"/></Relationships>
</file>

<file path=ppt/slides/_rels/slide1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14.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wmf"/></Relationships>
</file>

<file path=ppt/slides/_rels/slide1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image" Target="../media/image132.png"/></Relationships>
</file>

<file path=ppt/slides/_rels/slide1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5.png"/><Relationship Id="rId4" Type="http://schemas.openxmlformats.org/officeDocument/2006/relationships/image" Target="../media/image134.emf"/></Relationships>
</file>

<file path=ppt/slides/_rels/slide17.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3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1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1.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7.wmf"/><Relationship Id="rId5" Type="http://schemas.openxmlformats.org/officeDocument/2006/relationships/image" Target="../media/image146.PNG"/><Relationship Id="rId4" Type="http://schemas.openxmlformats.org/officeDocument/2006/relationships/image" Target="../media/image145.PNG"/></Relationships>
</file>

<file path=ppt/slides/_rels/slide21.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51.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2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53.png"/><Relationship Id="rId4" Type="http://schemas.openxmlformats.org/officeDocument/2006/relationships/image" Target="../media/image152.png"/></Relationships>
</file>

<file path=ppt/slides/_rels/slide2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5.png"/><Relationship Id="rId4" Type="http://schemas.openxmlformats.org/officeDocument/2006/relationships/image" Target="../media/image15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6.png"/></Relationships>
</file>

<file path=ppt/slides/_rels/slide2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2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2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1.png"/></Relationships>
</file>

<file path=ppt/slides/_rels/slide29.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14.jpeg"/><Relationship Id="rId7" Type="http://schemas.openxmlformats.org/officeDocument/2006/relationships/image" Target="../media/image16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gif"/><Relationship Id="rId9" Type="http://schemas.openxmlformats.org/officeDocument/2006/relationships/image" Target="../media/image11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chart" Target="../charts/chart4.xml"/><Relationship Id="rId7" Type="http://schemas.openxmlformats.org/officeDocument/2006/relationships/image" Target="../media/image17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75.gif"/><Relationship Id="rId5" Type="http://schemas.openxmlformats.org/officeDocument/2006/relationships/image" Target="../media/image174.gif"/><Relationship Id="rId4" Type="http://schemas.openxmlformats.org/officeDocument/2006/relationships/image" Target="../media/image173.gif"/></Relationships>
</file>

<file path=ppt/slides/_rels/slide3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image" Target="../media/image25.jpeg"/><Relationship Id="rId21" Type="http://schemas.openxmlformats.org/officeDocument/2006/relationships/image" Target="../media/image20.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jpeg"/><Relationship Id="rId84" Type="http://schemas.openxmlformats.org/officeDocument/2006/relationships/image" Target="../media/image83.png"/><Relationship Id="rId89" Type="http://schemas.openxmlformats.org/officeDocument/2006/relationships/image" Target="../media/image88.png"/><Relationship Id="rId112" Type="http://schemas.openxmlformats.org/officeDocument/2006/relationships/image" Target="../media/image111.png"/><Relationship Id="rId16" Type="http://schemas.openxmlformats.org/officeDocument/2006/relationships/image" Target="../media/image15.png"/><Relationship Id="rId107" Type="http://schemas.openxmlformats.org/officeDocument/2006/relationships/image" Target="../media/image106.jpeg"/><Relationship Id="rId11" Type="http://schemas.openxmlformats.org/officeDocument/2006/relationships/image" Target="../media/image10.png"/><Relationship Id="rId32" Type="http://schemas.openxmlformats.org/officeDocument/2006/relationships/image" Target="../media/image31.png"/><Relationship Id="rId37" Type="http://schemas.openxmlformats.org/officeDocument/2006/relationships/image" Target="../media/image36.png"/><Relationship Id="rId53" Type="http://schemas.openxmlformats.org/officeDocument/2006/relationships/image" Target="../media/image52.jpeg"/><Relationship Id="rId58" Type="http://schemas.openxmlformats.org/officeDocument/2006/relationships/image" Target="../media/image57.jpeg"/><Relationship Id="rId74" Type="http://schemas.openxmlformats.org/officeDocument/2006/relationships/image" Target="../media/image73.png"/><Relationship Id="rId79" Type="http://schemas.openxmlformats.org/officeDocument/2006/relationships/image" Target="../media/image78.png"/><Relationship Id="rId102" Type="http://schemas.openxmlformats.org/officeDocument/2006/relationships/image" Target="../media/image101.png"/><Relationship Id="rId5" Type="http://schemas.openxmlformats.org/officeDocument/2006/relationships/image" Target="../media/image4.jpg"/><Relationship Id="rId90" Type="http://schemas.openxmlformats.org/officeDocument/2006/relationships/image" Target="../media/image89.png"/><Relationship Id="rId95" Type="http://schemas.openxmlformats.org/officeDocument/2006/relationships/image" Target="../media/image94.png"/><Relationship Id="rId22" Type="http://schemas.openxmlformats.org/officeDocument/2006/relationships/image" Target="../media/image21.png"/><Relationship Id="rId27" Type="http://schemas.openxmlformats.org/officeDocument/2006/relationships/image" Target="../media/image26.png"/><Relationship Id="rId43" Type="http://schemas.openxmlformats.org/officeDocument/2006/relationships/image" Target="../media/image42.png"/><Relationship Id="rId48" Type="http://schemas.openxmlformats.org/officeDocument/2006/relationships/image" Target="../media/image47.jpeg"/><Relationship Id="rId64" Type="http://schemas.openxmlformats.org/officeDocument/2006/relationships/image" Target="../media/image63.png"/><Relationship Id="rId69" Type="http://schemas.openxmlformats.org/officeDocument/2006/relationships/image" Target="../media/image68.png"/><Relationship Id="rId113" Type="http://schemas.openxmlformats.org/officeDocument/2006/relationships/image" Target="../media/image112.png"/><Relationship Id="rId80" Type="http://schemas.openxmlformats.org/officeDocument/2006/relationships/image" Target="../media/image79.png"/><Relationship Id="rId85" Type="http://schemas.openxmlformats.org/officeDocument/2006/relationships/image" Target="../media/image84.jpeg"/><Relationship Id="rId12" Type="http://schemas.openxmlformats.org/officeDocument/2006/relationships/image" Target="../media/image11.jpeg"/><Relationship Id="rId17" Type="http://schemas.openxmlformats.org/officeDocument/2006/relationships/image" Target="../media/image16.png"/><Relationship Id="rId33" Type="http://schemas.openxmlformats.org/officeDocument/2006/relationships/image" Target="../media/image32.png"/><Relationship Id="rId38" Type="http://schemas.openxmlformats.org/officeDocument/2006/relationships/image" Target="../media/image37.jpg"/><Relationship Id="rId59" Type="http://schemas.openxmlformats.org/officeDocument/2006/relationships/image" Target="../media/image58.png"/><Relationship Id="rId103" Type="http://schemas.openxmlformats.org/officeDocument/2006/relationships/image" Target="../media/image102.png"/><Relationship Id="rId108" Type="http://schemas.openxmlformats.org/officeDocument/2006/relationships/image" Target="../media/image107.png"/><Relationship Id="rId54" Type="http://schemas.openxmlformats.org/officeDocument/2006/relationships/image" Target="../media/image53.jpeg"/><Relationship Id="rId70" Type="http://schemas.openxmlformats.org/officeDocument/2006/relationships/image" Target="../media/image69.png"/><Relationship Id="rId75" Type="http://schemas.openxmlformats.org/officeDocument/2006/relationships/image" Target="../media/image74.jpeg"/><Relationship Id="rId91" Type="http://schemas.openxmlformats.org/officeDocument/2006/relationships/image" Target="../media/image90.jpeg"/><Relationship Id="rId9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jpeg"/><Relationship Id="rId106" Type="http://schemas.openxmlformats.org/officeDocument/2006/relationships/image" Target="../media/image105.png"/><Relationship Id="rId114" Type="http://schemas.openxmlformats.org/officeDocument/2006/relationships/image" Target="../media/image113.png"/><Relationship Id="rId10" Type="http://schemas.openxmlformats.org/officeDocument/2006/relationships/image" Target="../media/image9.jpe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jpeg"/><Relationship Id="rId81" Type="http://schemas.openxmlformats.org/officeDocument/2006/relationships/image" Target="../media/image80.png"/><Relationship Id="rId86" Type="http://schemas.openxmlformats.org/officeDocument/2006/relationships/image" Target="../media/image85.jpeg"/><Relationship Id="rId94" Type="http://schemas.openxmlformats.org/officeDocument/2006/relationships/image" Target="../media/image93.png"/><Relationship Id="rId99" Type="http://schemas.openxmlformats.org/officeDocument/2006/relationships/image" Target="../media/image98.png"/><Relationship Id="rId101"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8.jpeg"/><Relationship Id="rId13" Type="http://schemas.openxmlformats.org/officeDocument/2006/relationships/image" Target="../media/image12.jpeg"/><Relationship Id="rId18" Type="http://schemas.openxmlformats.org/officeDocument/2006/relationships/image" Target="../media/image17.png"/><Relationship Id="rId39" Type="http://schemas.openxmlformats.org/officeDocument/2006/relationships/image" Target="../media/image38.png"/><Relationship Id="rId109" Type="http://schemas.openxmlformats.org/officeDocument/2006/relationships/image" Target="../media/image108.gif"/><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jpe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03.png"/><Relationship Id="rId7" Type="http://schemas.openxmlformats.org/officeDocument/2006/relationships/image" Target="../media/image6.png"/><Relationship Id="rId71" Type="http://schemas.openxmlformats.org/officeDocument/2006/relationships/image" Target="../media/image70.png"/><Relationship Id="rId92" Type="http://schemas.openxmlformats.org/officeDocument/2006/relationships/image" Target="../media/image91.png"/><Relationship Id="rId2" Type="http://schemas.openxmlformats.org/officeDocument/2006/relationships/notesSlide" Target="../notesSlides/notesSlide4.xml"/><Relationship Id="rId29" Type="http://schemas.openxmlformats.org/officeDocument/2006/relationships/image" Target="../media/image28.png"/><Relationship Id="rId24" Type="http://schemas.openxmlformats.org/officeDocument/2006/relationships/image" Target="../media/image23.png"/><Relationship Id="rId40" Type="http://schemas.openxmlformats.org/officeDocument/2006/relationships/image" Target="../media/image39.jpeg"/><Relationship Id="rId45" Type="http://schemas.openxmlformats.org/officeDocument/2006/relationships/image" Target="../media/image44.png"/><Relationship Id="rId66" Type="http://schemas.openxmlformats.org/officeDocument/2006/relationships/image" Target="../media/image65.png"/><Relationship Id="rId87" Type="http://schemas.openxmlformats.org/officeDocument/2006/relationships/image" Target="../media/image86.jpeg"/><Relationship Id="rId110" Type="http://schemas.openxmlformats.org/officeDocument/2006/relationships/image" Target="../media/image109.png"/><Relationship Id="rId61" Type="http://schemas.openxmlformats.org/officeDocument/2006/relationships/image" Target="../media/image60.jpeg"/><Relationship Id="rId82" Type="http://schemas.openxmlformats.org/officeDocument/2006/relationships/image" Target="../media/image81.png"/><Relationship Id="rId19" Type="http://schemas.openxmlformats.org/officeDocument/2006/relationships/image" Target="../media/image18.png"/><Relationship Id="rId14" Type="http://schemas.openxmlformats.org/officeDocument/2006/relationships/image" Target="../media/image13.png"/><Relationship Id="rId30" Type="http://schemas.openxmlformats.org/officeDocument/2006/relationships/image" Target="../media/image29.jpeg"/><Relationship Id="rId35" Type="http://schemas.openxmlformats.org/officeDocument/2006/relationships/image" Target="../media/image34.png"/><Relationship Id="rId56" Type="http://schemas.openxmlformats.org/officeDocument/2006/relationships/image" Target="../media/image55.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04.jpe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93" Type="http://schemas.openxmlformats.org/officeDocument/2006/relationships/image" Target="../media/image92.png"/><Relationship Id="rId98" Type="http://schemas.openxmlformats.org/officeDocument/2006/relationships/image" Target="../media/image97.png"/><Relationship Id="rId3" Type="http://schemas.openxmlformats.org/officeDocument/2006/relationships/image" Target="../media/image2.jpeg"/><Relationship Id="rId25" Type="http://schemas.openxmlformats.org/officeDocument/2006/relationships/image" Target="../media/image24.png"/><Relationship Id="rId46" Type="http://schemas.openxmlformats.org/officeDocument/2006/relationships/image" Target="../media/image45.png"/><Relationship Id="rId67" Type="http://schemas.openxmlformats.org/officeDocument/2006/relationships/image" Target="../media/image66.png"/><Relationship Id="rId20" Type="http://schemas.openxmlformats.org/officeDocument/2006/relationships/image" Target="../media/image19.png"/><Relationship Id="rId41" Type="http://schemas.openxmlformats.org/officeDocument/2006/relationships/image" Target="../media/image40.png"/><Relationship Id="rId62" Type="http://schemas.openxmlformats.org/officeDocument/2006/relationships/image" Target="../media/image61.png"/><Relationship Id="rId83" Type="http://schemas.openxmlformats.org/officeDocument/2006/relationships/image" Target="../media/image82.png"/><Relationship Id="rId88" Type="http://schemas.openxmlformats.org/officeDocument/2006/relationships/image" Target="../media/image87.jpeg"/><Relationship Id="rId111" Type="http://schemas.openxmlformats.org/officeDocument/2006/relationships/image" Target="../media/image110.jpe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114.jpeg"/></Relationships>
</file>

<file path=ppt/slides/_rels/slide4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14.jpeg"/><Relationship Id="rId7"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 Id="rId9" Type="http://schemas.openxmlformats.org/officeDocument/2006/relationships/chart" Target="../charts/char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177.png"/></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29.xml"/><Relationship Id="rId4" Type="http://schemas.openxmlformats.org/officeDocument/2006/relationships/chart" Target="../charts/chart28.xml"/></Relationships>
</file>

<file path=ppt/slides/_rels/slide5.xml.rels><?xml version="1.0" encoding="UTF-8" standalone="yes"?>
<Relationships xmlns="http://schemas.openxmlformats.org/package/2006/relationships"><Relationship Id="rId3" Type="http://schemas.openxmlformats.org/officeDocument/2006/relationships/hyperlink" Target="http://www.pilote41.fr/"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5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19.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2803"/>
            <a:ext cx="12192000" cy="399235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83127" y="1911927"/>
            <a:ext cx="12005954" cy="3883231"/>
          </a:xfrm>
        </p:spPr>
        <p:txBody>
          <a:bodyPr>
            <a:normAutofit/>
          </a:bodyPr>
          <a:lstStyle/>
          <a:p>
            <a:r>
              <a:rPr lang="fr-FR" sz="5400" b="1" dirty="0">
                <a:solidFill>
                  <a:schemeClr val="bg1"/>
                </a:solidFill>
              </a:rPr>
              <a:t>Réunion de Bassin - Blois</a:t>
            </a:r>
            <a:br>
              <a:rPr lang="fr-FR" sz="5400" b="1" dirty="0">
                <a:solidFill>
                  <a:schemeClr val="bg1"/>
                </a:solidFill>
              </a:rPr>
            </a:br>
            <a:r>
              <a:rPr lang="fr-FR" sz="5400" b="1" dirty="0">
                <a:solidFill>
                  <a:schemeClr val="bg1"/>
                </a:solidFill>
              </a:rPr>
              <a:t>16 octobre 2024 </a:t>
            </a:r>
            <a:br>
              <a:rPr lang="fr-FR" sz="4400" b="1" dirty="0">
                <a:solidFill>
                  <a:schemeClr val="bg1"/>
                </a:solidFill>
              </a:rPr>
            </a:br>
            <a:br>
              <a:rPr lang="fr-FR" sz="5400" b="1" dirty="0">
                <a:solidFill>
                  <a:schemeClr val="bg1"/>
                </a:solidFill>
              </a:rPr>
            </a:br>
            <a:r>
              <a:rPr lang="fr-FR" sz="4400" b="1" dirty="0">
                <a:solidFill>
                  <a:schemeClr val="bg1"/>
                </a:solidFill>
              </a:rPr>
              <a:t>Dynamique socio-économique à l’échelle du bassin d’éducation de proximité de Blois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141315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32755"/>
            <a:ext cx="11401499" cy="1128862"/>
          </a:xfrm>
          <a:prstGeom prst="rect">
            <a:avLst/>
          </a:prstGeom>
        </p:spPr>
        <p:txBody>
          <a:bodyPr vert="horz" lIns="91440" tIns="45720" rIns="91440" bIns="45720" rtlCol="0" anchor="ctr">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pPr>
              <a:lnSpc>
                <a:spcPct val="70000"/>
              </a:lnSpc>
            </a:pPr>
            <a:r>
              <a:rPr lang="fr-FR" sz="4400" baseline="0" dirty="0"/>
              <a:t>Un territoire en perte de vitalité démographique</a:t>
            </a: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20" name="ZoneTexte 19"/>
          <p:cNvSpPr txBox="1"/>
          <p:nvPr/>
        </p:nvSpPr>
        <p:spPr>
          <a:xfrm>
            <a:off x="4727513" y="1655508"/>
            <a:ext cx="6994611" cy="646331"/>
          </a:xfrm>
          <a:prstGeom prst="rect">
            <a:avLst/>
          </a:prstGeom>
          <a:noFill/>
        </p:spPr>
        <p:txBody>
          <a:bodyPr wrap="square" rtlCol="0">
            <a:spAutoFit/>
          </a:bodyPr>
          <a:lstStyle/>
          <a:p>
            <a:pPr algn="ctr"/>
            <a:r>
              <a:rPr lang="fr-FR" dirty="0">
                <a:solidFill>
                  <a:srgbClr val="005482"/>
                </a:solidFill>
              </a:rPr>
              <a:t>Évolution du nombre de naissances et de décès</a:t>
            </a:r>
          </a:p>
          <a:p>
            <a:pPr algn="ctr"/>
            <a:r>
              <a:rPr lang="fr-FR" dirty="0">
                <a:solidFill>
                  <a:srgbClr val="005482"/>
                </a:solidFill>
              </a:rPr>
              <a:t>à l’échelle du bassin d’éducation de proximité de Blois de 1990 à 2022</a:t>
            </a:r>
          </a:p>
        </p:txBody>
      </p:sp>
      <p:sp>
        <p:nvSpPr>
          <p:cNvPr id="21" name="ZoneTexte 20"/>
          <p:cNvSpPr txBox="1"/>
          <p:nvPr/>
        </p:nvSpPr>
        <p:spPr>
          <a:xfrm>
            <a:off x="9901715" y="6332747"/>
            <a:ext cx="2240998" cy="276999"/>
          </a:xfrm>
          <a:prstGeom prst="rect">
            <a:avLst/>
          </a:prstGeom>
          <a:noFill/>
        </p:spPr>
        <p:txBody>
          <a:bodyPr wrap="none" rtlCol="0">
            <a:spAutoFit/>
          </a:bodyPr>
          <a:lstStyle/>
          <a:p>
            <a:r>
              <a:rPr lang="fr-FR" sz="1200" i="1" dirty="0">
                <a:solidFill>
                  <a:srgbClr val="005482"/>
                </a:solidFill>
              </a:rPr>
              <a:t>D'après source : INSEE – État civil</a:t>
            </a:r>
          </a:p>
        </p:txBody>
      </p:sp>
      <p:pic>
        <p:nvPicPr>
          <p:cNvPr id="16" name="Image 15">
            <a:extLst>
              <a:ext uri="{FF2B5EF4-FFF2-40B4-BE49-F238E27FC236}">
                <a16:creationId xmlns:a16="http://schemas.microsoft.com/office/drawing/2014/main" id="{C9D40CBB-D096-4E48-9E8C-6A206A9E5D3E}"/>
              </a:ext>
            </a:extLst>
          </p:cNvPr>
          <p:cNvPicPr>
            <a:picLocks noChangeAspect="1"/>
          </p:cNvPicPr>
          <p:nvPr/>
        </p:nvPicPr>
        <p:blipFill>
          <a:blip r:embed="rId4"/>
          <a:stretch>
            <a:fillRect/>
          </a:stretch>
        </p:blipFill>
        <p:spPr>
          <a:xfrm>
            <a:off x="4960396" y="2399087"/>
            <a:ext cx="6806618" cy="3921325"/>
          </a:xfrm>
          <a:prstGeom prst="rect">
            <a:avLst/>
          </a:prstGeom>
        </p:spPr>
      </p:pic>
      <p:grpSp>
        <p:nvGrpSpPr>
          <p:cNvPr id="11" name="Groupe 10">
            <a:extLst>
              <a:ext uri="{FF2B5EF4-FFF2-40B4-BE49-F238E27FC236}">
                <a16:creationId xmlns:a16="http://schemas.microsoft.com/office/drawing/2014/main" id="{689C68A0-3154-4194-BA8B-5742D9C16175}"/>
              </a:ext>
            </a:extLst>
          </p:cNvPr>
          <p:cNvGrpSpPr/>
          <p:nvPr/>
        </p:nvGrpSpPr>
        <p:grpSpPr>
          <a:xfrm>
            <a:off x="-354513" y="1158271"/>
            <a:ext cx="5022222" cy="5699729"/>
            <a:chOff x="7173406" y="1132223"/>
            <a:chExt cx="5022222" cy="5699729"/>
          </a:xfrm>
        </p:grpSpPr>
        <p:sp>
          <p:nvSpPr>
            <p:cNvPr id="3" name="Rectangle 2"/>
            <p:cNvSpPr/>
            <p:nvPr/>
          </p:nvSpPr>
          <p:spPr>
            <a:xfrm>
              <a:off x="7961960" y="4215898"/>
              <a:ext cx="3670825" cy="22960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961960" y="4224157"/>
              <a:ext cx="3670826" cy="936919"/>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+248 </a:t>
              </a:r>
              <a:r>
                <a:rPr lang="fr-FR" sz="2000" b="1" dirty="0"/>
                <a:t>habitants en 6 ans</a:t>
              </a:r>
            </a:p>
          </p:txBody>
        </p:sp>
        <p:sp>
          <p:nvSpPr>
            <p:cNvPr id="2" name="ZoneTexte 1"/>
            <p:cNvSpPr txBox="1"/>
            <p:nvPr/>
          </p:nvSpPr>
          <p:spPr>
            <a:xfrm>
              <a:off x="7173406" y="1132223"/>
              <a:ext cx="5022222" cy="492443"/>
            </a:xfrm>
            <a:prstGeom prst="rect">
              <a:avLst/>
            </a:prstGeom>
            <a:noFill/>
          </p:spPr>
          <p:txBody>
            <a:bodyPr wrap="square" rtlCol="0">
              <a:spAutoFit/>
            </a:bodyPr>
            <a:lstStyle/>
            <a:p>
              <a:pPr algn="ctr"/>
              <a:r>
                <a:rPr lang="fr-FR" sz="1300" dirty="0">
                  <a:solidFill>
                    <a:srgbClr val="005482"/>
                  </a:solidFill>
                </a:rPr>
                <a:t>Composantes de l’évolution démographique</a:t>
              </a:r>
            </a:p>
            <a:p>
              <a:pPr algn="ctr"/>
              <a:r>
                <a:rPr lang="fr-FR" sz="1300" dirty="0">
                  <a:solidFill>
                    <a:srgbClr val="005482"/>
                  </a:solidFill>
                </a:rPr>
                <a:t>sur le bassin d’éducation de proximité de Blois (en %)</a:t>
              </a:r>
            </a:p>
          </p:txBody>
        </p:sp>
        <p:sp>
          <p:nvSpPr>
            <p:cNvPr id="5" name="ZoneTexte 4"/>
            <p:cNvSpPr txBox="1"/>
            <p:nvPr/>
          </p:nvSpPr>
          <p:spPr>
            <a:xfrm>
              <a:off x="9029976" y="6554953"/>
              <a:ext cx="2736455" cy="276999"/>
            </a:xfrm>
            <a:prstGeom prst="rect">
              <a:avLst/>
            </a:prstGeom>
            <a:noFill/>
          </p:spPr>
          <p:txBody>
            <a:bodyPr wrap="none" rtlCol="0">
              <a:spAutoFit/>
            </a:bodyPr>
            <a:lstStyle/>
            <a:p>
              <a:r>
                <a:rPr lang="fr-FR" sz="1200" i="1" dirty="0">
                  <a:solidFill>
                    <a:srgbClr val="005482"/>
                  </a:solidFill>
                </a:rPr>
                <a:t>D'après source : INSEE – RP 2015 et 2021</a:t>
              </a:r>
            </a:p>
          </p:txBody>
        </p:sp>
        <p:sp>
          <p:nvSpPr>
            <p:cNvPr id="7" name="Rectangle 6"/>
            <p:cNvSpPr/>
            <p:nvPr/>
          </p:nvSpPr>
          <p:spPr>
            <a:xfrm>
              <a:off x="8644649" y="4076609"/>
              <a:ext cx="2490537" cy="36662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Entre 2015 et 2021</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340" y="5457018"/>
              <a:ext cx="805006" cy="805006"/>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7193" y="5228101"/>
              <a:ext cx="1032541" cy="1032541"/>
            </a:xfrm>
            <a:prstGeom prst="rect">
              <a:avLst/>
            </a:prstGeom>
          </p:spPr>
        </p:pic>
        <p:sp>
          <p:nvSpPr>
            <p:cNvPr id="12" name="Rectangle 11"/>
            <p:cNvSpPr/>
            <p:nvPr/>
          </p:nvSpPr>
          <p:spPr>
            <a:xfrm>
              <a:off x="8521536" y="5446265"/>
              <a:ext cx="1406073"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+361</a:t>
              </a:r>
            </a:p>
          </p:txBody>
        </p:sp>
        <p:sp>
          <p:nvSpPr>
            <p:cNvPr id="13" name="Rectangle 12"/>
            <p:cNvSpPr/>
            <p:nvPr/>
          </p:nvSpPr>
          <p:spPr>
            <a:xfrm>
              <a:off x="10208025" y="5440484"/>
              <a:ext cx="1406073"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-113</a:t>
              </a:r>
            </a:p>
          </p:txBody>
        </p:sp>
        <p:sp>
          <p:nvSpPr>
            <p:cNvPr id="14" name="Rectangle 13"/>
            <p:cNvSpPr/>
            <p:nvPr/>
          </p:nvSpPr>
          <p:spPr>
            <a:xfrm>
              <a:off x="8644649" y="5812439"/>
              <a:ext cx="1253673" cy="5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solde naturel</a:t>
              </a:r>
            </a:p>
          </p:txBody>
        </p:sp>
        <p:sp>
          <p:nvSpPr>
            <p:cNvPr id="15" name="Rectangle 14"/>
            <p:cNvSpPr/>
            <p:nvPr/>
          </p:nvSpPr>
          <p:spPr>
            <a:xfrm>
              <a:off x="10407835" y="5812439"/>
              <a:ext cx="1253673" cy="5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solde migratoire</a:t>
              </a:r>
            </a:p>
          </p:txBody>
        </p:sp>
        <p:graphicFrame>
          <p:nvGraphicFramePr>
            <p:cNvPr id="23" name="Graphique 22">
              <a:extLst>
                <a:ext uri="{FF2B5EF4-FFF2-40B4-BE49-F238E27FC236}">
                  <a16:creationId xmlns:a16="http://schemas.microsoft.com/office/drawing/2014/main" id="{66D83991-0B08-4811-826A-23D66EFB7468}"/>
                </a:ext>
              </a:extLst>
            </p:cNvPr>
            <p:cNvGraphicFramePr>
              <a:graphicFrameLocks/>
            </p:cNvGraphicFramePr>
            <p:nvPr>
              <p:extLst>
                <p:ext uri="{D42A27DB-BD31-4B8C-83A1-F6EECF244321}">
                  <p14:modId xmlns:p14="http://schemas.microsoft.com/office/powerpoint/2010/main" val="3750049298"/>
                </p:ext>
              </p:extLst>
            </p:nvPr>
          </p:nvGraphicFramePr>
          <p:xfrm>
            <a:off x="7554836" y="1684053"/>
            <a:ext cx="4490019" cy="2408072"/>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12572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02"/>
            <a:ext cx="12192000" cy="1169382"/>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261263" y="45209"/>
            <a:ext cx="11930737" cy="1123306"/>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pPr>
              <a:lnSpc>
                <a:spcPct val="70000"/>
              </a:lnSpc>
            </a:pPr>
            <a:r>
              <a:rPr lang="fr-FR" sz="4400" baseline="0" dirty="0"/>
              <a:t>Une population vieillissante, mais</a:t>
            </a:r>
          </a:p>
          <a:p>
            <a:pPr>
              <a:lnSpc>
                <a:spcPct val="70000"/>
              </a:lnSpc>
            </a:pPr>
            <a:r>
              <a:rPr lang="fr-FR" sz="4400" baseline="0" dirty="0"/>
              <a:t>plus jeune qu’en moyenne départementale</a:t>
            </a: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33" name="ZoneTexte 32">
            <a:extLst>
              <a:ext uri="{FF2B5EF4-FFF2-40B4-BE49-F238E27FC236}">
                <a16:creationId xmlns:a16="http://schemas.microsoft.com/office/drawing/2014/main" id="{F1465E89-7389-4138-9A80-C92BD6560144}"/>
              </a:ext>
            </a:extLst>
          </p:cNvPr>
          <p:cNvSpPr txBox="1"/>
          <p:nvPr/>
        </p:nvSpPr>
        <p:spPr>
          <a:xfrm>
            <a:off x="1663199" y="1266868"/>
            <a:ext cx="6524383" cy="369332"/>
          </a:xfrm>
          <a:prstGeom prst="rect">
            <a:avLst/>
          </a:prstGeom>
          <a:noFill/>
        </p:spPr>
        <p:txBody>
          <a:bodyPr wrap="square" rtlCol="0">
            <a:spAutoFit/>
          </a:bodyPr>
          <a:lstStyle/>
          <a:p>
            <a:pPr algn="ctr"/>
            <a:r>
              <a:rPr lang="fr-FR" dirty="0">
                <a:solidFill>
                  <a:srgbClr val="005482"/>
                </a:solidFill>
              </a:rPr>
              <a:t>Carte de synthèse des principales caractéristiques démographiques</a:t>
            </a:r>
          </a:p>
        </p:txBody>
      </p:sp>
      <p:sp>
        <p:nvSpPr>
          <p:cNvPr id="34" name="ZoneTexte 33">
            <a:extLst>
              <a:ext uri="{FF2B5EF4-FFF2-40B4-BE49-F238E27FC236}">
                <a16:creationId xmlns:a16="http://schemas.microsoft.com/office/drawing/2014/main" id="{7F6D76D9-B48A-4EA4-862A-6E273FE79D01}"/>
              </a:ext>
            </a:extLst>
          </p:cNvPr>
          <p:cNvSpPr txBox="1"/>
          <p:nvPr/>
        </p:nvSpPr>
        <p:spPr>
          <a:xfrm>
            <a:off x="2308018" y="6478558"/>
            <a:ext cx="2795765" cy="276999"/>
          </a:xfrm>
          <a:prstGeom prst="rect">
            <a:avLst/>
          </a:prstGeom>
          <a:noFill/>
        </p:spPr>
        <p:txBody>
          <a:bodyPr wrap="none" rtlCol="0">
            <a:spAutoFit/>
          </a:bodyPr>
          <a:lstStyle/>
          <a:p>
            <a:r>
              <a:rPr lang="fr-FR" sz="1200" i="1" dirty="0">
                <a:solidFill>
                  <a:srgbClr val="005482"/>
                </a:solidFill>
              </a:rPr>
              <a:t>D'après sources : INSEE – RP 2014 et 2020</a:t>
            </a:r>
          </a:p>
        </p:txBody>
      </p:sp>
      <p:pic>
        <p:nvPicPr>
          <p:cNvPr id="3" name="Image 2">
            <a:extLst>
              <a:ext uri="{FF2B5EF4-FFF2-40B4-BE49-F238E27FC236}">
                <a16:creationId xmlns:a16="http://schemas.microsoft.com/office/drawing/2014/main" id="{1D8556FE-F780-477E-ABCD-9DA36B216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625" y="1668107"/>
            <a:ext cx="6004750" cy="5092637"/>
          </a:xfrm>
          <a:prstGeom prst="rect">
            <a:avLst/>
          </a:prstGeom>
        </p:spPr>
      </p:pic>
      <p:grpSp>
        <p:nvGrpSpPr>
          <p:cNvPr id="25" name="Group 4">
            <a:extLst>
              <a:ext uri="{FF2B5EF4-FFF2-40B4-BE49-F238E27FC236}">
                <a16:creationId xmlns:a16="http://schemas.microsoft.com/office/drawing/2014/main" id="{BE63E6D6-CFE5-47BF-BD2F-DDA5B1C727E5}"/>
              </a:ext>
            </a:extLst>
          </p:cNvPr>
          <p:cNvGrpSpPr>
            <a:grpSpLocks noChangeAspect="1"/>
          </p:cNvGrpSpPr>
          <p:nvPr/>
        </p:nvGrpSpPr>
        <p:grpSpPr bwMode="auto">
          <a:xfrm>
            <a:off x="4696910" y="2346982"/>
            <a:ext cx="2584550" cy="3935398"/>
            <a:chOff x="2154" y="1048"/>
            <a:chExt cx="2074" cy="3158"/>
          </a:xfrm>
        </p:grpSpPr>
        <p:sp>
          <p:nvSpPr>
            <p:cNvPr id="26" name="Freeform 6">
              <a:extLst>
                <a:ext uri="{FF2B5EF4-FFF2-40B4-BE49-F238E27FC236}">
                  <a16:creationId xmlns:a16="http://schemas.microsoft.com/office/drawing/2014/main" id="{D4B6C574-65A5-4984-A56B-A43DDBC32CEC}"/>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7">
              <a:extLst>
                <a:ext uri="{FF2B5EF4-FFF2-40B4-BE49-F238E27FC236}">
                  <a16:creationId xmlns:a16="http://schemas.microsoft.com/office/drawing/2014/main" id="{35D7B898-6497-4D11-96D3-C0580D20540B}"/>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Freeform 8">
              <a:extLst>
                <a:ext uri="{FF2B5EF4-FFF2-40B4-BE49-F238E27FC236}">
                  <a16:creationId xmlns:a16="http://schemas.microsoft.com/office/drawing/2014/main" id="{D2170A13-F5DA-479F-8149-5CEA6359193A}"/>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9">
              <a:extLst>
                <a:ext uri="{FF2B5EF4-FFF2-40B4-BE49-F238E27FC236}">
                  <a16:creationId xmlns:a16="http://schemas.microsoft.com/office/drawing/2014/main" id="{CA451A69-5636-4AAD-AFE9-AC7301420021}"/>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0">
              <a:extLst>
                <a:ext uri="{FF2B5EF4-FFF2-40B4-BE49-F238E27FC236}">
                  <a16:creationId xmlns:a16="http://schemas.microsoft.com/office/drawing/2014/main" id="{26DC192B-79B2-4E8D-B072-577CB2272936}"/>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11" name="Image 10">
            <a:extLst>
              <a:ext uri="{FF2B5EF4-FFF2-40B4-BE49-F238E27FC236}">
                <a16:creationId xmlns:a16="http://schemas.microsoft.com/office/drawing/2014/main" id="{357CA94F-085B-4D08-BFCC-61088101135C}"/>
              </a:ext>
            </a:extLst>
          </p:cNvPr>
          <p:cNvPicPr>
            <a:picLocks noChangeAspect="1"/>
          </p:cNvPicPr>
          <p:nvPr/>
        </p:nvPicPr>
        <p:blipFill rotWithShape="1">
          <a:blip r:embed="rId5"/>
          <a:srcRect t="1648"/>
          <a:stretch/>
        </p:blipFill>
        <p:spPr>
          <a:xfrm>
            <a:off x="268092" y="4073350"/>
            <a:ext cx="3212226" cy="2443026"/>
          </a:xfrm>
          <a:prstGeom prst="rect">
            <a:avLst/>
          </a:prstGeom>
        </p:spPr>
      </p:pic>
      <p:sp>
        <p:nvSpPr>
          <p:cNvPr id="27" name="ZoneTexte 26">
            <a:extLst>
              <a:ext uri="{FF2B5EF4-FFF2-40B4-BE49-F238E27FC236}">
                <a16:creationId xmlns:a16="http://schemas.microsoft.com/office/drawing/2014/main" id="{AF4D6E67-AA7B-4B93-A0A6-79B1A8FE8EBD}"/>
              </a:ext>
            </a:extLst>
          </p:cNvPr>
          <p:cNvSpPr txBox="1"/>
          <p:nvPr/>
        </p:nvSpPr>
        <p:spPr>
          <a:xfrm>
            <a:off x="7493302" y="1902409"/>
            <a:ext cx="4140640" cy="769441"/>
          </a:xfrm>
          <a:prstGeom prst="rect">
            <a:avLst/>
          </a:prstGeom>
          <a:noFill/>
        </p:spPr>
        <p:txBody>
          <a:bodyPr wrap="square" rtlCol="0">
            <a:spAutoFit/>
          </a:bodyPr>
          <a:lstStyle/>
          <a:p>
            <a:pPr algn="ctr"/>
            <a:r>
              <a:rPr lang="fr-FR" sz="2400" b="1" dirty="0">
                <a:solidFill>
                  <a:srgbClr val="005482"/>
                </a:solidFill>
              </a:rPr>
              <a:t>Indice de vieillesse* : 98</a:t>
            </a:r>
          </a:p>
          <a:p>
            <a:pPr algn="ctr"/>
            <a:r>
              <a:rPr lang="fr-FR" sz="2000" dirty="0">
                <a:solidFill>
                  <a:srgbClr val="005482"/>
                </a:solidFill>
              </a:rPr>
              <a:t>(Loir-et-Cher : 116)</a:t>
            </a:r>
          </a:p>
        </p:txBody>
      </p:sp>
      <p:sp>
        <p:nvSpPr>
          <p:cNvPr id="35" name="ZoneTexte 34">
            <a:extLst>
              <a:ext uri="{FF2B5EF4-FFF2-40B4-BE49-F238E27FC236}">
                <a16:creationId xmlns:a16="http://schemas.microsoft.com/office/drawing/2014/main" id="{AD12F59D-E58D-4D2A-8995-D3E5BBB0E988}"/>
              </a:ext>
            </a:extLst>
          </p:cNvPr>
          <p:cNvSpPr txBox="1"/>
          <p:nvPr/>
        </p:nvSpPr>
        <p:spPr>
          <a:xfrm>
            <a:off x="7941050" y="2604764"/>
            <a:ext cx="2530182" cy="666589"/>
          </a:xfrm>
          <a:prstGeom prst="rect">
            <a:avLst/>
          </a:prstGeom>
          <a:noFill/>
        </p:spPr>
        <p:txBody>
          <a:bodyPr wrap="square" rtlCol="0">
            <a:spAutoFit/>
          </a:bodyPr>
          <a:lstStyle>
            <a:defPPr>
              <a:defRPr lang="fr-FR"/>
            </a:defPPr>
            <a:lvl1pPr algn="ctr">
              <a:defRPr sz="1200" b="1">
                <a:solidFill>
                  <a:srgbClr val="005482"/>
                </a:solidFill>
              </a:defRPr>
            </a:lvl1pPr>
          </a:lstStyle>
          <a:p>
            <a:pPr algn="l"/>
            <a:r>
              <a:rPr lang="fr-FR" b="0" i="1" dirty="0"/>
              <a:t>* Nb de personnes de 65 ans et plus</a:t>
            </a:r>
          </a:p>
          <a:p>
            <a:pPr algn="l"/>
            <a:r>
              <a:rPr lang="fr-FR" b="0" i="1" dirty="0"/>
              <a:t>pour 100 jeunes de moins de 20 ans (Source Insee 2021</a:t>
            </a:r>
            <a:r>
              <a:rPr lang="fr-FR" b="0" dirty="0"/>
              <a:t>)</a:t>
            </a:r>
          </a:p>
        </p:txBody>
      </p:sp>
    </p:spTree>
    <p:extLst>
      <p:ext uri="{BB962C8B-B14F-4D97-AF65-F5344CB8AC3E}">
        <p14:creationId xmlns:p14="http://schemas.microsoft.com/office/powerpoint/2010/main" val="12885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02"/>
            <a:ext cx="12192000" cy="1169382"/>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261263" y="45209"/>
            <a:ext cx="11930737" cy="1123306"/>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pPr>
              <a:lnSpc>
                <a:spcPct val="70000"/>
              </a:lnSpc>
            </a:pPr>
            <a:r>
              <a:rPr lang="fr-FR" sz="4400" baseline="0" dirty="0"/>
              <a:t>Déplacements domicile-travail </a:t>
            </a:r>
            <a:br>
              <a:rPr lang="fr-FR" sz="4400" baseline="0" dirty="0"/>
            </a:br>
            <a:r>
              <a:rPr lang="fr-FR" sz="4400" baseline="0" dirty="0"/>
              <a:t>entre le SIAB et les autres territoires</a:t>
            </a: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pic>
        <p:nvPicPr>
          <p:cNvPr id="14" name="Image 13">
            <a:extLst>
              <a:ext uri="{FF2B5EF4-FFF2-40B4-BE49-F238E27FC236}">
                <a16:creationId xmlns:a16="http://schemas.microsoft.com/office/drawing/2014/main" id="{C0425E85-243F-42B6-B520-425F51668C8D}"/>
              </a:ext>
            </a:extLst>
          </p:cNvPr>
          <p:cNvPicPr>
            <a:picLocks noChangeAspect="1"/>
          </p:cNvPicPr>
          <p:nvPr/>
        </p:nvPicPr>
        <p:blipFill rotWithShape="1">
          <a:blip r:embed="rId4"/>
          <a:srcRect l="2449"/>
          <a:stretch/>
        </p:blipFill>
        <p:spPr>
          <a:xfrm>
            <a:off x="186890" y="1557073"/>
            <a:ext cx="5050033" cy="4127712"/>
          </a:xfrm>
          <a:prstGeom prst="rect">
            <a:avLst/>
          </a:prstGeom>
        </p:spPr>
      </p:pic>
      <p:grpSp>
        <p:nvGrpSpPr>
          <p:cNvPr id="16" name="Groupe 15">
            <a:extLst>
              <a:ext uri="{FF2B5EF4-FFF2-40B4-BE49-F238E27FC236}">
                <a16:creationId xmlns:a16="http://schemas.microsoft.com/office/drawing/2014/main" id="{B140D7E8-BFB1-4D62-BDEE-69CFA151CF62}"/>
              </a:ext>
            </a:extLst>
          </p:cNvPr>
          <p:cNvGrpSpPr/>
          <p:nvPr/>
        </p:nvGrpSpPr>
        <p:grpSpPr>
          <a:xfrm>
            <a:off x="4302310" y="1472057"/>
            <a:ext cx="7872706" cy="5285983"/>
            <a:chOff x="4302310" y="1472057"/>
            <a:chExt cx="7872706" cy="5285983"/>
          </a:xfrm>
        </p:grpSpPr>
        <p:pic>
          <p:nvPicPr>
            <p:cNvPr id="12" name="Image 11">
              <a:extLst>
                <a:ext uri="{FF2B5EF4-FFF2-40B4-BE49-F238E27FC236}">
                  <a16:creationId xmlns:a16="http://schemas.microsoft.com/office/drawing/2014/main" id="{7CDD309C-0F26-4DFD-BF50-42203B7D1792}"/>
                </a:ext>
              </a:extLst>
            </p:cNvPr>
            <p:cNvPicPr>
              <a:picLocks noChangeAspect="1"/>
            </p:cNvPicPr>
            <p:nvPr/>
          </p:nvPicPr>
          <p:blipFill rotWithShape="1">
            <a:blip r:embed="rId5"/>
            <a:srcRect l="45833" t="21728" r="10201" b="12394"/>
            <a:stretch/>
          </p:blipFill>
          <p:spPr>
            <a:xfrm>
              <a:off x="7416403" y="1988859"/>
              <a:ext cx="4758613" cy="4124130"/>
            </a:xfrm>
            <a:prstGeom prst="rect">
              <a:avLst/>
            </a:prstGeom>
          </p:spPr>
        </p:pic>
        <p:pic>
          <p:nvPicPr>
            <p:cNvPr id="42" name="Image 41">
              <a:extLst>
                <a:ext uri="{FF2B5EF4-FFF2-40B4-BE49-F238E27FC236}">
                  <a16:creationId xmlns:a16="http://schemas.microsoft.com/office/drawing/2014/main" id="{67168B7A-CC7B-465D-BD48-B6EDF6D12C77}"/>
                </a:ext>
              </a:extLst>
            </p:cNvPr>
            <p:cNvPicPr>
              <a:picLocks noChangeAspect="1"/>
            </p:cNvPicPr>
            <p:nvPr/>
          </p:nvPicPr>
          <p:blipFill rotWithShape="1">
            <a:blip r:embed="rId5"/>
            <a:srcRect l="33908" t="70095" r="58328" b="9164"/>
            <a:stretch/>
          </p:blipFill>
          <p:spPr>
            <a:xfrm>
              <a:off x="6921576" y="2508495"/>
              <a:ext cx="840363" cy="1298394"/>
            </a:xfrm>
            <a:prstGeom prst="rect">
              <a:avLst/>
            </a:prstGeom>
          </p:spPr>
        </p:pic>
        <p:pic>
          <p:nvPicPr>
            <p:cNvPr id="41" name="Image 40">
              <a:extLst>
                <a:ext uri="{FF2B5EF4-FFF2-40B4-BE49-F238E27FC236}">
                  <a16:creationId xmlns:a16="http://schemas.microsoft.com/office/drawing/2014/main" id="{0F10AC19-2979-4BD3-8372-4AB09C0ACDF0}"/>
                </a:ext>
              </a:extLst>
            </p:cNvPr>
            <p:cNvPicPr>
              <a:picLocks noChangeAspect="1"/>
            </p:cNvPicPr>
            <p:nvPr/>
          </p:nvPicPr>
          <p:blipFill rotWithShape="1">
            <a:blip r:embed="rId5"/>
            <a:srcRect l="1236" t="22423" r="61695" b="26305"/>
            <a:stretch/>
          </p:blipFill>
          <p:spPr>
            <a:xfrm>
              <a:off x="4302310" y="4125435"/>
              <a:ext cx="3114092" cy="2491274"/>
            </a:xfrm>
            <a:prstGeom prst="rect">
              <a:avLst/>
            </a:prstGeom>
          </p:spPr>
        </p:pic>
        <p:sp>
          <p:nvSpPr>
            <p:cNvPr id="43" name="ZoneTexte 42">
              <a:extLst>
                <a:ext uri="{FF2B5EF4-FFF2-40B4-BE49-F238E27FC236}">
                  <a16:creationId xmlns:a16="http://schemas.microsoft.com/office/drawing/2014/main" id="{10AE0CC6-4652-400E-896A-A2A9534B9151}"/>
                </a:ext>
              </a:extLst>
            </p:cNvPr>
            <p:cNvSpPr txBox="1"/>
            <p:nvPr/>
          </p:nvSpPr>
          <p:spPr>
            <a:xfrm>
              <a:off x="8397551" y="1472057"/>
              <a:ext cx="3212514" cy="369332"/>
            </a:xfrm>
            <a:prstGeom prst="rect">
              <a:avLst/>
            </a:prstGeom>
            <a:noFill/>
          </p:spPr>
          <p:txBody>
            <a:bodyPr wrap="square" rtlCol="0">
              <a:spAutoFit/>
            </a:bodyPr>
            <a:lstStyle/>
            <a:p>
              <a:pPr algn="ctr"/>
              <a:r>
                <a:rPr lang="fr-FR" dirty="0">
                  <a:solidFill>
                    <a:srgbClr val="005482"/>
                  </a:solidFill>
                </a:rPr>
                <a:t>Flux d’actifs en 2019</a:t>
              </a:r>
              <a:endParaRPr lang="fr-FR" sz="1200" i="1" dirty="0">
                <a:solidFill>
                  <a:srgbClr val="005482"/>
                </a:solidFill>
              </a:endParaRPr>
            </a:p>
          </p:txBody>
        </p:sp>
        <p:sp>
          <p:nvSpPr>
            <p:cNvPr id="44" name="ZoneTexte 43">
              <a:extLst>
                <a:ext uri="{FF2B5EF4-FFF2-40B4-BE49-F238E27FC236}">
                  <a16:creationId xmlns:a16="http://schemas.microsoft.com/office/drawing/2014/main" id="{E98DD4AE-0645-4425-89BE-71B5E1322846}"/>
                </a:ext>
              </a:extLst>
            </p:cNvPr>
            <p:cNvSpPr txBox="1"/>
            <p:nvPr/>
          </p:nvSpPr>
          <p:spPr>
            <a:xfrm>
              <a:off x="8985814" y="6478209"/>
              <a:ext cx="2861553" cy="276999"/>
            </a:xfrm>
            <a:prstGeom prst="rect">
              <a:avLst/>
            </a:prstGeom>
            <a:noFill/>
          </p:spPr>
          <p:txBody>
            <a:bodyPr wrap="none" rtlCol="0">
              <a:spAutoFit/>
            </a:bodyPr>
            <a:lstStyle/>
            <a:p>
              <a:r>
                <a:rPr lang="fr-FR" sz="1200" i="1" dirty="0">
                  <a:solidFill>
                    <a:srgbClr val="005482"/>
                  </a:solidFill>
                </a:rPr>
                <a:t>D’après source : Insee, RP 2019 – Flux &gt;200</a:t>
              </a:r>
            </a:p>
          </p:txBody>
        </p:sp>
        <p:sp>
          <p:nvSpPr>
            <p:cNvPr id="15" name="Rectangle 14">
              <a:extLst>
                <a:ext uri="{FF2B5EF4-FFF2-40B4-BE49-F238E27FC236}">
                  <a16:creationId xmlns:a16="http://schemas.microsoft.com/office/drawing/2014/main" id="{3480EC50-D946-4005-AC62-5F7963AC0D87}"/>
                </a:ext>
              </a:extLst>
            </p:cNvPr>
            <p:cNvSpPr/>
            <p:nvPr/>
          </p:nvSpPr>
          <p:spPr>
            <a:xfrm>
              <a:off x="6921576" y="6260459"/>
              <a:ext cx="1018775" cy="49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ZoneTexte 44">
            <a:extLst>
              <a:ext uri="{FF2B5EF4-FFF2-40B4-BE49-F238E27FC236}">
                <a16:creationId xmlns:a16="http://schemas.microsoft.com/office/drawing/2014/main" id="{B6EEB326-0526-48E8-A6E8-AA683A1EE71D}"/>
              </a:ext>
            </a:extLst>
          </p:cNvPr>
          <p:cNvSpPr txBox="1"/>
          <p:nvPr/>
        </p:nvSpPr>
        <p:spPr>
          <a:xfrm>
            <a:off x="261263" y="1310696"/>
            <a:ext cx="5762880" cy="369332"/>
          </a:xfrm>
          <a:prstGeom prst="rect">
            <a:avLst/>
          </a:prstGeom>
          <a:noFill/>
        </p:spPr>
        <p:txBody>
          <a:bodyPr wrap="square" rtlCol="0">
            <a:spAutoFit/>
          </a:bodyPr>
          <a:lstStyle/>
          <a:p>
            <a:pPr algn="ctr"/>
            <a:r>
              <a:rPr lang="fr-FR" dirty="0">
                <a:solidFill>
                  <a:srgbClr val="005482"/>
                </a:solidFill>
              </a:rPr>
              <a:t>Syndicat intercommunal de l’Agglomération Blésoise (SIAB)</a:t>
            </a:r>
            <a:endParaRPr lang="fr-FR" sz="1200" i="1" dirty="0">
              <a:solidFill>
                <a:srgbClr val="005482"/>
              </a:solidFill>
            </a:endParaRPr>
          </a:p>
        </p:txBody>
      </p:sp>
    </p:spTree>
    <p:extLst>
      <p:ext uri="{BB962C8B-B14F-4D97-AF65-F5344CB8AC3E}">
        <p14:creationId xmlns:p14="http://schemas.microsoft.com/office/powerpoint/2010/main" val="365973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44973" y="51066"/>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3600" baseline="0" dirty="0"/>
              <a:t>Un niveau de revenu moyen particulièrement haut</a:t>
            </a:r>
          </a:p>
          <a:p>
            <a:r>
              <a:rPr lang="fr-FR" sz="3600" baseline="0" dirty="0"/>
              <a:t>dans une large couronne autour de Blois</a:t>
            </a:r>
          </a:p>
        </p:txBody>
      </p:sp>
      <p:sp>
        <p:nvSpPr>
          <p:cNvPr id="5" name="ZoneTexte 4"/>
          <p:cNvSpPr txBox="1"/>
          <p:nvPr/>
        </p:nvSpPr>
        <p:spPr>
          <a:xfrm>
            <a:off x="9713602" y="6508492"/>
            <a:ext cx="1931811" cy="276999"/>
          </a:xfrm>
          <a:prstGeom prst="rect">
            <a:avLst/>
          </a:prstGeom>
          <a:noFill/>
        </p:spPr>
        <p:txBody>
          <a:bodyPr wrap="none" rtlCol="0">
            <a:spAutoFit/>
          </a:bodyPr>
          <a:lstStyle/>
          <a:p>
            <a:r>
              <a:rPr lang="fr-FR" sz="1200" i="1" dirty="0">
                <a:solidFill>
                  <a:srgbClr val="005482"/>
                </a:solidFill>
              </a:rPr>
              <a:t>D’après source : DGFiP 2022</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1940032" y="1220087"/>
            <a:ext cx="5135355" cy="369332"/>
          </a:xfrm>
          <a:prstGeom prst="rect">
            <a:avLst/>
          </a:prstGeom>
          <a:noFill/>
        </p:spPr>
        <p:txBody>
          <a:bodyPr wrap="square" rtlCol="0">
            <a:spAutoFit/>
          </a:bodyPr>
          <a:lstStyle/>
          <a:p>
            <a:pPr algn="ctr"/>
            <a:r>
              <a:rPr lang="fr-FR" dirty="0">
                <a:solidFill>
                  <a:srgbClr val="005482"/>
                </a:solidFill>
              </a:rPr>
              <a:t>Revenu fiscal moyen de référence (en euros) en 2022</a:t>
            </a:r>
            <a:endParaRPr lang="fr-FR" sz="1200" i="1" dirty="0">
              <a:solidFill>
                <a:srgbClr val="005482"/>
              </a:solidFill>
            </a:endParaRPr>
          </a:p>
        </p:txBody>
      </p:sp>
      <p:sp>
        <p:nvSpPr>
          <p:cNvPr id="24" name="ZoneTexte 23"/>
          <p:cNvSpPr txBox="1"/>
          <p:nvPr/>
        </p:nvSpPr>
        <p:spPr>
          <a:xfrm>
            <a:off x="167269" y="5619139"/>
            <a:ext cx="2145325" cy="276999"/>
          </a:xfrm>
          <a:prstGeom prst="rect">
            <a:avLst/>
          </a:prstGeom>
          <a:noFill/>
        </p:spPr>
        <p:txBody>
          <a:bodyPr wrap="square" rtlCol="0">
            <a:spAutoFit/>
          </a:bodyPr>
          <a:lstStyle/>
          <a:p>
            <a:r>
              <a:rPr lang="fr-FR" sz="1200" dirty="0"/>
              <a:t>Revenu fiscal moyen (en euros)</a:t>
            </a:r>
            <a:endParaRPr lang="fr-FR" sz="1000" i="1" dirty="0"/>
          </a:p>
        </p:txBody>
      </p:sp>
      <p:sp>
        <p:nvSpPr>
          <p:cNvPr id="25" name="Rectangle 24"/>
          <p:cNvSpPr/>
          <p:nvPr/>
        </p:nvSpPr>
        <p:spPr>
          <a:xfrm>
            <a:off x="7785645" y="3624765"/>
            <a:ext cx="3670825" cy="189837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8468334" y="3448152"/>
            <a:ext cx="2490537" cy="36662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Revenu moyen en 2022</a:t>
            </a:r>
          </a:p>
        </p:txBody>
      </p:sp>
      <p:sp>
        <p:nvSpPr>
          <p:cNvPr id="27" name="Rectangle 26"/>
          <p:cNvSpPr/>
          <p:nvPr/>
        </p:nvSpPr>
        <p:spPr>
          <a:xfrm>
            <a:off x="7785644" y="3961750"/>
            <a:ext cx="3670826" cy="40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5482"/>
                </a:solidFill>
              </a:rPr>
              <a:t>Loir-et-Cher : </a:t>
            </a:r>
            <a:r>
              <a:rPr lang="fr-FR" sz="1600" b="1" dirty="0">
                <a:solidFill>
                  <a:srgbClr val="10BED2"/>
                </a:solidFill>
              </a:rPr>
              <a:t>27 262 €</a:t>
            </a:r>
          </a:p>
        </p:txBody>
      </p:sp>
      <p:sp>
        <p:nvSpPr>
          <p:cNvPr id="28" name="Rectangle 27"/>
          <p:cNvSpPr/>
          <p:nvPr/>
        </p:nvSpPr>
        <p:spPr>
          <a:xfrm>
            <a:off x="7785646" y="4454922"/>
            <a:ext cx="3670824" cy="37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5482"/>
                </a:solidFill>
              </a:rPr>
              <a:t>Centre-Val de Loire : </a:t>
            </a:r>
            <a:r>
              <a:rPr lang="fr-FR" sz="1600" b="1" dirty="0">
                <a:solidFill>
                  <a:srgbClr val="10BED2"/>
                </a:solidFill>
              </a:rPr>
              <a:t>28 118 €</a:t>
            </a:r>
          </a:p>
        </p:txBody>
      </p:sp>
      <p:sp>
        <p:nvSpPr>
          <p:cNvPr id="30" name="Rectangle 29"/>
          <p:cNvSpPr/>
          <p:nvPr/>
        </p:nvSpPr>
        <p:spPr>
          <a:xfrm>
            <a:off x="7785645" y="4919310"/>
            <a:ext cx="3670825" cy="384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5482"/>
                </a:solidFill>
              </a:rPr>
              <a:t>France métropolitaine : </a:t>
            </a:r>
            <a:r>
              <a:rPr lang="fr-FR" sz="1600" b="1" dirty="0">
                <a:solidFill>
                  <a:srgbClr val="10BED2"/>
                </a:solidFill>
              </a:rPr>
              <a:t>30 658 €</a:t>
            </a:r>
          </a:p>
        </p:txBody>
      </p:sp>
      <p:sp>
        <p:nvSpPr>
          <p:cNvPr id="18" name="ZoneTexte 17"/>
          <p:cNvSpPr txBox="1"/>
          <p:nvPr/>
        </p:nvSpPr>
        <p:spPr>
          <a:xfrm>
            <a:off x="7053379" y="2633328"/>
            <a:ext cx="5135355" cy="646331"/>
          </a:xfrm>
          <a:prstGeom prst="rect">
            <a:avLst/>
          </a:prstGeom>
          <a:noFill/>
        </p:spPr>
        <p:txBody>
          <a:bodyPr wrap="square" rtlCol="0">
            <a:spAutoFit/>
          </a:bodyPr>
          <a:lstStyle/>
          <a:p>
            <a:pPr algn="ctr"/>
            <a:r>
              <a:rPr lang="fr-FR" sz="3600" b="1" dirty="0">
                <a:solidFill>
                  <a:srgbClr val="005482"/>
                </a:solidFill>
              </a:rPr>
              <a:t>28 373 € en 2022</a:t>
            </a:r>
            <a:endParaRPr lang="fr-FR" sz="3600" b="1" i="1" dirty="0">
              <a:solidFill>
                <a:srgbClr val="005482"/>
              </a:solidFill>
            </a:endParaRPr>
          </a:p>
        </p:txBody>
      </p:sp>
      <p:pic>
        <p:nvPicPr>
          <p:cNvPr id="12" name="Image 11">
            <a:extLst>
              <a:ext uri="{FF2B5EF4-FFF2-40B4-BE49-F238E27FC236}">
                <a16:creationId xmlns:a16="http://schemas.microsoft.com/office/drawing/2014/main" id="{C381192C-E1C4-431E-A71E-BC8A2D69038E}"/>
              </a:ext>
            </a:extLst>
          </p:cNvPr>
          <p:cNvPicPr>
            <a:picLocks noChangeAspect="1"/>
          </p:cNvPicPr>
          <p:nvPr/>
        </p:nvPicPr>
        <p:blipFill rotWithShape="1">
          <a:blip r:embed="rId4">
            <a:extLst>
              <a:ext uri="{28A0092B-C50C-407E-A947-70E740481C1C}">
                <a14:useLocalDpi xmlns:a14="http://schemas.microsoft.com/office/drawing/2010/main" val="0"/>
              </a:ext>
            </a:extLst>
          </a:blip>
          <a:srcRect t="84898" r="77216" b="9524"/>
          <a:stretch/>
        </p:blipFill>
        <p:spPr>
          <a:xfrm>
            <a:off x="176795" y="5874882"/>
            <a:ext cx="2488612" cy="466986"/>
          </a:xfrm>
          <a:prstGeom prst="rect">
            <a:avLst/>
          </a:prstGeom>
        </p:spPr>
      </p:pic>
      <p:pic>
        <p:nvPicPr>
          <p:cNvPr id="9" name="Image 8">
            <a:extLst>
              <a:ext uri="{FF2B5EF4-FFF2-40B4-BE49-F238E27FC236}">
                <a16:creationId xmlns:a16="http://schemas.microsoft.com/office/drawing/2014/main" id="{8EAB5F2C-B622-41F5-A10B-F6A62BBED3EB}"/>
              </a:ext>
            </a:extLst>
          </p:cNvPr>
          <p:cNvPicPr>
            <a:picLocks noChangeAspect="1"/>
          </p:cNvPicPr>
          <p:nvPr/>
        </p:nvPicPr>
        <p:blipFill rotWithShape="1">
          <a:blip r:embed="rId4">
            <a:extLst>
              <a:ext uri="{28A0092B-C50C-407E-A947-70E740481C1C}">
                <a14:useLocalDpi xmlns:a14="http://schemas.microsoft.com/office/drawing/2010/main" val="0"/>
              </a:ext>
            </a:extLst>
          </a:blip>
          <a:srcRect l="31632" t="15178" r="35929" b="24554"/>
          <a:stretch/>
        </p:blipFill>
        <p:spPr>
          <a:xfrm>
            <a:off x="3158393" y="1653614"/>
            <a:ext cx="3553641" cy="5060010"/>
          </a:xfrm>
          <a:prstGeom prst="rect">
            <a:avLst/>
          </a:prstGeom>
        </p:spPr>
      </p:pic>
      <p:grpSp>
        <p:nvGrpSpPr>
          <p:cNvPr id="8" name="Group 4">
            <a:extLst>
              <a:ext uri="{FF2B5EF4-FFF2-40B4-BE49-F238E27FC236}">
                <a16:creationId xmlns:a16="http://schemas.microsoft.com/office/drawing/2014/main" id="{EC97D320-A3FB-4817-B7AC-7E364546F0A1}"/>
              </a:ext>
            </a:extLst>
          </p:cNvPr>
          <p:cNvGrpSpPr>
            <a:grpSpLocks noChangeAspect="1"/>
          </p:cNvGrpSpPr>
          <p:nvPr/>
        </p:nvGrpSpPr>
        <p:grpSpPr bwMode="auto">
          <a:xfrm>
            <a:off x="3410145" y="1649366"/>
            <a:ext cx="3301889" cy="5027660"/>
            <a:chOff x="2154" y="1048"/>
            <a:chExt cx="2074" cy="3158"/>
          </a:xfrm>
        </p:grpSpPr>
        <p:sp>
          <p:nvSpPr>
            <p:cNvPr id="15" name="Freeform 6">
              <a:extLst>
                <a:ext uri="{FF2B5EF4-FFF2-40B4-BE49-F238E27FC236}">
                  <a16:creationId xmlns:a16="http://schemas.microsoft.com/office/drawing/2014/main" id="{0F11CF91-133D-4BB1-9B97-944BF98DC1CD}"/>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F116F15F-CBA3-4B61-9400-35BC7959772A}"/>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CEFE6648-DBC9-4FD8-A5CA-4619A51CAECB}"/>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A5FF5D98-02DB-4808-BC20-D6AD137B823F}"/>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10">
              <a:extLst>
                <a:ext uri="{FF2B5EF4-FFF2-40B4-BE49-F238E27FC236}">
                  <a16:creationId xmlns:a16="http://schemas.microsoft.com/office/drawing/2014/main" id="{04C72848-90AF-469D-97D2-72E338C30A9A}"/>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93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03597" y="144376"/>
            <a:ext cx="11369842" cy="726759"/>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Davantage d’allocataires à bas revenus à Blois</a:t>
            </a:r>
          </a:p>
        </p:txBody>
      </p:sp>
      <p:sp>
        <p:nvSpPr>
          <p:cNvPr id="5" name="ZoneTexte 4"/>
          <p:cNvSpPr txBox="1"/>
          <p:nvPr/>
        </p:nvSpPr>
        <p:spPr>
          <a:xfrm>
            <a:off x="2069871" y="6581001"/>
            <a:ext cx="3608553" cy="276999"/>
          </a:xfrm>
          <a:prstGeom prst="rect">
            <a:avLst/>
          </a:prstGeom>
          <a:noFill/>
        </p:spPr>
        <p:txBody>
          <a:bodyPr wrap="none" rtlCol="0">
            <a:spAutoFit/>
          </a:bodyPr>
          <a:lstStyle/>
          <a:p>
            <a:pPr algn="r"/>
            <a:r>
              <a:rPr lang="fr-FR" sz="1200" i="1" dirty="0">
                <a:solidFill>
                  <a:srgbClr val="005482"/>
                </a:solidFill>
              </a:rPr>
              <a:t>D’après sources : CAF au 31/12/2022 ; INSEE – RP 2020</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3763" t="8930" r="87987" b="84705"/>
          <a:stretch/>
        </p:blipFill>
        <p:spPr>
          <a:xfrm>
            <a:off x="203065" y="4100202"/>
            <a:ext cx="936527" cy="510878"/>
          </a:xfrm>
          <a:prstGeom prst="rect">
            <a:avLst/>
          </a:prstGeom>
        </p:spPr>
      </p:pic>
      <p:sp>
        <p:nvSpPr>
          <p:cNvPr id="13" name="ZoneTexte 12"/>
          <p:cNvSpPr txBox="1"/>
          <p:nvPr/>
        </p:nvSpPr>
        <p:spPr>
          <a:xfrm>
            <a:off x="385969" y="1123973"/>
            <a:ext cx="4923877" cy="861774"/>
          </a:xfrm>
          <a:prstGeom prst="rect">
            <a:avLst/>
          </a:prstGeom>
          <a:noFill/>
        </p:spPr>
        <p:txBody>
          <a:bodyPr wrap="square" rtlCol="0">
            <a:spAutoFit/>
          </a:bodyPr>
          <a:lstStyle/>
          <a:p>
            <a:pPr algn="ctr"/>
            <a:r>
              <a:rPr lang="fr-FR" dirty="0">
                <a:solidFill>
                  <a:srgbClr val="005482"/>
                </a:solidFill>
              </a:rPr>
              <a:t>Nombre de foyers allocataires CAF à bas revenus</a:t>
            </a:r>
          </a:p>
          <a:p>
            <a:pPr algn="ctr"/>
            <a:r>
              <a:rPr lang="fr-FR" dirty="0">
                <a:solidFill>
                  <a:srgbClr val="005482"/>
                </a:solidFill>
              </a:rPr>
              <a:t>et ratio pour 100 ménages</a:t>
            </a:r>
          </a:p>
          <a:p>
            <a:pPr algn="ctr"/>
            <a:r>
              <a:rPr lang="fr-FR" sz="1200" i="1" dirty="0">
                <a:solidFill>
                  <a:srgbClr val="005482"/>
                </a:solidFill>
              </a:rPr>
              <a:t>dont le référent est âgé de moins de 65 ans</a:t>
            </a:r>
          </a:p>
        </p:txBody>
      </p:sp>
      <p:sp>
        <p:nvSpPr>
          <p:cNvPr id="18" name="ZoneTexte 17"/>
          <p:cNvSpPr txBox="1"/>
          <p:nvPr/>
        </p:nvSpPr>
        <p:spPr>
          <a:xfrm>
            <a:off x="8652020" y="6541760"/>
            <a:ext cx="3486913" cy="276999"/>
          </a:xfrm>
          <a:prstGeom prst="rect">
            <a:avLst/>
          </a:prstGeom>
          <a:noFill/>
        </p:spPr>
        <p:txBody>
          <a:bodyPr wrap="square" rtlCol="0">
            <a:spAutoFit/>
          </a:bodyPr>
          <a:lstStyle/>
          <a:p>
            <a:pPr algn="r"/>
            <a:r>
              <a:rPr lang="fr-FR" sz="1200" i="1" dirty="0">
                <a:solidFill>
                  <a:srgbClr val="005482"/>
                </a:solidFill>
              </a:rPr>
              <a:t>D’après sources : CAF et MSA 2022 ; INSEE – RP 2020</a:t>
            </a:r>
          </a:p>
        </p:txBody>
      </p:sp>
      <p:sp>
        <p:nvSpPr>
          <p:cNvPr id="23" name="ZoneTexte 22"/>
          <p:cNvSpPr txBox="1"/>
          <p:nvPr/>
        </p:nvSpPr>
        <p:spPr>
          <a:xfrm>
            <a:off x="7053141" y="1196709"/>
            <a:ext cx="4744283" cy="646331"/>
          </a:xfrm>
          <a:prstGeom prst="rect">
            <a:avLst/>
          </a:prstGeom>
          <a:noFill/>
        </p:spPr>
        <p:txBody>
          <a:bodyPr wrap="square" rtlCol="0">
            <a:spAutoFit/>
          </a:bodyPr>
          <a:lstStyle/>
          <a:p>
            <a:pPr algn="ctr"/>
            <a:r>
              <a:rPr lang="fr-FR" dirty="0">
                <a:solidFill>
                  <a:srgbClr val="005482"/>
                </a:solidFill>
              </a:rPr>
              <a:t>Nombre d’allocataires du RSA</a:t>
            </a:r>
          </a:p>
          <a:p>
            <a:pPr algn="ctr"/>
            <a:r>
              <a:rPr lang="fr-FR" dirty="0">
                <a:solidFill>
                  <a:srgbClr val="005482"/>
                </a:solidFill>
              </a:rPr>
              <a:t>et ratio pour 1 000 habitants âgés de 20 à 64 ans</a:t>
            </a:r>
          </a:p>
        </p:txBody>
      </p:sp>
      <p:pic>
        <p:nvPicPr>
          <p:cNvPr id="15" name="Image 14">
            <a:extLst>
              <a:ext uri="{FF2B5EF4-FFF2-40B4-BE49-F238E27FC236}">
                <a16:creationId xmlns:a16="http://schemas.microsoft.com/office/drawing/2014/main" id="{0FA8136E-8F00-4708-84AE-1E37A1AAD5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763" t="9823" r="36374" b="30058"/>
          <a:stretch/>
        </p:blipFill>
        <p:spPr>
          <a:xfrm>
            <a:off x="2530168" y="1984219"/>
            <a:ext cx="3038528" cy="4325716"/>
          </a:xfrm>
          <a:prstGeom prst="rect">
            <a:avLst/>
          </a:prstGeom>
        </p:spPr>
      </p:pic>
      <p:pic>
        <p:nvPicPr>
          <p:cNvPr id="3" name="Image 2">
            <a:extLst>
              <a:ext uri="{FF2B5EF4-FFF2-40B4-BE49-F238E27FC236}">
                <a16:creationId xmlns:a16="http://schemas.microsoft.com/office/drawing/2014/main" id="{F2ACFCB7-B377-4DDD-BA1B-C3EFD07C9F9B}"/>
              </a:ext>
            </a:extLst>
          </p:cNvPr>
          <p:cNvPicPr>
            <a:picLocks noChangeAspect="1"/>
          </p:cNvPicPr>
          <p:nvPr/>
        </p:nvPicPr>
        <p:blipFill rotWithShape="1">
          <a:blip r:embed="rId6">
            <a:extLst>
              <a:ext uri="{28A0092B-C50C-407E-A947-70E740481C1C}">
                <a14:useLocalDpi xmlns:a14="http://schemas.microsoft.com/office/drawing/2010/main" val="0"/>
              </a:ext>
            </a:extLst>
          </a:blip>
          <a:srcRect l="34644" t="17497" r="34182" b="15294"/>
          <a:stretch/>
        </p:blipFill>
        <p:spPr>
          <a:xfrm>
            <a:off x="9178272" y="1985747"/>
            <a:ext cx="2834309" cy="4324187"/>
          </a:xfrm>
          <a:prstGeom prst="rect">
            <a:avLst/>
          </a:prstGeom>
        </p:spPr>
      </p:pic>
      <p:pic>
        <p:nvPicPr>
          <p:cNvPr id="9" name="Image 8">
            <a:extLst>
              <a:ext uri="{FF2B5EF4-FFF2-40B4-BE49-F238E27FC236}">
                <a16:creationId xmlns:a16="http://schemas.microsoft.com/office/drawing/2014/main" id="{54C5F371-ED5A-478A-A17B-A00A3B4A3A53}"/>
              </a:ext>
            </a:extLst>
          </p:cNvPr>
          <p:cNvPicPr>
            <a:picLocks noChangeAspect="1"/>
          </p:cNvPicPr>
          <p:nvPr/>
        </p:nvPicPr>
        <p:blipFill rotWithShape="1">
          <a:blip r:embed="rId7">
            <a:extLst>
              <a:ext uri="{28A0092B-C50C-407E-A947-70E740481C1C}">
                <a14:useLocalDpi xmlns:a14="http://schemas.microsoft.com/office/drawing/2010/main" val="0"/>
              </a:ext>
            </a:extLst>
          </a:blip>
          <a:srcRect l="6431" t="8447" r="69721" b="57124"/>
          <a:stretch/>
        </p:blipFill>
        <p:spPr>
          <a:xfrm>
            <a:off x="6975769" y="4059791"/>
            <a:ext cx="2202503" cy="2250143"/>
          </a:xfrm>
          <a:prstGeom prst="rect">
            <a:avLst/>
          </a:prstGeom>
        </p:spPr>
      </p:pic>
      <p:pic>
        <p:nvPicPr>
          <p:cNvPr id="35" name="Image 34">
            <a:extLst>
              <a:ext uri="{FF2B5EF4-FFF2-40B4-BE49-F238E27FC236}">
                <a16:creationId xmlns:a16="http://schemas.microsoft.com/office/drawing/2014/main" id="{BA22A291-7DB6-45EB-B5C2-8D863092325E}"/>
              </a:ext>
            </a:extLst>
          </p:cNvPr>
          <p:cNvPicPr>
            <a:picLocks noChangeAspect="1"/>
          </p:cNvPicPr>
          <p:nvPr/>
        </p:nvPicPr>
        <p:blipFill rotWithShape="1">
          <a:blip r:embed="rId4">
            <a:extLst>
              <a:ext uri="{28A0092B-C50C-407E-A947-70E740481C1C}">
                <a14:useLocalDpi xmlns:a14="http://schemas.microsoft.com/office/drawing/2010/main" val="0"/>
              </a:ext>
            </a:extLst>
          </a:blip>
          <a:srcRect l="30231" t="9498" r="58261" b="76978"/>
          <a:stretch/>
        </p:blipFill>
        <p:spPr>
          <a:xfrm>
            <a:off x="172824" y="5224477"/>
            <a:ext cx="1306336" cy="1085457"/>
          </a:xfrm>
          <a:prstGeom prst="rect">
            <a:avLst/>
          </a:prstGeom>
        </p:spPr>
      </p:pic>
      <p:pic>
        <p:nvPicPr>
          <p:cNvPr id="36" name="Image 35">
            <a:extLst>
              <a:ext uri="{FF2B5EF4-FFF2-40B4-BE49-F238E27FC236}">
                <a16:creationId xmlns:a16="http://schemas.microsoft.com/office/drawing/2014/main" id="{3C248601-891C-4E60-8061-4B6B0CC91DB3}"/>
              </a:ext>
            </a:extLst>
          </p:cNvPr>
          <p:cNvPicPr>
            <a:picLocks noChangeAspect="1"/>
          </p:cNvPicPr>
          <p:nvPr/>
        </p:nvPicPr>
        <p:blipFill rotWithShape="1">
          <a:blip r:embed="rId4">
            <a:extLst>
              <a:ext uri="{28A0092B-C50C-407E-A947-70E740481C1C}">
                <a14:useLocalDpi xmlns:a14="http://schemas.microsoft.com/office/drawing/2010/main" val="0"/>
              </a:ext>
            </a:extLst>
          </a:blip>
          <a:srcRect l="30230" t="4309" r="44911" b="90536"/>
          <a:stretch/>
        </p:blipFill>
        <p:spPr>
          <a:xfrm>
            <a:off x="193683" y="4829369"/>
            <a:ext cx="2256909" cy="330927"/>
          </a:xfrm>
          <a:prstGeom prst="rect">
            <a:avLst/>
          </a:prstGeom>
        </p:spPr>
      </p:pic>
      <p:pic>
        <p:nvPicPr>
          <p:cNvPr id="37" name="Image 36">
            <a:extLst>
              <a:ext uri="{FF2B5EF4-FFF2-40B4-BE49-F238E27FC236}">
                <a16:creationId xmlns:a16="http://schemas.microsoft.com/office/drawing/2014/main" id="{C22B2C44-462E-4D4A-8B8B-A816633A8D81}"/>
              </a:ext>
            </a:extLst>
          </p:cNvPr>
          <p:cNvPicPr>
            <a:picLocks noChangeAspect="1"/>
          </p:cNvPicPr>
          <p:nvPr/>
        </p:nvPicPr>
        <p:blipFill rotWithShape="1">
          <a:blip r:embed="rId4">
            <a:extLst>
              <a:ext uri="{28A0092B-C50C-407E-A947-70E740481C1C}">
                <a14:useLocalDpi xmlns:a14="http://schemas.microsoft.com/office/drawing/2010/main" val="0"/>
              </a:ext>
            </a:extLst>
          </a:blip>
          <a:srcRect l="3395" t="3413" r="71746" b="91432"/>
          <a:stretch/>
        </p:blipFill>
        <p:spPr>
          <a:xfrm>
            <a:off x="128316" y="3713919"/>
            <a:ext cx="2256909" cy="330927"/>
          </a:xfrm>
          <a:prstGeom prst="rect">
            <a:avLst/>
          </a:prstGeom>
        </p:spPr>
      </p:pic>
      <p:grpSp>
        <p:nvGrpSpPr>
          <p:cNvPr id="16" name="Group 4">
            <a:extLst>
              <a:ext uri="{FF2B5EF4-FFF2-40B4-BE49-F238E27FC236}">
                <a16:creationId xmlns:a16="http://schemas.microsoft.com/office/drawing/2014/main" id="{A60AA004-8D23-4F10-A4DF-1F0B82CC0AA1}"/>
              </a:ext>
            </a:extLst>
          </p:cNvPr>
          <p:cNvGrpSpPr>
            <a:grpSpLocks noChangeAspect="1"/>
          </p:cNvGrpSpPr>
          <p:nvPr/>
        </p:nvGrpSpPr>
        <p:grpSpPr bwMode="auto">
          <a:xfrm>
            <a:off x="2783033" y="2149273"/>
            <a:ext cx="2720236" cy="4141999"/>
            <a:chOff x="2154" y="1048"/>
            <a:chExt cx="2074" cy="3158"/>
          </a:xfrm>
        </p:grpSpPr>
        <p:sp>
          <p:nvSpPr>
            <p:cNvPr id="17" name="Freeform 6">
              <a:extLst>
                <a:ext uri="{FF2B5EF4-FFF2-40B4-BE49-F238E27FC236}">
                  <a16:creationId xmlns:a16="http://schemas.microsoft.com/office/drawing/2014/main" id="{394204B0-AE76-4E7A-9C0F-C12F853B0D0A}"/>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B4658CE5-CD41-43C4-BB86-47B7BD4F721E}"/>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17FF9AA1-239E-43F8-8D9C-CBF483DF2D28}"/>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8A564A18-AF2E-4545-822F-DB06613A1839}"/>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1D98DEBE-C77C-4BB8-AEBD-3C70819DB217}"/>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89609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548"/>
            <a:ext cx="12192000" cy="127820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211152"/>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endParaRPr lang="fr-FR" sz="4400" baseline="0" dirty="0"/>
          </a:p>
        </p:txBody>
      </p:sp>
      <p:sp>
        <p:nvSpPr>
          <p:cNvPr id="5" name="ZoneTexte 4"/>
          <p:cNvSpPr txBox="1"/>
          <p:nvPr/>
        </p:nvSpPr>
        <p:spPr>
          <a:xfrm>
            <a:off x="9411562" y="6471589"/>
            <a:ext cx="2169055" cy="276999"/>
          </a:xfrm>
          <a:prstGeom prst="rect">
            <a:avLst/>
          </a:prstGeom>
          <a:noFill/>
        </p:spPr>
        <p:txBody>
          <a:bodyPr wrap="none" rtlCol="0">
            <a:spAutoFit/>
          </a:bodyPr>
          <a:lstStyle/>
          <a:p>
            <a:pPr algn="r"/>
            <a:r>
              <a:rPr lang="fr-FR" sz="1200" i="1" dirty="0">
                <a:solidFill>
                  <a:srgbClr val="005482"/>
                </a:solidFill>
              </a:rPr>
              <a:t>D’après source : INSEE RP 2021</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0" y="1428206"/>
            <a:ext cx="7530533" cy="369332"/>
          </a:xfrm>
          <a:prstGeom prst="rect">
            <a:avLst/>
          </a:prstGeom>
          <a:noFill/>
        </p:spPr>
        <p:txBody>
          <a:bodyPr wrap="square" rtlCol="0">
            <a:spAutoFit/>
          </a:bodyPr>
          <a:lstStyle/>
          <a:p>
            <a:pPr algn="ctr"/>
            <a:r>
              <a:rPr lang="fr-FR" dirty="0">
                <a:solidFill>
                  <a:srgbClr val="005482"/>
                </a:solidFill>
              </a:rPr>
              <a:t>Nb de jeunes non insérés et part (en %) dans la population de 15 à 29 ans </a:t>
            </a:r>
            <a:endParaRPr lang="fr-FR" sz="1200" i="1" dirty="0">
              <a:solidFill>
                <a:srgbClr val="005482"/>
              </a:solidFill>
            </a:endParaRPr>
          </a:p>
        </p:txBody>
      </p:sp>
      <p:sp>
        <p:nvSpPr>
          <p:cNvPr id="9" name="Titre 1"/>
          <p:cNvSpPr txBox="1">
            <a:spLocks/>
          </p:cNvSpPr>
          <p:nvPr/>
        </p:nvSpPr>
        <p:spPr>
          <a:xfrm>
            <a:off x="790500" y="-52262"/>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Plus d’1 jeune sur 5 est non inséré à Blois</a:t>
            </a:r>
          </a:p>
        </p:txBody>
      </p:sp>
      <p:sp>
        <p:nvSpPr>
          <p:cNvPr id="14" name="ZoneTexte 13"/>
          <p:cNvSpPr txBox="1"/>
          <p:nvPr/>
        </p:nvSpPr>
        <p:spPr>
          <a:xfrm>
            <a:off x="460759" y="4138336"/>
            <a:ext cx="2145325" cy="461665"/>
          </a:xfrm>
          <a:prstGeom prst="rect">
            <a:avLst/>
          </a:prstGeom>
          <a:noFill/>
        </p:spPr>
        <p:txBody>
          <a:bodyPr wrap="square" rtlCol="0">
            <a:spAutoFit/>
          </a:bodyPr>
          <a:lstStyle/>
          <a:p>
            <a:r>
              <a:rPr lang="fr-FR" sz="1200" dirty="0"/>
              <a:t>Nombre de jeunes non insérés</a:t>
            </a:r>
          </a:p>
          <a:p>
            <a:r>
              <a:rPr lang="fr-FR" sz="1200" dirty="0"/>
              <a:t>âgés de 15 à 29 ans </a:t>
            </a:r>
            <a:endParaRPr lang="fr-FR" sz="1000" i="1" dirty="0"/>
          </a:p>
        </p:txBody>
      </p:sp>
      <p:sp>
        <p:nvSpPr>
          <p:cNvPr id="15" name="ZoneTexte 14"/>
          <p:cNvSpPr txBox="1"/>
          <p:nvPr/>
        </p:nvSpPr>
        <p:spPr>
          <a:xfrm>
            <a:off x="460759" y="5750686"/>
            <a:ext cx="2145325" cy="461665"/>
          </a:xfrm>
          <a:prstGeom prst="rect">
            <a:avLst/>
          </a:prstGeom>
          <a:noFill/>
        </p:spPr>
        <p:txBody>
          <a:bodyPr wrap="square" rtlCol="0">
            <a:spAutoFit/>
          </a:bodyPr>
          <a:lstStyle/>
          <a:p>
            <a:r>
              <a:rPr lang="fr-FR" sz="1200" dirty="0"/>
              <a:t>Part de jeunes non insérés</a:t>
            </a:r>
          </a:p>
          <a:p>
            <a:r>
              <a:rPr lang="fr-FR" sz="1200" dirty="0"/>
              <a:t>âgés de 15 à 29 ans (en %)</a:t>
            </a:r>
            <a:endParaRPr lang="fr-FR" sz="1000" i="1" dirty="0"/>
          </a:p>
        </p:txBody>
      </p:sp>
      <p:sp>
        <p:nvSpPr>
          <p:cNvPr id="33" name="Rectangle 32"/>
          <p:cNvSpPr/>
          <p:nvPr/>
        </p:nvSpPr>
        <p:spPr>
          <a:xfrm>
            <a:off x="7764315" y="3617795"/>
            <a:ext cx="3670825" cy="22960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8182377" y="3398513"/>
            <a:ext cx="2834699" cy="52631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Part de NEETS*</a:t>
            </a:r>
          </a:p>
          <a:p>
            <a:pPr algn="ctr"/>
            <a:r>
              <a:rPr lang="fr-FR" b="1" dirty="0">
                <a:solidFill>
                  <a:srgbClr val="005482"/>
                </a:solidFill>
              </a:rPr>
              <a:t>âgés de 15 à 29 ans en 2021</a:t>
            </a:r>
          </a:p>
        </p:txBody>
      </p:sp>
      <p:sp>
        <p:nvSpPr>
          <p:cNvPr id="35" name="Rectangle 34"/>
          <p:cNvSpPr/>
          <p:nvPr/>
        </p:nvSpPr>
        <p:spPr>
          <a:xfrm>
            <a:off x="7811020" y="4035992"/>
            <a:ext cx="1361555"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0BED2"/>
                </a:solidFill>
              </a:rPr>
              <a:t>21,2 % </a:t>
            </a:r>
            <a:r>
              <a:rPr lang="fr-FR" sz="1600" b="1" dirty="0">
                <a:solidFill>
                  <a:srgbClr val="005482"/>
                </a:solidFill>
              </a:rPr>
              <a:t>à Blois </a:t>
            </a:r>
          </a:p>
        </p:txBody>
      </p:sp>
      <p:sp>
        <p:nvSpPr>
          <p:cNvPr id="37" name="Rectangle 36"/>
          <p:cNvSpPr/>
          <p:nvPr/>
        </p:nvSpPr>
        <p:spPr>
          <a:xfrm>
            <a:off x="7788097" y="5755770"/>
            <a:ext cx="4828255" cy="291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rgbClr val="005482"/>
                </a:solidFill>
              </a:rPr>
              <a:t>*jeunes ni en emploi, ni en formation</a:t>
            </a:r>
            <a:endParaRPr lang="fr-FR" sz="1200" b="1" i="1" dirty="0">
              <a:solidFill>
                <a:srgbClr val="10BED2"/>
              </a:solidFill>
            </a:endParaRPr>
          </a:p>
          <a:p>
            <a:pPr algn="ctr"/>
            <a:endParaRPr lang="fr-FR" sz="1600" b="1" dirty="0">
              <a:solidFill>
                <a:srgbClr val="005482"/>
              </a:solidFill>
            </a:endParaRPr>
          </a:p>
        </p:txBody>
      </p:sp>
      <p:sp>
        <p:nvSpPr>
          <p:cNvPr id="39" name="Rectangle 38"/>
          <p:cNvSpPr/>
          <p:nvPr/>
        </p:nvSpPr>
        <p:spPr>
          <a:xfrm>
            <a:off x="7582665" y="4391937"/>
            <a:ext cx="3611602"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0BED2"/>
                </a:solidFill>
              </a:rPr>
              <a:t>14,9 % </a:t>
            </a:r>
            <a:r>
              <a:rPr lang="fr-FR" sz="1600" b="1" dirty="0">
                <a:solidFill>
                  <a:srgbClr val="005482"/>
                </a:solidFill>
              </a:rPr>
              <a:t>en cœur d’agglo (hors Blois)</a:t>
            </a:r>
          </a:p>
        </p:txBody>
      </p:sp>
      <p:sp>
        <p:nvSpPr>
          <p:cNvPr id="40" name="Rectangle 39"/>
          <p:cNvSpPr/>
          <p:nvPr/>
        </p:nvSpPr>
        <p:spPr>
          <a:xfrm>
            <a:off x="7814015" y="4781850"/>
            <a:ext cx="3018662"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0BED2"/>
                </a:solidFill>
              </a:rPr>
              <a:t>15,7 % </a:t>
            </a:r>
            <a:r>
              <a:rPr lang="fr-FR" sz="1600" b="1" dirty="0">
                <a:solidFill>
                  <a:srgbClr val="005482"/>
                </a:solidFill>
              </a:rPr>
              <a:t>dans le secteur de </a:t>
            </a:r>
            <a:r>
              <a:rPr lang="fr-FR" sz="1600" b="1" dirty="0" err="1">
                <a:solidFill>
                  <a:srgbClr val="005482"/>
                </a:solidFill>
              </a:rPr>
              <a:t>Veuzain</a:t>
            </a:r>
            <a:endParaRPr lang="fr-FR" sz="1600" b="1" dirty="0">
              <a:solidFill>
                <a:srgbClr val="005482"/>
              </a:solidFill>
            </a:endParaRPr>
          </a:p>
        </p:txBody>
      </p:sp>
      <p:sp>
        <p:nvSpPr>
          <p:cNvPr id="36" name="ZoneTexte 35"/>
          <p:cNvSpPr txBox="1"/>
          <p:nvPr/>
        </p:nvSpPr>
        <p:spPr>
          <a:xfrm>
            <a:off x="7760233" y="2096076"/>
            <a:ext cx="4209959" cy="954107"/>
          </a:xfrm>
          <a:prstGeom prst="rect">
            <a:avLst/>
          </a:prstGeom>
          <a:noFill/>
        </p:spPr>
        <p:txBody>
          <a:bodyPr wrap="square" rtlCol="0">
            <a:spAutoFit/>
          </a:bodyPr>
          <a:lstStyle/>
          <a:p>
            <a:r>
              <a:rPr lang="fr-FR" sz="2800" b="1" dirty="0">
                <a:solidFill>
                  <a:srgbClr val="005482"/>
                </a:solidFill>
              </a:rPr>
              <a:t>4 524 NEETS, </a:t>
            </a:r>
            <a:br>
              <a:rPr lang="fr-FR" sz="2800" b="1" dirty="0">
                <a:solidFill>
                  <a:srgbClr val="005482"/>
                </a:solidFill>
              </a:rPr>
            </a:br>
            <a:r>
              <a:rPr lang="fr-FR" sz="2800" b="1" dirty="0">
                <a:solidFill>
                  <a:srgbClr val="005482"/>
                </a:solidFill>
              </a:rPr>
              <a:t>soit 17,2 % des 15-29 ans</a:t>
            </a:r>
            <a:endParaRPr lang="fr-FR" sz="2800" b="1" i="1" dirty="0">
              <a:solidFill>
                <a:srgbClr val="005482"/>
              </a:solidFill>
            </a:endParaRPr>
          </a:p>
        </p:txBody>
      </p:sp>
      <p:sp>
        <p:nvSpPr>
          <p:cNvPr id="41" name="Rectangle 40"/>
          <p:cNvSpPr/>
          <p:nvPr/>
        </p:nvSpPr>
        <p:spPr>
          <a:xfrm>
            <a:off x="7819016" y="5160160"/>
            <a:ext cx="3611601"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10BED2"/>
                </a:solidFill>
              </a:rPr>
              <a:t>17,9 % </a:t>
            </a:r>
            <a:r>
              <a:rPr lang="fr-FR" sz="1600" b="1" dirty="0">
                <a:solidFill>
                  <a:srgbClr val="005482"/>
                </a:solidFill>
              </a:rPr>
              <a:t>en Loir-et-Cher</a:t>
            </a:r>
          </a:p>
        </p:txBody>
      </p:sp>
      <p:pic>
        <p:nvPicPr>
          <p:cNvPr id="30" name="Image 29">
            <a:extLst>
              <a:ext uri="{FF2B5EF4-FFF2-40B4-BE49-F238E27FC236}">
                <a16:creationId xmlns:a16="http://schemas.microsoft.com/office/drawing/2014/main" id="{362C1896-7E59-473D-9988-22E74A94DEE1}"/>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85729" r="27836" b="8886"/>
          <a:stretch/>
        </p:blipFill>
        <p:spPr>
          <a:xfrm>
            <a:off x="533631" y="6286923"/>
            <a:ext cx="2428882" cy="461665"/>
          </a:xfrm>
          <a:prstGeom prst="rect">
            <a:avLst/>
          </a:prstGeom>
        </p:spPr>
      </p:pic>
      <p:pic>
        <p:nvPicPr>
          <p:cNvPr id="44" name="Image 43">
            <a:extLst>
              <a:ext uri="{FF2B5EF4-FFF2-40B4-BE49-F238E27FC236}">
                <a16:creationId xmlns:a16="http://schemas.microsoft.com/office/drawing/2014/main" id="{572744ED-B6E3-4FC1-8301-0EB5393D161A}"/>
              </a:ext>
            </a:extLst>
          </p:cNvPr>
          <p:cNvPicPr>
            <a:picLocks noChangeAspect="1"/>
          </p:cNvPicPr>
          <p:nvPr/>
        </p:nvPicPr>
        <p:blipFill>
          <a:blip r:embed="rId5"/>
          <a:stretch>
            <a:fillRect/>
          </a:stretch>
        </p:blipFill>
        <p:spPr>
          <a:xfrm>
            <a:off x="586565" y="4651594"/>
            <a:ext cx="803665" cy="811038"/>
          </a:xfrm>
          <a:prstGeom prst="rect">
            <a:avLst/>
          </a:prstGeom>
        </p:spPr>
      </p:pic>
      <p:grpSp>
        <p:nvGrpSpPr>
          <p:cNvPr id="2" name="Groupe 1">
            <a:extLst>
              <a:ext uri="{FF2B5EF4-FFF2-40B4-BE49-F238E27FC236}">
                <a16:creationId xmlns:a16="http://schemas.microsoft.com/office/drawing/2014/main" id="{D77C8499-E502-427A-9813-762E7BCD5BD7}"/>
              </a:ext>
            </a:extLst>
          </p:cNvPr>
          <p:cNvGrpSpPr/>
          <p:nvPr/>
        </p:nvGrpSpPr>
        <p:grpSpPr>
          <a:xfrm>
            <a:off x="3085208" y="1895100"/>
            <a:ext cx="3484276" cy="4814337"/>
            <a:chOff x="3085208" y="1895100"/>
            <a:chExt cx="3484276" cy="4814337"/>
          </a:xfrm>
        </p:grpSpPr>
        <p:pic>
          <p:nvPicPr>
            <p:cNvPr id="7" name="Image 6">
              <a:extLst>
                <a:ext uri="{FF2B5EF4-FFF2-40B4-BE49-F238E27FC236}">
                  <a16:creationId xmlns:a16="http://schemas.microsoft.com/office/drawing/2014/main" id="{307D4401-ADF4-4533-AE27-1BAE27C79E21}"/>
                </a:ext>
              </a:extLst>
            </p:cNvPr>
            <p:cNvPicPr>
              <a:picLocks noChangeAspect="1"/>
            </p:cNvPicPr>
            <p:nvPr/>
          </p:nvPicPr>
          <p:blipFill rotWithShape="1">
            <a:blip r:embed="rId4">
              <a:extLst>
                <a:ext uri="{28A0092B-C50C-407E-A947-70E740481C1C}">
                  <a14:useLocalDpi xmlns:a14="http://schemas.microsoft.com/office/drawing/2010/main" val="0"/>
                </a:ext>
              </a:extLst>
            </a:blip>
            <a:srcRect l="31749" t="16710" r="35471" b="24212"/>
            <a:stretch/>
          </p:blipFill>
          <p:spPr>
            <a:xfrm>
              <a:off x="3085208" y="1912836"/>
              <a:ext cx="3402191" cy="4796601"/>
            </a:xfrm>
            <a:prstGeom prst="rect">
              <a:avLst/>
            </a:prstGeom>
          </p:spPr>
        </p:pic>
        <p:sp>
          <p:nvSpPr>
            <p:cNvPr id="20" name="ZoneTexte 19"/>
            <p:cNvSpPr txBox="1"/>
            <p:nvPr/>
          </p:nvSpPr>
          <p:spPr>
            <a:xfrm>
              <a:off x="3976402" y="2274003"/>
              <a:ext cx="419100" cy="261610"/>
            </a:xfrm>
            <a:prstGeom prst="rect">
              <a:avLst/>
            </a:prstGeom>
            <a:noFill/>
          </p:spPr>
          <p:txBody>
            <a:bodyPr wrap="square" rtlCol="0">
              <a:spAutoFit/>
            </a:bodyPr>
            <a:lstStyle/>
            <a:p>
              <a:r>
                <a:rPr lang="fr-FR" sz="1100" b="1" dirty="0"/>
                <a:t>163</a:t>
              </a:r>
            </a:p>
          </p:txBody>
        </p:sp>
        <p:sp>
          <p:nvSpPr>
            <p:cNvPr id="29" name="ZoneTexte 28"/>
            <p:cNvSpPr txBox="1"/>
            <p:nvPr/>
          </p:nvSpPr>
          <p:spPr>
            <a:xfrm>
              <a:off x="4132464" y="4721054"/>
              <a:ext cx="502115" cy="261610"/>
            </a:xfrm>
            <a:prstGeom prst="rect">
              <a:avLst/>
            </a:prstGeom>
            <a:noFill/>
          </p:spPr>
          <p:txBody>
            <a:bodyPr wrap="square" rtlCol="0">
              <a:spAutoFit/>
            </a:bodyPr>
            <a:lstStyle/>
            <a:p>
              <a:r>
                <a:rPr lang="fr-FR" sz="1100" b="1" dirty="0">
                  <a:solidFill>
                    <a:schemeClr val="bg1"/>
                  </a:solidFill>
                </a:rPr>
                <a:t>2 057</a:t>
              </a:r>
            </a:p>
          </p:txBody>
        </p:sp>
        <p:sp>
          <p:nvSpPr>
            <p:cNvPr id="32" name="ZoneTexte 31"/>
            <p:cNvSpPr txBox="1"/>
            <p:nvPr/>
          </p:nvSpPr>
          <p:spPr>
            <a:xfrm>
              <a:off x="5104326" y="2274003"/>
              <a:ext cx="343045" cy="261610"/>
            </a:xfrm>
            <a:prstGeom prst="rect">
              <a:avLst/>
            </a:prstGeom>
            <a:noFill/>
          </p:spPr>
          <p:txBody>
            <a:bodyPr wrap="square" rtlCol="0">
              <a:spAutoFit/>
            </a:bodyPr>
            <a:lstStyle/>
            <a:p>
              <a:r>
                <a:rPr lang="fr-FR" sz="1100" b="1" dirty="0"/>
                <a:t>87</a:t>
              </a:r>
              <a:endParaRPr lang="fr-FR" sz="900" b="1" i="1" dirty="0"/>
            </a:p>
          </p:txBody>
        </p:sp>
        <p:sp>
          <p:nvSpPr>
            <p:cNvPr id="43" name="Rectangle 42">
              <a:extLst>
                <a:ext uri="{FF2B5EF4-FFF2-40B4-BE49-F238E27FC236}">
                  <a16:creationId xmlns:a16="http://schemas.microsoft.com/office/drawing/2014/main" id="{77249F6C-220B-4E51-922F-653B69AE18CD}"/>
                </a:ext>
              </a:extLst>
            </p:cNvPr>
            <p:cNvSpPr/>
            <p:nvPr/>
          </p:nvSpPr>
          <p:spPr>
            <a:xfrm>
              <a:off x="3552281" y="5901554"/>
              <a:ext cx="45719" cy="14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385CBA04-B1B9-4770-AE5A-23B2CC8F338D}"/>
                </a:ext>
              </a:extLst>
            </p:cNvPr>
            <p:cNvSpPr txBox="1"/>
            <p:nvPr/>
          </p:nvSpPr>
          <p:spPr>
            <a:xfrm>
              <a:off x="3610781" y="1895100"/>
              <a:ext cx="343045" cy="261610"/>
            </a:xfrm>
            <a:prstGeom prst="rect">
              <a:avLst/>
            </a:prstGeom>
            <a:noFill/>
          </p:spPr>
          <p:txBody>
            <a:bodyPr wrap="square" rtlCol="0">
              <a:spAutoFit/>
            </a:bodyPr>
            <a:lstStyle/>
            <a:p>
              <a:r>
                <a:rPr lang="fr-FR" sz="1100" b="1" dirty="0"/>
                <a:t>56</a:t>
              </a:r>
              <a:endParaRPr lang="fr-FR" sz="900" b="1" i="1" dirty="0"/>
            </a:p>
          </p:txBody>
        </p:sp>
        <p:sp>
          <p:nvSpPr>
            <p:cNvPr id="27" name="ZoneTexte 26">
              <a:extLst>
                <a:ext uri="{FF2B5EF4-FFF2-40B4-BE49-F238E27FC236}">
                  <a16:creationId xmlns:a16="http://schemas.microsoft.com/office/drawing/2014/main" id="{581020E9-C6F3-43D2-B4E8-9AA0A3609802}"/>
                </a:ext>
              </a:extLst>
            </p:cNvPr>
            <p:cNvSpPr txBox="1"/>
            <p:nvPr/>
          </p:nvSpPr>
          <p:spPr>
            <a:xfrm>
              <a:off x="4613253" y="2868775"/>
              <a:ext cx="419100" cy="261610"/>
            </a:xfrm>
            <a:prstGeom prst="rect">
              <a:avLst/>
            </a:prstGeom>
            <a:noFill/>
          </p:spPr>
          <p:txBody>
            <a:bodyPr wrap="square" rtlCol="0">
              <a:spAutoFit/>
            </a:bodyPr>
            <a:lstStyle/>
            <a:p>
              <a:r>
                <a:rPr lang="fr-FR" sz="1100" b="1" dirty="0"/>
                <a:t>144</a:t>
              </a:r>
            </a:p>
          </p:txBody>
        </p:sp>
        <p:sp>
          <p:nvSpPr>
            <p:cNvPr id="28" name="ZoneTexte 27">
              <a:extLst>
                <a:ext uri="{FF2B5EF4-FFF2-40B4-BE49-F238E27FC236}">
                  <a16:creationId xmlns:a16="http://schemas.microsoft.com/office/drawing/2014/main" id="{DCA0E3F8-8816-4424-95B8-EBAB1BEA5353}"/>
                </a:ext>
              </a:extLst>
            </p:cNvPr>
            <p:cNvSpPr txBox="1"/>
            <p:nvPr/>
          </p:nvSpPr>
          <p:spPr>
            <a:xfrm>
              <a:off x="3142993" y="2600501"/>
              <a:ext cx="419100" cy="261610"/>
            </a:xfrm>
            <a:prstGeom prst="rect">
              <a:avLst/>
            </a:prstGeom>
            <a:noFill/>
          </p:spPr>
          <p:txBody>
            <a:bodyPr wrap="square" rtlCol="0">
              <a:spAutoFit/>
            </a:bodyPr>
            <a:lstStyle/>
            <a:p>
              <a:r>
                <a:rPr lang="fr-FR" sz="1100" b="1" dirty="0"/>
                <a:t>344</a:t>
              </a:r>
            </a:p>
          </p:txBody>
        </p:sp>
        <p:sp>
          <p:nvSpPr>
            <p:cNvPr id="31" name="ZoneTexte 30">
              <a:extLst>
                <a:ext uri="{FF2B5EF4-FFF2-40B4-BE49-F238E27FC236}">
                  <a16:creationId xmlns:a16="http://schemas.microsoft.com/office/drawing/2014/main" id="{25EBAB17-A942-42FE-854C-9F2D9BC31BC6}"/>
                </a:ext>
              </a:extLst>
            </p:cNvPr>
            <p:cNvSpPr txBox="1"/>
            <p:nvPr/>
          </p:nvSpPr>
          <p:spPr>
            <a:xfrm>
              <a:off x="3286565" y="3186443"/>
              <a:ext cx="419100" cy="261610"/>
            </a:xfrm>
            <a:prstGeom prst="rect">
              <a:avLst/>
            </a:prstGeom>
            <a:noFill/>
          </p:spPr>
          <p:txBody>
            <a:bodyPr wrap="square" rtlCol="0">
              <a:spAutoFit/>
            </a:bodyPr>
            <a:lstStyle/>
            <a:p>
              <a:r>
                <a:rPr lang="fr-FR" sz="1100" b="1" dirty="0">
                  <a:solidFill>
                    <a:schemeClr val="bg1"/>
                  </a:solidFill>
                </a:rPr>
                <a:t>476</a:t>
              </a:r>
            </a:p>
          </p:txBody>
        </p:sp>
        <p:sp>
          <p:nvSpPr>
            <p:cNvPr id="38" name="ZoneTexte 37">
              <a:extLst>
                <a:ext uri="{FF2B5EF4-FFF2-40B4-BE49-F238E27FC236}">
                  <a16:creationId xmlns:a16="http://schemas.microsoft.com/office/drawing/2014/main" id="{021E70D3-FFBE-4CCA-BFF4-E04A7477CDBF}"/>
                </a:ext>
              </a:extLst>
            </p:cNvPr>
            <p:cNvSpPr txBox="1"/>
            <p:nvPr/>
          </p:nvSpPr>
          <p:spPr>
            <a:xfrm>
              <a:off x="3168836" y="3630234"/>
              <a:ext cx="419100" cy="261610"/>
            </a:xfrm>
            <a:prstGeom prst="rect">
              <a:avLst/>
            </a:prstGeom>
            <a:noFill/>
          </p:spPr>
          <p:txBody>
            <a:bodyPr wrap="square" rtlCol="0">
              <a:spAutoFit/>
            </a:bodyPr>
            <a:lstStyle/>
            <a:p>
              <a:r>
                <a:rPr lang="fr-FR" sz="1100" b="1" dirty="0"/>
                <a:t>111</a:t>
              </a:r>
            </a:p>
          </p:txBody>
        </p:sp>
        <p:sp>
          <p:nvSpPr>
            <p:cNvPr id="45" name="ZoneTexte 44">
              <a:extLst>
                <a:ext uri="{FF2B5EF4-FFF2-40B4-BE49-F238E27FC236}">
                  <a16:creationId xmlns:a16="http://schemas.microsoft.com/office/drawing/2014/main" id="{CABD8F02-1D66-4D1C-8711-5CC560383424}"/>
                </a:ext>
              </a:extLst>
            </p:cNvPr>
            <p:cNvSpPr txBox="1"/>
            <p:nvPr/>
          </p:nvSpPr>
          <p:spPr>
            <a:xfrm>
              <a:off x="4204303" y="3753645"/>
              <a:ext cx="343045" cy="261610"/>
            </a:xfrm>
            <a:prstGeom prst="rect">
              <a:avLst/>
            </a:prstGeom>
            <a:noFill/>
          </p:spPr>
          <p:txBody>
            <a:bodyPr wrap="square" rtlCol="0">
              <a:spAutoFit/>
            </a:bodyPr>
            <a:lstStyle/>
            <a:p>
              <a:r>
                <a:rPr lang="fr-FR" sz="1100" b="1" dirty="0"/>
                <a:t>71</a:t>
              </a:r>
              <a:endParaRPr lang="fr-FR" sz="900" b="1" i="1" dirty="0"/>
            </a:p>
          </p:txBody>
        </p:sp>
        <p:sp>
          <p:nvSpPr>
            <p:cNvPr id="46" name="ZoneTexte 45">
              <a:extLst>
                <a:ext uri="{FF2B5EF4-FFF2-40B4-BE49-F238E27FC236}">
                  <a16:creationId xmlns:a16="http://schemas.microsoft.com/office/drawing/2014/main" id="{044D5E7F-CAE2-418A-8239-6BB78031EEBD}"/>
                </a:ext>
              </a:extLst>
            </p:cNvPr>
            <p:cNvSpPr txBox="1"/>
            <p:nvPr/>
          </p:nvSpPr>
          <p:spPr>
            <a:xfrm>
              <a:off x="3529069" y="4166420"/>
              <a:ext cx="343045" cy="261610"/>
            </a:xfrm>
            <a:prstGeom prst="rect">
              <a:avLst/>
            </a:prstGeom>
            <a:noFill/>
          </p:spPr>
          <p:txBody>
            <a:bodyPr wrap="square" rtlCol="0">
              <a:spAutoFit/>
            </a:bodyPr>
            <a:lstStyle/>
            <a:p>
              <a:r>
                <a:rPr lang="fr-FR" sz="1100" b="1" dirty="0"/>
                <a:t>53</a:t>
              </a:r>
              <a:endParaRPr lang="fr-FR" sz="900" b="1" i="1" dirty="0"/>
            </a:p>
          </p:txBody>
        </p:sp>
        <p:sp>
          <p:nvSpPr>
            <p:cNvPr id="47" name="ZoneTexte 46">
              <a:extLst>
                <a:ext uri="{FF2B5EF4-FFF2-40B4-BE49-F238E27FC236}">
                  <a16:creationId xmlns:a16="http://schemas.microsoft.com/office/drawing/2014/main" id="{EBA64368-87DA-4F6D-AE05-9331D9C9D80F}"/>
                </a:ext>
              </a:extLst>
            </p:cNvPr>
            <p:cNvSpPr txBox="1"/>
            <p:nvPr/>
          </p:nvSpPr>
          <p:spPr>
            <a:xfrm>
              <a:off x="4936609" y="3447045"/>
              <a:ext cx="419100" cy="261610"/>
            </a:xfrm>
            <a:prstGeom prst="rect">
              <a:avLst/>
            </a:prstGeom>
            <a:noFill/>
          </p:spPr>
          <p:txBody>
            <a:bodyPr wrap="square" rtlCol="0">
              <a:spAutoFit/>
            </a:bodyPr>
            <a:lstStyle/>
            <a:p>
              <a:r>
                <a:rPr lang="fr-FR" sz="1100" b="1" dirty="0"/>
                <a:t>341</a:t>
              </a:r>
            </a:p>
          </p:txBody>
        </p:sp>
        <p:sp>
          <p:nvSpPr>
            <p:cNvPr id="48" name="ZoneTexte 47">
              <a:extLst>
                <a:ext uri="{FF2B5EF4-FFF2-40B4-BE49-F238E27FC236}">
                  <a16:creationId xmlns:a16="http://schemas.microsoft.com/office/drawing/2014/main" id="{0D7A889E-ADA0-424E-B148-6EC8684BB11D}"/>
                </a:ext>
              </a:extLst>
            </p:cNvPr>
            <p:cNvSpPr txBox="1"/>
            <p:nvPr/>
          </p:nvSpPr>
          <p:spPr>
            <a:xfrm>
              <a:off x="5452109" y="4168185"/>
              <a:ext cx="419100" cy="261610"/>
            </a:xfrm>
            <a:prstGeom prst="rect">
              <a:avLst/>
            </a:prstGeom>
            <a:noFill/>
          </p:spPr>
          <p:txBody>
            <a:bodyPr wrap="square" rtlCol="0">
              <a:spAutoFit/>
            </a:bodyPr>
            <a:lstStyle/>
            <a:p>
              <a:r>
                <a:rPr lang="fr-FR" sz="1100" b="1" dirty="0"/>
                <a:t>362</a:t>
              </a:r>
            </a:p>
          </p:txBody>
        </p:sp>
        <p:sp>
          <p:nvSpPr>
            <p:cNvPr id="49" name="ZoneTexte 48">
              <a:extLst>
                <a:ext uri="{FF2B5EF4-FFF2-40B4-BE49-F238E27FC236}">
                  <a16:creationId xmlns:a16="http://schemas.microsoft.com/office/drawing/2014/main" id="{9F123BBC-4663-47C0-AEB1-FF5F226D41A5}"/>
                </a:ext>
              </a:extLst>
            </p:cNvPr>
            <p:cNvSpPr txBox="1"/>
            <p:nvPr/>
          </p:nvSpPr>
          <p:spPr>
            <a:xfrm>
              <a:off x="4506138" y="4313638"/>
              <a:ext cx="419100" cy="261610"/>
            </a:xfrm>
            <a:prstGeom prst="rect">
              <a:avLst/>
            </a:prstGeom>
            <a:noFill/>
          </p:spPr>
          <p:txBody>
            <a:bodyPr wrap="square" rtlCol="0">
              <a:spAutoFit/>
            </a:bodyPr>
            <a:lstStyle/>
            <a:p>
              <a:r>
                <a:rPr lang="fr-FR" sz="1100" b="1" dirty="0">
                  <a:solidFill>
                    <a:schemeClr val="bg1"/>
                  </a:solidFill>
                </a:rPr>
                <a:t>457</a:t>
              </a:r>
            </a:p>
          </p:txBody>
        </p:sp>
        <p:sp>
          <p:nvSpPr>
            <p:cNvPr id="50" name="ZoneTexte 49">
              <a:extLst>
                <a:ext uri="{FF2B5EF4-FFF2-40B4-BE49-F238E27FC236}">
                  <a16:creationId xmlns:a16="http://schemas.microsoft.com/office/drawing/2014/main" id="{6F59A0D4-E846-4AD8-A5BC-B80DDBDA5359}"/>
                </a:ext>
              </a:extLst>
            </p:cNvPr>
            <p:cNvSpPr txBox="1"/>
            <p:nvPr/>
          </p:nvSpPr>
          <p:spPr>
            <a:xfrm>
              <a:off x="3695222" y="4711235"/>
              <a:ext cx="419100" cy="261610"/>
            </a:xfrm>
            <a:prstGeom prst="rect">
              <a:avLst/>
            </a:prstGeom>
            <a:noFill/>
          </p:spPr>
          <p:txBody>
            <a:bodyPr wrap="square" rtlCol="0">
              <a:spAutoFit/>
            </a:bodyPr>
            <a:lstStyle/>
            <a:p>
              <a:r>
                <a:rPr lang="fr-FR" sz="1100" b="1" dirty="0"/>
                <a:t>223</a:t>
              </a:r>
            </a:p>
          </p:txBody>
        </p:sp>
        <p:sp>
          <p:nvSpPr>
            <p:cNvPr id="51" name="ZoneTexte 50">
              <a:extLst>
                <a:ext uri="{FF2B5EF4-FFF2-40B4-BE49-F238E27FC236}">
                  <a16:creationId xmlns:a16="http://schemas.microsoft.com/office/drawing/2014/main" id="{8469CE1D-2EEC-4EE6-8903-E1397EE42420}"/>
                </a:ext>
              </a:extLst>
            </p:cNvPr>
            <p:cNvSpPr txBox="1"/>
            <p:nvPr/>
          </p:nvSpPr>
          <p:spPr>
            <a:xfrm>
              <a:off x="4851232" y="5122945"/>
              <a:ext cx="419100" cy="261610"/>
            </a:xfrm>
            <a:prstGeom prst="rect">
              <a:avLst/>
            </a:prstGeom>
            <a:noFill/>
          </p:spPr>
          <p:txBody>
            <a:bodyPr wrap="square" rtlCol="0">
              <a:spAutoFit/>
            </a:bodyPr>
            <a:lstStyle/>
            <a:p>
              <a:r>
                <a:rPr lang="fr-FR" sz="1100" b="1" dirty="0"/>
                <a:t>281</a:t>
              </a:r>
            </a:p>
          </p:txBody>
        </p:sp>
        <p:sp>
          <p:nvSpPr>
            <p:cNvPr id="52" name="ZoneTexte 51">
              <a:extLst>
                <a:ext uri="{FF2B5EF4-FFF2-40B4-BE49-F238E27FC236}">
                  <a16:creationId xmlns:a16="http://schemas.microsoft.com/office/drawing/2014/main" id="{A6BE7167-E8DF-4C56-A5A9-5C9718080F46}"/>
                </a:ext>
              </a:extLst>
            </p:cNvPr>
            <p:cNvSpPr txBox="1"/>
            <p:nvPr/>
          </p:nvSpPr>
          <p:spPr>
            <a:xfrm>
              <a:off x="3805953" y="5678644"/>
              <a:ext cx="419100" cy="261610"/>
            </a:xfrm>
            <a:prstGeom prst="rect">
              <a:avLst/>
            </a:prstGeom>
            <a:noFill/>
          </p:spPr>
          <p:txBody>
            <a:bodyPr wrap="square" rtlCol="0">
              <a:spAutoFit/>
            </a:bodyPr>
            <a:lstStyle/>
            <a:p>
              <a:r>
                <a:rPr lang="fr-FR" sz="1100" b="1" dirty="0"/>
                <a:t>284</a:t>
              </a:r>
            </a:p>
          </p:txBody>
        </p:sp>
        <p:sp>
          <p:nvSpPr>
            <p:cNvPr id="53" name="ZoneTexte 52">
              <a:extLst>
                <a:ext uri="{FF2B5EF4-FFF2-40B4-BE49-F238E27FC236}">
                  <a16:creationId xmlns:a16="http://schemas.microsoft.com/office/drawing/2014/main" id="{2CF42568-DE29-42C4-8318-6396D13E16A1}"/>
                </a:ext>
              </a:extLst>
            </p:cNvPr>
            <p:cNvSpPr txBox="1"/>
            <p:nvPr/>
          </p:nvSpPr>
          <p:spPr>
            <a:xfrm>
              <a:off x="4688828" y="5439605"/>
              <a:ext cx="419100" cy="261610"/>
            </a:xfrm>
            <a:prstGeom prst="rect">
              <a:avLst/>
            </a:prstGeom>
            <a:noFill/>
          </p:spPr>
          <p:txBody>
            <a:bodyPr wrap="square" rtlCol="0">
              <a:spAutoFit/>
            </a:bodyPr>
            <a:lstStyle/>
            <a:p>
              <a:r>
                <a:rPr lang="fr-FR" sz="1100" b="1" dirty="0"/>
                <a:t>262</a:t>
              </a:r>
            </a:p>
          </p:txBody>
        </p:sp>
        <p:sp>
          <p:nvSpPr>
            <p:cNvPr id="54" name="ZoneTexte 53">
              <a:extLst>
                <a:ext uri="{FF2B5EF4-FFF2-40B4-BE49-F238E27FC236}">
                  <a16:creationId xmlns:a16="http://schemas.microsoft.com/office/drawing/2014/main" id="{E380BFD3-FFE6-4A47-923F-C2D6E6C8F68B}"/>
                </a:ext>
              </a:extLst>
            </p:cNvPr>
            <p:cNvSpPr txBox="1"/>
            <p:nvPr/>
          </p:nvSpPr>
          <p:spPr>
            <a:xfrm>
              <a:off x="4617127" y="6198390"/>
              <a:ext cx="419100" cy="261610"/>
            </a:xfrm>
            <a:prstGeom prst="rect">
              <a:avLst/>
            </a:prstGeom>
            <a:noFill/>
          </p:spPr>
          <p:txBody>
            <a:bodyPr wrap="square" rtlCol="0">
              <a:spAutoFit/>
            </a:bodyPr>
            <a:lstStyle/>
            <a:p>
              <a:r>
                <a:rPr lang="fr-FR" sz="1100" b="1" dirty="0"/>
                <a:t>397</a:t>
              </a:r>
            </a:p>
          </p:txBody>
        </p:sp>
        <p:sp>
          <p:nvSpPr>
            <p:cNvPr id="55" name="ZoneTexte 54">
              <a:extLst>
                <a:ext uri="{FF2B5EF4-FFF2-40B4-BE49-F238E27FC236}">
                  <a16:creationId xmlns:a16="http://schemas.microsoft.com/office/drawing/2014/main" id="{9FA553C2-5403-45A8-8909-495EAA82B9FB}"/>
                </a:ext>
              </a:extLst>
            </p:cNvPr>
            <p:cNvSpPr txBox="1"/>
            <p:nvPr/>
          </p:nvSpPr>
          <p:spPr>
            <a:xfrm>
              <a:off x="5566674" y="5640849"/>
              <a:ext cx="419100" cy="261610"/>
            </a:xfrm>
            <a:prstGeom prst="rect">
              <a:avLst/>
            </a:prstGeom>
            <a:noFill/>
          </p:spPr>
          <p:txBody>
            <a:bodyPr wrap="square" rtlCol="0">
              <a:spAutoFit/>
            </a:bodyPr>
            <a:lstStyle/>
            <a:p>
              <a:r>
                <a:rPr lang="fr-FR" sz="1100" b="1" dirty="0"/>
                <a:t>295</a:t>
              </a:r>
            </a:p>
          </p:txBody>
        </p:sp>
        <p:sp>
          <p:nvSpPr>
            <p:cNvPr id="56" name="ZoneTexte 55">
              <a:extLst>
                <a:ext uri="{FF2B5EF4-FFF2-40B4-BE49-F238E27FC236}">
                  <a16:creationId xmlns:a16="http://schemas.microsoft.com/office/drawing/2014/main" id="{3A920A97-9034-4BF0-B445-342DA626A9C9}"/>
                </a:ext>
              </a:extLst>
            </p:cNvPr>
            <p:cNvSpPr txBox="1"/>
            <p:nvPr/>
          </p:nvSpPr>
          <p:spPr>
            <a:xfrm>
              <a:off x="5674166" y="6187188"/>
              <a:ext cx="419100" cy="261610"/>
            </a:xfrm>
            <a:prstGeom prst="rect">
              <a:avLst/>
            </a:prstGeom>
            <a:noFill/>
          </p:spPr>
          <p:txBody>
            <a:bodyPr wrap="square" rtlCol="0">
              <a:spAutoFit/>
            </a:bodyPr>
            <a:lstStyle/>
            <a:p>
              <a:r>
                <a:rPr lang="fr-FR" sz="1100" b="1" dirty="0"/>
                <a:t>195</a:t>
              </a:r>
            </a:p>
          </p:txBody>
        </p:sp>
        <p:sp>
          <p:nvSpPr>
            <p:cNvPr id="57" name="ZoneTexte 56">
              <a:extLst>
                <a:ext uri="{FF2B5EF4-FFF2-40B4-BE49-F238E27FC236}">
                  <a16:creationId xmlns:a16="http://schemas.microsoft.com/office/drawing/2014/main" id="{D2B486B9-1449-4CE8-AE65-86AEDBCC00CB}"/>
                </a:ext>
              </a:extLst>
            </p:cNvPr>
            <p:cNvSpPr txBox="1"/>
            <p:nvPr/>
          </p:nvSpPr>
          <p:spPr>
            <a:xfrm>
              <a:off x="6150384" y="5553234"/>
              <a:ext cx="419100" cy="261610"/>
            </a:xfrm>
            <a:prstGeom prst="rect">
              <a:avLst/>
            </a:prstGeom>
            <a:noFill/>
          </p:spPr>
          <p:txBody>
            <a:bodyPr wrap="square" rtlCol="0">
              <a:spAutoFit/>
            </a:bodyPr>
            <a:lstStyle/>
            <a:p>
              <a:r>
                <a:rPr lang="fr-FR" sz="1100" b="1" dirty="0"/>
                <a:t>649</a:t>
              </a:r>
            </a:p>
          </p:txBody>
        </p:sp>
      </p:grpSp>
      <p:grpSp>
        <p:nvGrpSpPr>
          <p:cNvPr id="58" name="Group 4">
            <a:extLst>
              <a:ext uri="{FF2B5EF4-FFF2-40B4-BE49-F238E27FC236}">
                <a16:creationId xmlns:a16="http://schemas.microsoft.com/office/drawing/2014/main" id="{A4950F8F-EA64-4694-95D5-2F41B5019CD5}"/>
              </a:ext>
            </a:extLst>
          </p:cNvPr>
          <p:cNvGrpSpPr>
            <a:grpSpLocks noChangeAspect="1"/>
          </p:cNvGrpSpPr>
          <p:nvPr/>
        </p:nvGrpSpPr>
        <p:grpSpPr bwMode="auto">
          <a:xfrm>
            <a:off x="3351808" y="1955661"/>
            <a:ext cx="3082070" cy="4692950"/>
            <a:chOff x="2154" y="1048"/>
            <a:chExt cx="2074" cy="3158"/>
          </a:xfrm>
        </p:grpSpPr>
        <p:sp>
          <p:nvSpPr>
            <p:cNvPr id="59" name="Freeform 6">
              <a:extLst>
                <a:ext uri="{FF2B5EF4-FFF2-40B4-BE49-F238E27FC236}">
                  <a16:creationId xmlns:a16="http://schemas.microsoft.com/office/drawing/2014/main" id="{DD4672B3-56E3-4488-8BEA-927696765180}"/>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7">
              <a:extLst>
                <a:ext uri="{FF2B5EF4-FFF2-40B4-BE49-F238E27FC236}">
                  <a16:creationId xmlns:a16="http://schemas.microsoft.com/office/drawing/2014/main" id="{34251723-6396-4C6B-8935-7DE2622F8A90}"/>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Freeform 8">
              <a:extLst>
                <a:ext uri="{FF2B5EF4-FFF2-40B4-BE49-F238E27FC236}">
                  <a16:creationId xmlns:a16="http://schemas.microsoft.com/office/drawing/2014/main" id="{77DD91EF-368D-47BA-A747-9F0F0650C4AC}"/>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Freeform 9">
              <a:extLst>
                <a:ext uri="{FF2B5EF4-FFF2-40B4-BE49-F238E27FC236}">
                  <a16:creationId xmlns:a16="http://schemas.microsoft.com/office/drawing/2014/main" id="{B9317AB8-C317-4081-AD34-9C4DDAF39CF4}"/>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Freeform 10">
              <a:extLst>
                <a:ext uri="{FF2B5EF4-FFF2-40B4-BE49-F238E27FC236}">
                  <a16:creationId xmlns:a16="http://schemas.microsoft.com/office/drawing/2014/main" id="{93D3B7D7-DEAE-4FEE-8EA4-05E7EB213FB0}"/>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05668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44973" y="144376"/>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000" baseline="0" dirty="0"/>
              <a:t>Des conditions de vie plutôt favorables</a:t>
            </a:r>
          </a:p>
          <a:p>
            <a:r>
              <a:rPr lang="fr-FR" sz="4000" baseline="0" dirty="0"/>
              <a:t>dans le bassin blésois</a:t>
            </a:r>
          </a:p>
        </p:txBody>
      </p:sp>
      <p:sp>
        <p:nvSpPr>
          <p:cNvPr id="5" name="ZoneTexte 4"/>
          <p:cNvSpPr txBox="1"/>
          <p:nvPr/>
        </p:nvSpPr>
        <p:spPr>
          <a:xfrm>
            <a:off x="4742862" y="6492029"/>
            <a:ext cx="7571625" cy="276999"/>
          </a:xfrm>
          <a:prstGeom prst="rect">
            <a:avLst/>
          </a:prstGeom>
          <a:noFill/>
        </p:spPr>
        <p:txBody>
          <a:bodyPr wrap="none" rtlCol="0">
            <a:spAutoFit/>
          </a:bodyPr>
          <a:lstStyle/>
          <a:p>
            <a:r>
              <a:rPr lang="fr-FR" sz="1200" i="1" dirty="0">
                <a:solidFill>
                  <a:srgbClr val="005482"/>
                </a:solidFill>
              </a:rPr>
              <a:t>D’après sources : INSEE- RP 2020, </a:t>
            </a:r>
            <a:r>
              <a:rPr lang="fr-FR" sz="1200" i="1" dirty="0" err="1">
                <a:solidFill>
                  <a:srgbClr val="005482"/>
                </a:solidFill>
              </a:rPr>
              <a:t>Filosofi</a:t>
            </a:r>
            <a:r>
              <a:rPr lang="fr-FR" sz="1200" i="1" dirty="0">
                <a:solidFill>
                  <a:srgbClr val="005482"/>
                </a:solidFill>
              </a:rPr>
              <a:t> 2020, DGFIP 2021, Caf au 31/12/2022, Pôle emploi au 31/12/2022, URSSAF </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5706405" y="1182886"/>
            <a:ext cx="5778379" cy="369332"/>
          </a:xfrm>
          <a:prstGeom prst="rect">
            <a:avLst/>
          </a:prstGeom>
          <a:noFill/>
        </p:spPr>
        <p:txBody>
          <a:bodyPr wrap="square" rtlCol="0">
            <a:spAutoFit/>
          </a:bodyPr>
          <a:lstStyle/>
          <a:p>
            <a:pPr algn="ctr"/>
            <a:r>
              <a:rPr lang="fr-FR" dirty="0">
                <a:solidFill>
                  <a:srgbClr val="005482"/>
                </a:solidFill>
              </a:rPr>
              <a:t>Carte de synthèse des principaux indicateurs sociaux</a:t>
            </a:r>
          </a:p>
        </p:txBody>
      </p:sp>
      <p:pic>
        <p:nvPicPr>
          <p:cNvPr id="18" name="Image 17"/>
          <p:cNvPicPr>
            <a:picLocks noChangeAspect="1"/>
          </p:cNvPicPr>
          <p:nvPr/>
        </p:nvPicPr>
        <p:blipFill>
          <a:blip r:embed="rId4"/>
          <a:stretch>
            <a:fillRect/>
          </a:stretch>
        </p:blipFill>
        <p:spPr>
          <a:xfrm>
            <a:off x="510083" y="2397630"/>
            <a:ext cx="4971779" cy="1776275"/>
          </a:xfrm>
          <a:prstGeom prst="rect">
            <a:avLst/>
          </a:prstGeom>
        </p:spPr>
      </p:pic>
      <p:sp>
        <p:nvSpPr>
          <p:cNvPr id="23" name="Rectangle 22"/>
          <p:cNvSpPr/>
          <p:nvPr/>
        </p:nvSpPr>
        <p:spPr>
          <a:xfrm>
            <a:off x="363281" y="4370575"/>
            <a:ext cx="3413125" cy="1785104"/>
          </a:xfrm>
          <a:prstGeom prst="rect">
            <a:avLst/>
          </a:prstGeom>
        </p:spPr>
        <p:txBody>
          <a:bodyPr wrap="square">
            <a:spAutoFit/>
          </a:bodyPr>
          <a:lstStyle/>
          <a:p>
            <a:pPr algn="just"/>
            <a:r>
              <a:rPr lang="fr-FR" sz="1000" i="1" dirty="0"/>
              <a:t>Carte de synthèse réalisée à partir d’une vingtaine d’indicateurs : niveaux de revenus, part des foyers non imposés, taux de pauvreté, allocataires CAF à bas revenus, part des familles monoparentales, des familles nombreuses et évolutions, part des enfants vivant dans une famille sans adulte en activité, des personnes faiblement diplômées, des jeunes ni en emploi ni en formation, taux d’activité des femmes, proportion de salariés précaires, à temps partiel, évolution de l’emploi salarié privé (hors agriculture), indicateur de chômage, chômeurs inscrits depuis 2 ans ou plus, bénéficiaires du RSA, de la prime d’activité.</a:t>
            </a:r>
          </a:p>
        </p:txBody>
      </p:sp>
      <p:grpSp>
        <p:nvGrpSpPr>
          <p:cNvPr id="2" name="Groupe 1">
            <a:extLst>
              <a:ext uri="{FF2B5EF4-FFF2-40B4-BE49-F238E27FC236}">
                <a16:creationId xmlns:a16="http://schemas.microsoft.com/office/drawing/2014/main" id="{3398E828-06D0-4B71-B65F-6F076669798C}"/>
              </a:ext>
            </a:extLst>
          </p:cNvPr>
          <p:cNvGrpSpPr/>
          <p:nvPr/>
        </p:nvGrpSpPr>
        <p:grpSpPr>
          <a:xfrm>
            <a:off x="5886081" y="1461205"/>
            <a:ext cx="5982200" cy="5121838"/>
            <a:chOff x="5631443" y="929434"/>
            <a:chExt cx="6931807" cy="5934872"/>
          </a:xfrm>
        </p:grpSpPr>
        <p:pic>
          <p:nvPicPr>
            <p:cNvPr id="7" name="Image 6">
              <a:extLst>
                <a:ext uri="{FF2B5EF4-FFF2-40B4-BE49-F238E27FC236}">
                  <a16:creationId xmlns:a16="http://schemas.microsoft.com/office/drawing/2014/main" id="{FA8187B0-584E-4F0E-9869-BE886030AE40}"/>
                </a:ext>
              </a:extLst>
            </p:cNvPr>
            <p:cNvPicPr>
              <a:picLocks noChangeAspect="1"/>
            </p:cNvPicPr>
            <p:nvPr/>
          </p:nvPicPr>
          <p:blipFill rotWithShape="1">
            <a:blip r:embed="rId5">
              <a:extLst>
                <a:ext uri="{28A0092B-C50C-407E-A947-70E740481C1C}">
                  <a14:useLocalDpi xmlns:a14="http://schemas.microsoft.com/office/drawing/2010/main" val="0"/>
                </a:ext>
              </a:extLst>
            </a:blip>
            <a:srcRect l="-1085" t="-470" r="751" b="-786"/>
            <a:stretch/>
          </p:blipFill>
          <p:spPr>
            <a:xfrm>
              <a:off x="5631443" y="929434"/>
              <a:ext cx="6931807" cy="5934872"/>
            </a:xfrm>
            <a:prstGeom prst="rect">
              <a:avLst/>
            </a:prstGeom>
          </p:spPr>
        </p:pic>
        <p:grpSp>
          <p:nvGrpSpPr>
            <p:cNvPr id="15" name="Group 4">
              <a:extLst>
                <a:ext uri="{FF2B5EF4-FFF2-40B4-BE49-F238E27FC236}">
                  <a16:creationId xmlns:a16="http://schemas.microsoft.com/office/drawing/2014/main" id="{B98D8A86-9828-4407-9939-57ED4215F719}"/>
                </a:ext>
              </a:extLst>
            </p:cNvPr>
            <p:cNvGrpSpPr>
              <a:grpSpLocks noChangeAspect="1"/>
            </p:cNvGrpSpPr>
            <p:nvPr/>
          </p:nvGrpSpPr>
          <p:grpSpPr bwMode="auto">
            <a:xfrm>
              <a:off x="7576452" y="1751691"/>
              <a:ext cx="2967140" cy="4517950"/>
              <a:chOff x="2154" y="1048"/>
              <a:chExt cx="2074" cy="3158"/>
            </a:xfrm>
          </p:grpSpPr>
          <p:sp>
            <p:nvSpPr>
              <p:cNvPr id="16" name="Freeform 6">
                <a:extLst>
                  <a:ext uri="{FF2B5EF4-FFF2-40B4-BE49-F238E27FC236}">
                    <a16:creationId xmlns:a16="http://schemas.microsoft.com/office/drawing/2014/main" id="{3238AD75-0C1A-45B7-BC49-B634520ED435}"/>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6F03BB9E-2038-4141-85EA-C1F7E641CD31}"/>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Freeform 8">
                <a:extLst>
                  <a:ext uri="{FF2B5EF4-FFF2-40B4-BE49-F238E27FC236}">
                    <a16:creationId xmlns:a16="http://schemas.microsoft.com/office/drawing/2014/main" id="{6E461249-2998-41EE-B203-ED0BB096C8D6}"/>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15638AC6-56A3-4B07-85B3-10C38AF3ECBE}"/>
                  </a:ext>
                </a:extLst>
              </p:cNvPr>
              <p:cNvSpPr>
                <a:spLocks/>
              </p:cNvSpPr>
              <p:nvPr/>
            </p:nvSpPr>
            <p:spPr bwMode="auto">
              <a:xfrm>
                <a:off x="3066" y="1048"/>
                <a:ext cx="715"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20A22E72-5267-4B9B-8FE4-50215A68E924}"/>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406353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2"/>
            <a:ext cx="12192000" cy="1262629"/>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89617" y="134739"/>
            <a:ext cx="11369842" cy="1103717"/>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Davantage de jeunes enfants à Blois, d’adolescents en périphérie</a:t>
            </a:r>
          </a:p>
        </p:txBody>
      </p:sp>
      <p:sp>
        <p:nvSpPr>
          <p:cNvPr id="5" name="ZoneTexte 4"/>
          <p:cNvSpPr txBox="1"/>
          <p:nvPr/>
        </p:nvSpPr>
        <p:spPr>
          <a:xfrm>
            <a:off x="9860535" y="6533662"/>
            <a:ext cx="2281266" cy="276999"/>
          </a:xfrm>
          <a:prstGeom prst="rect">
            <a:avLst/>
          </a:prstGeom>
          <a:noFill/>
        </p:spPr>
        <p:txBody>
          <a:bodyPr wrap="none" rtlCol="0">
            <a:spAutoFit/>
          </a:bodyPr>
          <a:lstStyle/>
          <a:p>
            <a:r>
              <a:rPr lang="fr-FR" sz="1200" i="1" dirty="0">
                <a:solidFill>
                  <a:srgbClr val="005482"/>
                </a:solidFill>
              </a:rPr>
              <a:t>D’après source : INSEE – RP 2020</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740231" y="1392042"/>
            <a:ext cx="4923877" cy="646331"/>
          </a:xfrm>
          <a:prstGeom prst="rect">
            <a:avLst/>
          </a:prstGeom>
          <a:noFill/>
        </p:spPr>
        <p:txBody>
          <a:bodyPr wrap="square" rtlCol="0">
            <a:spAutoFit/>
          </a:bodyPr>
          <a:lstStyle/>
          <a:p>
            <a:pPr algn="ctr"/>
            <a:r>
              <a:rPr lang="fr-FR" dirty="0">
                <a:solidFill>
                  <a:srgbClr val="005482"/>
                </a:solidFill>
              </a:rPr>
              <a:t>Nombre d’enfants âgés de moins de 6 ans</a:t>
            </a:r>
          </a:p>
          <a:p>
            <a:pPr algn="ctr"/>
            <a:r>
              <a:rPr lang="fr-FR" dirty="0">
                <a:solidFill>
                  <a:srgbClr val="005482"/>
                </a:solidFill>
              </a:rPr>
              <a:t>et part (en %) dans la population totale </a:t>
            </a:r>
            <a:endParaRPr lang="fr-FR" sz="1200" i="1" dirty="0">
              <a:solidFill>
                <a:srgbClr val="005482"/>
              </a:solidFill>
            </a:endParaRPr>
          </a:p>
        </p:txBody>
      </p:sp>
      <p:sp>
        <p:nvSpPr>
          <p:cNvPr id="10" name="ZoneTexte 9"/>
          <p:cNvSpPr txBox="1"/>
          <p:nvPr/>
        </p:nvSpPr>
        <p:spPr>
          <a:xfrm>
            <a:off x="6785511" y="1392041"/>
            <a:ext cx="4923877" cy="646331"/>
          </a:xfrm>
          <a:prstGeom prst="rect">
            <a:avLst/>
          </a:prstGeom>
          <a:noFill/>
        </p:spPr>
        <p:txBody>
          <a:bodyPr wrap="square" rtlCol="0">
            <a:spAutoFit/>
          </a:bodyPr>
          <a:lstStyle/>
          <a:p>
            <a:pPr algn="ctr"/>
            <a:r>
              <a:rPr lang="fr-FR" dirty="0">
                <a:solidFill>
                  <a:srgbClr val="005482"/>
                </a:solidFill>
              </a:rPr>
              <a:t>Nombre de jeunes âgés de 11 à 15 ans</a:t>
            </a:r>
          </a:p>
          <a:p>
            <a:pPr algn="ctr"/>
            <a:r>
              <a:rPr lang="fr-FR" dirty="0">
                <a:solidFill>
                  <a:srgbClr val="005482"/>
                </a:solidFill>
              </a:rPr>
              <a:t>et part (en %) dans la population totale </a:t>
            </a:r>
            <a:endParaRPr lang="fr-FR" sz="1200" i="1" dirty="0">
              <a:solidFill>
                <a:srgbClr val="005482"/>
              </a:solidFill>
            </a:endParaRPr>
          </a:p>
        </p:txBody>
      </p:sp>
      <p:pic>
        <p:nvPicPr>
          <p:cNvPr id="3" name="Image 2">
            <a:extLst>
              <a:ext uri="{FF2B5EF4-FFF2-40B4-BE49-F238E27FC236}">
                <a16:creationId xmlns:a16="http://schemas.microsoft.com/office/drawing/2014/main" id="{9F22F0B0-9DB3-4A37-8BCC-062A86167E5F}"/>
              </a:ext>
            </a:extLst>
          </p:cNvPr>
          <p:cNvPicPr>
            <a:picLocks noChangeAspect="1"/>
          </p:cNvPicPr>
          <p:nvPr/>
        </p:nvPicPr>
        <p:blipFill rotWithShape="1">
          <a:blip r:embed="rId4">
            <a:extLst>
              <a:ext uri="{28A0092B-C50C-407E-A947-70E740481C1C}">
                <a14:useLocalDpi xmlns:a14="http://schemas.microsoft.com/office/drawing/2010/main" val="0"/>
              </a:ext>
            </a:extLst>
          </a:blip>
          <a:srcRect l="26072" t="16470" r="35991" b="24183"/>
          <a:stretch/>
        </p:blipFill>
        <p:spPr>
          <a:xfrm>
            <a:off x="2160495" y="2191958"/>
            <a:ext cx="3460377" cy="4234531"/>
          </a:xfrm>
          <a:prstGeom prst="rect">
            <a:avLst/>
          </a:prstGeom>
        </p:spPr>
      </p:pic>
      <p:pic>
        <p:nvPicPr>
          <p:cNvPr id="15" name="Image 14">
            <a:extLst>
              <a:ext uri="{FF2B5EF4-FFF2-40B4-BE49-F238E27FC236}">
                <a16:creationId xmlns:a16="http://schemas.microsoft.com/office/drawing/2014/main" id="{BF4B8519-2F07-4AEA-8A21-E8C3EBDB02C3}"/>
              </a:ext>
            </a:extLst>
          </p:cNvPr>
          <p:cNvPicPr>
            <a:picLocks noChangeAspect="1"/>
          </p:cNvPicPr>
          <p:nvPr/>
        </p:nvPicPr>
        <p:blipFill rotWithShape="1">
          <a:blip r:embed="rId4">
            <a:extLst>
              <a:ext uri="{28A0092B-C50C-407E-A947-70E740481C1C}">
                <a14:useLocalDpi xmlns:a14="http://schemas.microsoft.com/office/drawing/2010/main" val="0"/>
              </a:ext>
            </a:extLst>
          </a:blip>
          <a:srcRect l="50308" t="85972" r="28266" b="9379"/>
          <a:stretch/>
        </p:blipFill>
        <p:spPr>
          <a:xfrm>
            <a:off x="100884" y="6130332"/>
            <a:ext cx="1954306" cy="331718"/>
          </a:xfrm>
          <a:prstGeom prst="rect">
            <a:avLst/>
          </a:prstGeom>
        </p:spPr>
      </p:pic>
      <p:sp>
        <p:nvSpPr>
          <p:cNvPr id="17" name="ZoneTexte 16">
            <a:extLst>
              <a:ext uri="{FF2B5EF4-FFF2-40B4-BE49-F238E27FC236}">
                <a16:creationId xmlns:a16="http://schemas.microsoft.com/office/drawing/2014/main" id="{04F8787C-E4FF-4704-BB53-203950122702}"/>
              </a:ext>
            </a:extLst>
          </p:cNvPr>
          <p:cNvSpPr txBox="1"/>
          <p:nvPr/>
        </p:nvSpPr>
        <p:spPr>
          <a:xfrm>
            <a:off x="4433602" y="2444332"/>
            <a:ext cx="419100" cy="261610"/>
          </a:xfrm>
          <a:prstGeom prst="rect">
            <a:avLst/>
          </a:prstGeom>
          <a:noFill/>
        </p:spPr>
        <p:txBody>
          <a:bodyPr wrap="square" rtlCol="0">
            <a:spAutoFit/>
          </a:bodyPr>
          <a:lstStyle/>
          <a:p>
            <a:r>
              <a:rPr lang="fr-FR" sz="1100" b="1" dirty="0"/>
              <a:t>348</a:t>
            </a:r>
          </a:p>
        </p:txBody>
      </p:sp>
      <p:sp>
        <p:nvSpPr>
          <p:cNvPr id="18" name="ZoneTexte 17">
            <a:extLst>
              <a:ext uri="{FF2B5EF4-FFF2-40B4-BE49-F238E27FC236}">
                <a16:creationId xmlns:a16="http://schemas.microsoft.com/office/drawing/2014/main" id="{63C1504F-D286-4EE5-83FF-31FFB0064229}"/>
              </a:ext>
            </a:extLst>
          </p:cNvPr>
          <p:cNvSpPr txBox="1"/>
          <p:nvPr/>
        </p:nvSpPr>
        <p:spPr>
          <a:xfrm>
            <a:off x="3420590" y="2487755"/>
            <a:ext cx="419100" cy="261610"/>
          </a:xfrm>
          <a:prstGeom prst="rect">
            <a:avLst/>
          </a:prstGeom>
          <a:noFill/>
        </p:spPr>
        <p:txBody>
          <a:bodyPr wrap="square" rtlCol="0">
            <a:spAutoFit/>
          </a:bodyPr>
          <a:lstStyle/>
          <a:p>
            <a:r>
              <a:rPr lang="fr-FR" sz="1100" b="1" dirty="0"/>
              <a:t>402</a:t>
            </a:r>
          </a:p>
        </p:txBody>
      </p:sp>
      <p:sp>
        <p:nvSpPr>
          <p:cNvPr id="19" name="ZoneTexte 18">
            <a:extLst>
              <a:ext uri="{FF2B5EF4-FFF2-40B4-BE49-F238E27FC236}">
                <a16:creationId xmlns:a16="http://schemas.microsoft.com/office/drawing/2014/main" id="{17FB08E4-0D3A-4C19-9818-C86FCC29A847}"/>
              </a:ext>
            </a:extLst>
          </p:cNvPr>
          <p:cNvSpPr txBox="1"/>
          <p:nvPr/>
        </p:nvSpPr>
        <p:spPr>
          <a:xfrm>
            <a:off x="3124756" y="2148000"/>
            <a:ext cx="419100" cy="261610"/>
          </a:xfrm>
          <a:prstGeom prst="rect">
            <a:avLst/>
          </a:prstGeom>
          <a:noFill/>
        </p:spPr>
        <p:txBody>
          <a:bodyPr wrap="square" rtlCol="0">
            <a:spAutoFit/>
          </a:bodyPr>
          <a:lstStyle/>
          <a:p>
            <a:r>
              <a:rPr lang="fr-FR" sz="1100" b="1" dirty="0"/>
              <a:t>126</a:t>
            </a:r>
          </a:p>
        </p:txBody>
      </p:sp>
      <p:sp>
        <p:nvSpPr>
          <p:cNvPr id="20" name="ZoneTexte 19">
            <a:extLst>
              <a:ext uri="{FF2B5EF4-FFF2-40B4-BE49-F238E27FC236}">
                <a16:creationId xmlns:a16="http://schemas.microsoft.com/office/drawing/2014/main" id="{0DECFE96-46AC-4873-9800-BCBC5A40D75C}"/>
              </a:ext>
            </a:extLst>
          </p:cNvPr>
          <p:cNvSpPr txBox="1"/>
          <p:nvPr/>
        </p:nvSpPr>
        <p:spPr>
          <a:xfrm>
            <a:off x="2533628" y="2139035"/>
            <a:ext cx="419100" cy="261610"/>
          </a:xfrm>
          <a:prstGeom prst="rect">
            <a:avLst/>
          </a:prstGeom>
          <a:noFill/>
        </p:spPr>
        <p:txBody>
          <a:bodyPr wrap="square" rtlCol="0">
            <a:spAutoFit/>
          </a:bodyPr>
          <a:lstStyle/>
          <a:p>
            <a:r>
              <a:rPr lang="fr-FR" sz="1100" b="1" dirty="0"/>
              <a:t>297</a:t>
            </a:r>
          </a:p>
        </p:txBody>
      </p:sp>
      <p:sp>
        <p:nvSpPr>
          <p:cNvPr id="21" name="ZoneTexte 20">
            <a:extLst>
              <a:ext uri="{FF2B5EF4-FFF2-40B4-BE49-F238E27FC236}">
                <a16:creationId xmlns:a16="http://schemas.microsoft.com/office/drawing/2014/main" id="{65E8CE6F-9E14-4E1F-8558-A11F70EA0D69}"/>
              </a:ext>
            </a:extLst>
          </p:cNvPr>
          <p:cNvSpPr txBox="1"/>
          <p:nvPr/>
        </p:nvSpPr>
        <p:spPr>
          <a:xfrm>
            <a:off x="2073044" y="2798051"/>
            <a:ext cx="419100" cy="261610"/>
          </a:xfrm>
          <a:prstGeom prst="rect">
            <a:avLst/>
          </a:prstGeom>
          <a:noFill/>
        </p:spPr>
        <p:txBody>
          <a:bodyPr wrap="square" rtlCol="0">
            <a:spAutoFit/>
          </a:bodyPr>
          <a:lstStyle/>
          <a:p>
            <a:r>
              <a:rPr lang="fr-FR" sz="1100" b="1" dirty="0"/>
              <a:t>241</a:t>
            </a:r>
          </a:p>
        </p:txBody>
      </p:sp>
      <p:sp>
        <p:nvSpPr>
          <p:cNvPr id="22" name="ZoneTexte 21">
            <a:extLst>
              <a:ext uri="{FF2B5EF4-FFF2-40B4-BE49-F238E27FC236}">
                <a16:creationId xmlns:a16="http://schemas.microsoft.com/office/drawing/2014/main" id="{0050F3B2-081C-4222-B3D9-0C31074CE708}"/>
              </a:ext>
            </a:extLst>
          </p:cNvPr>
          <p:cNvSpPr txBox="1"/>
          <p:nvPr/>
        </p:nvSpPr>
        <p:spPr>
          <a:xfrm>
            <a:off x="2696691" y="2780833"/>
            <a:ext cx="419100" cy="261610"/>
          </a:xfrm>
          <a:prstGeom prst="rect">
            <a:avLst/>
          </a:prstGeom>
          <a:noFill/>
        </p:spPr>
        <p:txBody>
          <a:bodyPr wrap="square" rtlCol="0">
            <a:spAutoFit/>
          </a:bodyPr>
          <a:lstStyle/>
          <a:p>
            <a:r>
              <a:rPr lang="fr-FR" sz="1100" b="1" dirty="0"/>
              <a:t>949</a:t>
            </a:r>
          </a:p>
        </p:txBody>
      </p:sp>
      <p:sp>
        <p:nvSpPr>
          <p:cNvPr id="23" name="ZoneTexte 22">
            <a:extLst>
              <a:ext uri="{FF2B5EF4-FFF2-40B4-BE49-F238E27FC236}">
                <a16:creationId xmlns:a16="http://schemas.microsoft.com/office/drawing/2014/main" id="{2EC0BE79-29A3-4A36-B822-EF1A5FFDA8C1}"/>
              </a:ext>
            </a:extLst>
          </p:cNvPr>
          <p:cNvSpPr txBox="1"/>
          <p:nvPr/>
        </p:nvSpPr>
        <p:spPr>
          <a:xfrm>
            <a:off x="3151651" y="3264931"/>
            <a:ext cx="419100" cy="261610"/>
          </a:xfrm>
          <a:prstGeom prst="rect">
            <a:avLst/>
          </a:prstGeom>
          <a:noFill/>
        </p:spPr>
        <p:txBody>
          <a:bodyPr wrap="square" rtlCol="0">
            <a:spAutoFit/>
          </a:bodyPr>
          <a:lstStyle/>
          <a:p>
            <a:r>
              <a:rPr lang="fr-FR" sz="1100" b="1" dirty="0"/>
              <a:t>860</a:t>
            </a:r>
          </a:p>
        </p:txBody>
      </p:sp>
      <p:sp>
        <p:nvSpPr>
          <p:cNvPr id="24" name="ZoneTexte 23">
            <a:extLst>
              <a:ext uri="{FF2B5EF4-FFF2-40B4-BE49-F238E27FC236}">
                <a16:creationId xmlns:a16="http://schemas.microsoft.com/office/drawing/2014/main" id="{FD5CBB66-97CE-4795-B10B-AC2C25BE7DED}"/>
              </a:ext>
            </a:extLst>
          </p:cNvPr>
          <p:cNvSpPr txBox="1"/>
          <p:nvPr/>
        </p:nvSpPr>
        <p:spPr>
          <a:xfrm>
            <a:off x="3886476" y="3022825"/>
            <a:ext cx="419100" cy="261610"/>
          </a:xfrm>
          <a:prstGeom prst="rect">
            <a:avLst/>
          </a:prstGeom>
          <a:noFill/>
        </p:spPr>
        <p:txBody>
          <a:bodyPr wrap="square" rtlCol="0">
            <a:spAutoFit/>
          </a:bodyPr>
          <a:lstStyle/>
          <a:p>
            <a:r>
              <a:rPr lang="fr-FR" sz="1100" b="1" dirty="0"/>
              <a:t>400</a:t>
            </a:r>
          </a:p>
        </p:txBody>
      </p:sp>
      <p:sp>
        <p:nvSpPr>
          <p:cNvPr id="25" name="ZoneTexte 24">
            <a:extLst>
              <a:ext uri="{FF2B5EF4-FFF2-40B4-BE49-F238E27FC236}">
                <a16:creationId xmlns:a16="http://schemas.microsoft.com/office/drawing/2014/main" id="{28A9F702-1E3D-48C3-80A2-345B14495D2C}"/>
              </a:ext>
            </a:extLst>
          </p:cNvPr>
          <p:cNvSpPr txBox="1"/>
          <p:nvPr/>
        </p:nvSpPr>
        <p:spPr>
          <a:xfrm>
            <a:off x="4307534" y="3522215"/>
            <a:ext cx="419100" cy="261610"/>
          </a:xfrm>
          <a:prstGeom prst="rect">
            <a:avLst/>
          </a:prstGeom>
          <a:noFill/>
        </p:spPr>
        <p:txBody>
          <a:bodyPr wrap="square" rtlCol="0">
            <a:spAutoFit/>
          </a:bodyPr>
          <a:lstStyle/>
          <a:p>
            <a:r>
              <a:rPr lang="fr-FR" sz="1100" b="1" dirty="0"/>
              <a:t>905</a:t>
            </a:r>
          </a:p>
        </p:txBody>
      </p:sp>
      <p:sp>
        <p:nvSpPr>
          <p:cNvPr id="26" name="ZoneTexte 25">
            <a:extLst>
              <a:ext uri="{FF2B5EF4-FFF2-40B4-BE49-F238E27FC236}">
                <a16:creationId xmlns:a16="http://schemas.microsoft.com/office/drawing/2014/main" id="{6D2F8E53-B4A3-4E3A-860F-96A0CC00EB6E}"/>
              </a:ext>
            </a:extLst>
          </p:cNvPr>
          <p:cNvSpPr txBox="1"/>
          <p:nvPr/>
        </p:nvSpPr>
        <p:spPr>
          <a:xfrm>
            <a:off x="4663838" y="4111619"/>
            <a:ext cx="511524" cy="430887"/>
          </a:xfrm>
          <a:prstGeom prst="rect">
            <a:avLst/>
          </a:prstGeom>
          <a:noFill/>
        </p:spPr>
        <p:txBody>
          <a:bodyPr wrap="square" rtlCol="0">
            <a:spAutoFit/>
          </a:bodyPr>
          <a:lstStyle/>
          <a:p>
            <a:r>
              <a:rPr lang="fr-FR" sz="1100" b="1" dirty="0"/>
              <a:t>1 265</a:t>
            </a:r>
          </a:p>
          <a:p>
            <a:endParaRPr lang="fr-FR" sz="1100" b="1" dirty="0"/>
          </a:p>
        </p:txBody>
      </p:sp>
      <p:sp>
        <p:nvSpPr>
          <p:cNvPr id="27" name="ZoneTexte 26">
            <a:extLst>
              <a:ext uri="{FF2B5EF4-FFF2-40B4-BE49-F238E27FC236}">
                <a16:creationId xmlns:a16="http://schemas.microsoft.com/office/drawing/2014/main" id="{A513A7A3-D393-4D98-96C3-BDBFF4A41862}"/>
              </a:ext>
            </a:extLst>
          </p:cNvPr>
          <p:cNvSpPr txBox="1"/>
          <p:nvPr/>
        </p:nvSpPr>
        <p:spPr>
          <a:xfrm>
            <a:off x="5173287" y="5432216"/>
            <a:ext cx="555157" cy="261610"/>
          </a:xfrm>
          <a:prstGeom prst="rect">
            <a:avLst/>
          </a:prstGeom>
          <a:noFill/>
        </p:spPr>
        <p:txBody>
          <a:bodyPr wrap="square" rtlCol="0">
            <a:spAutoFit/>
          </a:bodyPr>
          <a:lstStyle/>
          <a:p>
            <a:r>
              <a:rPr lang="fr-FR" sz="1100" b="1" dirty="0"/>
              <a:t>1 091</a:t>
            </a:r>
          </a:p>
        </p:txBody>
      </p:sp>
      <p:sp>
        <p:nvSpPr>
          <p:cNvPr id="28" name="ZoneTexte 27">
            <a:extLst>
              <a:ext uri="{FF2B5EF4-FFF2-40B4-BE49-F238E27FC236}">
                <a16:creationId xmlns:a16="http://schemas.microsoft.com/office/drawing/2014/main" id="{A8632B82-8E3F-43C6-A58F-943574023B36}"/>
              </a:ext>
            </a:extLst>
          </p:cNvPr>
          <p:cNvSpPr txBox="1"/>
          <p:nvPr/>
        </p:nvSpPr>
        <p:spPr>
          <a:xfrm>
            <a:off x="4897527" y="5924155"/>
            <a:ext cx="419100" cy="261610"/>
          </a:xfrm>
          <a:prstGeom prst="rect">
            <a:avLst/>
          </a:prstGeom>
          <a:noFill/>
        </p:spPr>
        <p:txBody>
          <a:bodyPr wrap="square" rtlCol="0">
            <a:spAutoFit/>
          </a:bodyPr>
          <a:lstStyle/>
          <a:p>
            <a:r>
              <a:rPr lang="fr-FR" sz="1100" b="1" dirty="0"/>
              <a:t>399</a:t>
            </a:r>
          </a:p>
        </p:txBody>
      </p:sp>
      <p:sp>
        <p:nvSpPr>
          <p:cNvPr id="29" name="ZoneTexte 28">
            <a:extLst>
              <a:ext uri="{FF2B5EF4-FFF2-40B4-BE49-F238E27FC236}">
                <a16:creationId xmlns:a16="http://schemas.microsoft.com/office/drawing/2014/main" id="{D6E5F557-9A24-47E9-BFF0-4A775B4D2260}"/>
              </a:ext>
            </a:extLst>
          </p:cNvPr>
          <p:cNvSpPr txBox="1"/>
          <p:nvPr/>
        </p:nvSpPr>
        <p:spPr>
          <a:xfrm>
            <a:off x="4843138" y="5472878"/>
            <a:ext cx="419100" cy="261610"/>
          </a:xfrm>
          <a:prstGeom prst="rect">
            <a:avLst/>
          </a:prstGeom>
          <a:noFill/>
        </p:spPr>
        <p:txBody>
          <a:bodyPr wrap="square" rtlCol="0">
            <a:spAutoFit/>
          </a:bodyPr>
          <a:lstStyle/>
          <a:p>
            <a:r>
              <a:rPr lang="fr-FR" sz="1100" b="1" dirty="0"/>
              <a:t>564</a:t>
            </a:r>
          </a:p>
        </p:txBody>
      </p:sp>
      <p:sp>
        <p:nvSpPr>
          <p:cNvPr id="30" name="ZoneTexte 29">
            <a:extLst>
              <a:ext uri="{FF2B5EF4-FFF2-40B4-BE49-F238E27FC236}">
                <a16:creationId xmlns:a16="http://schemas.microsoft.com/office/drawing/2014/main" id="{5F1B88B3-C897-432C-96D6-8D8EB2568B6E}"/>
              </a:ext>
            </a:extLst>
          </p:cNvPr>
          <p:cNvSpPr txBox="1"/>
          <p:nvPr/>
        </p:nvSpPr>
        <p:spPr>
          <a:xfrm>
            <a:off x="3986893" y="5995512"/>
            <a:ext cx="419100" cy="261610"/>
          </a:xfrm>
          <a:prstGeom prst="rect">
            <a:avLst/>
          </a:prstGeom>
          <a:noFill/>
        </p:spPr>
        <p:txBody>
          <a:bodyPr wrap="square" rtlCol="0">
            <a:spAutoFit/>
          </a:bodyPr>
          <a:lstStyle/>
          <a:p>
            <a:r>
              <a:rPr lang="fr-FR" sz="1100" b="1" dirty="0"/>
              <a:t>763</a:t>
            </a:r>
          </a:p>
        </p:txBody>
      </p:sp>
      <p:sp>
        <p:nvSpPr>
          <p:cNvPr id="31" name="ZoneTexte 30">
            <a:extLst>
              <a:ext uri="{FF2B5EF4-FFF2-40B4-BE49-F238E27FC236}">
                <a16:creationId xmlns:a16="http://schemas.microsoft.com/office/drawing/2014/main" id="{DA7DE5C9-D7DA-4864-B1FA-86AFBC4F5E7B}"/>
              </a:ext>
            </a:extLst>
          </p:cNvPr>
          <p:cNvSpPr txBox="1"/>
          <p:nvPr/>
        </p:nvSpPr>
        <p:spPr>
          <a:xfrm>
            <a:off x="3246994" y="5499547"/>
            <a:ext cx="419100" cy="261610"/>
          </a:xfrm>
          <a:prstGeom prst="rect">
            <a:avLst/>
          </a:prstGeom>
          <a:noFill/>
        </p:spPr>
        <p:txBody>
          <a:bodyPr wrap="square" rtlCol="0">
            <a:spAutoFit/>
          </a:bodyPr>
          <a:lstStyle/>
          <a:p>
            <a:r>
              <a:rPr lang="fr-FR" sz="1100" b="1" dirty="0"/>
              <a:t>713</a:t>
            </a:r>
          </a:p>
        </p:txBody>
      </p:sp>
      <p:sp>
        <p:nvSpPr>
          <p:cNvPr id="32" name="ZoneTexte 31">
            <a:extLst>
              <a:ext uri="{FF2B5EF4-FFF2-40B4-BE49-F238E27FC236}">
                <a16:creationId xmlns:a16="http://schemas.microsoft.com/office/drawing/2014/main" id="{45C5DB2F-CE4F-4589-A97B-B1FE3AAF72ED}"/>
              </a:ext>
            </a:extLst>
          </p:cNvPr>
          <p:cNvSpPr txBox="1"/>
          <p:nvPr/>
        </p:nvSpPr>
        <p:spPr>
          <a:xfrm>
            <a:off x="4194641" y="5308276"/>
            <a:ext cx="419100" cy="261610"/>
          </a:xfrm>
          <a:prstGeom prst="rect">
            <a:avLst/>
          </a:prstGeom>
          <a:noFill/>
        </p:spPr>
        <p:txBody>
          <a:bodyPr wrap="square" rtlCol="0">
            <a:spAutoFit/>
          </a:bodyPr>
          <a:lstStyle/>
          <a:p>
            <a:r>
              <a:rPr lang="fr-FR" sz="1100" b="1" dirty="0"/>
              <a:t>715</a:t>
            </a:r>
          </a:p>
        </p:txBody>
      </p:sp>
      <p:sp>
        <p:nvSpPr>
          <p:cNvPr id="33" name="ZoneTexte 32">
            <a:extLst>
              <a:ext uri="{FF2B5EF4-FFF2-40B4-BE49-F238E27FC236}">
                <a16:creationId xmlns:a16="http://schemas.microsoft.com/office/drawing/2014/main" id="{5DD2650F-11C5-4E45-812D-76CD2E7E48E8}"/>
              </a:ext>
            </a:extLst>
          </p:cNvPr>
          <p:cNvSpPr txBox="1"/>
          <p:nvPr/>
        </p:nvSpPr>
        <p:spPr>
          <a:xfrm>
            <a:off x="4169548" y="4796670"/>
            <a:ext cx="503296" cy="261610"/>
          </a:xfrm>
          <a:prstGeom prst="rect">
            <a:avLst/>
          </a:prstGeom>
          <a:noFill/>
        </p:spPr>
        <p:txBody>
          <a:bodyPr wrap="square" rtlCol="0">
            <a:spAutoFit/>
          </a:bodyPr>
          <a:lstStyle/>
          <a:p>
            <a:r>
              <a:rPr lang="fr-FR" sz="1100" b="1" dirty="0"/>
              <a:t>1 120</a:t>
            </a:r>
          </a:p>
        </p:txBody>
      </p:sp>
      <p:sp>
        <p:nvSpPr>
          <p:cNvPr id="34" name="ZoneTexte 33">
            <a:extLst>
              <a:ext uri="{FF2B5EF4-FFF2-40B4-BE49-F238E27FC236}">
                <a16:creationId xmlns:a16="http://schemas.microsoft.com/office/drawing/2014/main" id="{8431E704-1B98-4414-819B-6A14A5913394}"/>
              </a:ext>
            </a:extLst>
          </p:cNvPr>
          <p:cNvSpPr txBox="1"/>
          <p:nvPr/>
        </p:nvSpPr>
        <p:spPr>
          <a:xfrm>
            <a:off x="3235939" y="4645356"/>
            <a:ext cx="419100" cy="261610"/>
          </a:xfrm>
          <a:prstGeom prst="rect">
            <a:avLst/>
          </a:prstGeom>
          <a:noFill/>
        </p:spPr>
        <p:txBody>
          <a:bodyPr wrap="square" rtlCol="0">
            <a:spAutoFit/>
          </a:bodyPr>
          <a:lstStyle/>
          <a:p>
            <a:r>
              <a:rPr lang="fr-FR" sz="1100" b="1" dirty="0"/>
              <a:t>575</a:t>
            </a:r>
          </a:p>
        </p:txBody>
      </p:sp>
      <p:sp>
        <p:nvSpPr>
          <p:cNvPr id="35" name="ZoneTexte 34">
            <a:extLst>
              <a:ext uri="{FF2B5EF4-FFF2-40B4-BE49-F238E27FC236}">
                <a16:creationId xmlns:a16="http://schemas.microsoft.com/office/drawing/2014/main" id="{43B41AAA-39EE-4A7F-B68C-30A7454BDD21}"/>
              </a:ext>
            </a:extLst>
          </p:cNvPr>
          <p:cNvSpPr txBox="1"/>
          <p:nvPr/>
        </p:nvSpPr>
        <p:spPr>
          <a:xfrm>
            <a:off x="2974689" y="4160532"/>
            <a:ext cx="419100" cy="261610"/>
          </a:xfrm>
          <a:prstGeom prst="rect">
            <a:avLst/>
          </a:prstGeom>
          <a:noFill/>
        </p:spPr>
        <p:txBody>
          <a:bodyPr wrap="square" rtlCol="0">
            <a:spAutoFit/>
          </a:bodyPr>
          <a:lstStyle/>
          <a:p>
            <a:r>
              <a:rPr lang="fr-FR" sz="1100" b="1" dirty="0"/>
              <a:t>211</a:t>
            </a:r>
          </a:p>
        </p:txBody>
      </p:sp>
      <p:sp>
        <p:nvSpPr>
          <p:cNvPr id="36" name="ZoneTexte 35">
            <a:extLst>
              <a:ext uri="{FF2B5EF4-FFF2-40B4-BE49-F238E27FC236}">
                <a16:creationId xmlns:a16="http://schemas.microsoft.com/office/drawing/2014/main" id="{094FA7D8-C519-4F03-896D-A30B51025FD2}"/>
              </a:ext>
            </a:extLst>
          </p:cNvPr>
          <p:cNvSpPr txBox="1"/>
          <p:nvPr/>
        </p:nvSpPr>
        <p:spPr>
          <a:xfrm>
            <a:off x="2716415" y="3649525"/>
            <a:ext cx="419100" cy="261610"/>
          </a:xfrm>
          <a:prstGeom prst="rect">
            <a:avLst/>
          </a:prstGeom>
          <a:noFill/>
        </p:spPr>
        <p:txBody>
          <a:bodyPr wrap="square" rtlCol="0">
            <a:spAutoFit/>
          </a:bodyPr>
          <a:lstStyle/>
          <a:p>
            <a:r>
              <a:rPr lang="fr-FR" sz="1100" b="1" dirty="0"/>
              <a:t>426</a:t>
            </a:r>
          </a:p>
        </p:txBody>
      </p:sp>
      <p:sp>
        <p:nvSpPr>
          <p:cNvPr id="37" name="ZoneTexte 36">
            <a:extLst>
              <a:ext uri="{FF2B5EF4-FFF2-40B4-BE49-F238E27FC236}">
                <a16:creationId xmlns:a16="http://schemas.microsoft.com/office/drawing/2014/main" id="{AE050ABA-DA75-4CA6-BA22-9CAA45CC400B}"/>
              </a:ext>
            </a:extLst>
          </p:cNvPr>
          <p:cNvSpPr txBox="1"/>
          <p:nvPr/>
        </p:nvSpPr>
        <p:spPr>
          <a:xfrm>
            <a:off x="3576350" y="3798260"/>
            <a:ext cx="419100" cy="261610"/>
          </a:xfrm>
          <a:prstGeom prst="rect">
            <a:avLst/>
          </a:prstGeom>
          <a:noFill/>
        </p:spPr>
        <p:txBody>
          <a:bodyPr wrap="square" rtlCol="0">
            <a:spAutoFit/>
          </a:bodyPr>
          <a:lstStyle/>
          <a:p>
            <a:r>
              <a:rPr lang="fr-FR" sz="1100" b="1" dirty="0"/>
              <a:t>274</a:t>
            </a:r>
          </a:p>
        </p:txBody>
      </p:sp>
      <p:sp>
        <p:nvSpPr>
          <p:cNvPr id="38" name="ZoneTexte 37">
            <a:extLst>
              <a:ext uri="{FF2B5EF4-FFF2-40B4-BE49-F238E27FC236}">
                <a16:creationId xmlns:a16="http://schemas.microsoft.com/office/drawing/2014/main" id="{B95EA94B-2409-494E-960E-CE9DFD9253BD}"/>
              </a:ext>
            </a:extLst>
          </p:cNvPr>
          <p:cNvSpPr txBox="1"/>
          <p:nvPr/>
        </p:nvSpPr>
        <p:spPr>
          <a:xfrm>
            <a:off x="3959998" y="4076933"/>
            <a:ext cx="545612" cy="261610"/>
          </a:xfrm>
          <a:prstGeom prst="rect">
            <a:avLst/>
          </a:prstGeom>
          <a:noFill/>
        </p:spPr>
        <p:txBody>
          <a:bodyPr wrap="square" rtlCol="0">
            <a:spAutoFit/>
          </a:bodyPr>
          <a:lstStyle/>
          <a:p>
            <a:r>
              <a:rPr lang="fr-FR" sz="1100" b="1" dirty="0"/>
              <a:t>1 341</a:t>
            </a:r>
          </a:p>
        </p:txBody>
      </p:sp>
      <p:sp>
        <p:nvSpPr>
          <p:cNvPr id="39" name="ZoneTexte 38">
            <a:extLst>
              <a:ext uri="{FF2B5EF4-FFF2-40B4-BE49-F238E27FC236}">
                <a16:creationId xmlns:a16="http://schemas.microsoft.com/office/drawing/2014/main" id="{202D1DA2-6A68-4D6E-8C4A-1F53248D8B56}"/>
              </a:ext>
            </a:extLst>
          </p:cNvPr>
          <p:cNvSpPr txBox="1"/>
          <p:nvPr/>
        </p:nvSpPr>
        <p:spPr>
          <a:xfrm>
            <a:off x="3380115" y="4114840"/>
            <a:ext cx="545612" cy="261610"/>
          </a:xfrm>
          <a:prstGeom prst="rect">
            <a:avLst/>
          </a:prstGeom>
          <a:noFill/>
        </p:spPr>
        <p:txBody>
          <a:bodyPr wrap="square" rtlCol="0">
            <a:spAutoFit/>
          </a:bodyPr>
          <a:lstStyle/>
          <a:p>
            <a:r>
              <a:rPr lang="fr-FR" sz="1100" b="1" dirty="0"/>
              <a:t>3 501</a:t>
            </a:r>
          </a:p>
        </p:txBody>
      </p:sp>
      <p:pic>
        <p:nvPicPr>
          <p:cNvPr id="7" name="Image 6">
            <a:extLst>
              <a:ext uri="{FF2B5EF4-FFF2-40B4-BE49-F238E27FC236}">
                <a16:creationId xmlns:a16="http://schemas.microsoft.com/office/drawing/2014/main" id="{5202AB12-ECE6-43DA-BB2A-10664C683C3E}"/>
              </a:ext>
            </a:extLst>
          </p:cNvPr>
          <p:cNvPicPr>
            <a:picLocks noChangeAspect="1"/>
          </p:cNvPicPr>
          <p:nvPr/>
        </p:nvPicPr>
        <p:blipFill>
          <a:blip r:embed="rId5"/>
          <a:stretch>
            <a:fillRect/>
          </a:stretch>
        </p:blipFill>
        <p:spPr>
          <a:xfrm>
            <a:off x="145752" y="4697505"/>
            <a:ext cx="637112" cy="721549"/>
          </a:xfrm>
          <a:prstGeom prst="rect">
            <a:avLst/>
          </a:prstGeom>
        </p:spPr>
      </p:pic>
      <p:sp>
        <p:nvSpPr>
          <p:cNvPr id="40" name="ZoneTexte 39">
            <a:extLst>
              <a:ext uri="{FF2B5EF4-FFF2-40B4-BE49-F238E27FC236}">
                <a16:creationId xmlns:a16="http://schemas.microsoft.com/office/drawing/2014/main" id="{F6499449-7279-476C-98BB-6B05615CDB97}"/>
              </a:ext>
            </a:extLst>
          </p:cNvPr>
          <p:cNvSpPr txBox="1"/>
          <p:nvPr/>
        </p:nvSpPr>
        <p:spPr>
          <a:xfrm>
            <a:off x="44713" y="4194907"/>
            <a:ext cx="2145325" cy="461665"/>
          </a:xfrm>
          <a:prstGeom prst="rect">
            <a:avLst/>
          </a:prstGeom>
          <a:noFill/>
        </p:spPr>
        <p:txBody>
          <a:bodyPr wrap="square" rtlCol="0">
            <a:spAutoFit/>
          </a:bodyPr>
          <a:lstStyle/>
          <a:p>
            <a:r>
              <a:rPr lang="fr-FR" sz="1200" dirty="0"/>
              <a:t>Nombre d’enfants</a:t>
            </a:r>
          </a:p>
          <a:p>
            <a:r>
              <a:rPr lang="fr-FR" sz="1200" dirty="0"/>
              <a:t>de moins de 6 ans</a:t>
            </a:r>
            <a:endParaRPr lang="fr-FR" sz="1000" i="1" dirty="0"/>
          </a:p>
        </p:txBody>
      </p:sp>
      <p:sp>
        <p:nvSpPr>
          <p:cNvPr id="41" name="ZoneTexte 40">
            <a:extLst>
              <a:ext uri="{FF2B5EF4-FFF2-40B4-BE49-F238E27FC236}">
                <a16:creationId xmlns:a16="http://schemas.microsoft.com/office/drawing/2014/main" id="{0597164E-8661-4405-A6D8-C9C7E320B675}"/>
              </a:ext>
            </a:extLst>
          </p:cNvPr>
          <p:cNvSpPr txBox="1"/>
          <p:nvPr/>
        </p:nvSpPr>
        <p:spPr>
          <a:xfrm>
            <a:off x="33140" y="5808785"/>
            <a:ext cx="866269" cy="276999"/>
          </a:xfrm>
          <a:prstGeom prst="rect">
            <a:avLst/>
          </a:prstGeom>
          <a:noFill/>
        </p:spPr>
        <p:txBody>
          <a:bodyPr wrap="square" rtlCol="0">
            <a:spAutoFit/>
          </a:bodyPr>
          <a:lstStyle/>
          <a:p>
            <a:r>
              <a:rPr lang="fr-FR" sz="1200" dirty="0"/>
              <a:t>Part (en %)</a:t>
            </a:r>
          </a:p>
        </p:txBody>
      </p:sp>
      <p:sp>
        <p:nvSpPr>
          <p:cNvPr id="42" name="Rectangle 41">
            <a:extLst>
              <a:ext uri="{FF2B5EF4-FFF2-40B4-BE49-F238E27FC236}">
                <a16:creationId xmlns:a16="http://schemas.microsoft.com/office/drawing/2014/main" id="{A756DC3F-958B-4EF3-A29F-93735C7FD34F}"/>
              </a:ext>
            </a:extLst>
          </p:cNvPr>
          <p:cNvSpPr/>
          <p:nvPr/>
        </p:nvSpPr>
        <p:spPr>
          <a:xfrm>
            <a:off x="33140" y="6081492"/>
            <a:ext cx="112612" cy="104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a:extLst>
              <a:ext uri="{FF2B5EF4-FFF2-40B4-BE49-F238E27FC236}">
                <a16:creationId xmlns:a16="http://schemas.microsoft.com/office/drawing/2014/main" id="{A7AC3ECF-1E5B-40F0-BCD7-EA1A9ED74DDB}"/>
              </a:ext>
            </a:extLst>
          </p:cNvPr>
          <p:cNvPicPr>
            <a:picLocks noChangeAspect="1"/>
          </p:cNvPicPr>
          <p:nvPr/>
        </p:nvPicPr>
        <p:blipFill rotWithShape="1">
          <a:blip r:embed="rId6">
            <a:extLst>
              <a:ext uri="{28A0092B-C50C-407E-A947-70E740481C1C}">
                <a14:useLocalDpi xmlns:a14="http://schemas.microsoft.com/office/drawing/2010/main" val="0"/>
              </a:ext>
            </a:extLst>
          </a:blip>
          <a:srcRect l="28283" t="16644" r="33023" b="24300"/>
          <a:stretch/>
        </p:blipFill>
        <p:spPr>
          <a:xfrm>
            <a:off x="8964706" y="2198266"/>
            <a:ext cx="2958352" cy="4228223"/>
          </a:xfrm>
          <a:prstGeom prst="rect">
            <a:avLst/>
          </a:prstGeom>
        </p:spPr>
      </p:pic>
      <p:sp>
        <p:nvSpPr>
          <p:cNvPr id="52" name="ZoneTexte 51">
            <a:extLst>
              <a:ext uri="{FF2B5EF4-FFF2-40B4-BE49-F238E27FC236}">
                <a16:creationId xmlns:a16="http://schemas.microsoft.com/office/drawing/2014/main" id="{BADBEDB1-D2D3-4939-95FF-171AAD1036CA}"/>
              </a:ext>
            </a:extLst>
          </p:cNvPr>
          <p:cNvSpPr txBox="1"/>
          <p:nvPr/>
        </p:nvSpPr>
        <p:spPr>
          <a:xfrm>
            <a:off x="6725394" y="4194907"/>
            <a:ext cx="2145325" cy="461665"/>
          </a:xfrm>
          <a:prstGeom prst="rect">
            <a:avLst/>
          </a:prstGeom>
          <a:noFill/>
        </p:spPr>
        <p:txBody>
          <a:bodyPr wrap="square" rtlCol="0">
            <a:spAutoFit/>
          </a:bodyPr>
          <a:lstStyle/>
          <a:p>
            <a:r>
              <a:rPr lang="fr-FR" sz="1200" dirty="0"/>
              <a:t>Nombre de jeunes</a:t>
            </a:r>
          </a:p>
          <a:p>
            <a:r>
              <a:rPr lang="fr-FR" sz="1200" dirty="0"/>
              <a:t>âgés de 11 à 15 ans</a:t>
            </a:r>
            <a:endParaRPr lang="fr-FR" sz="1000" i="1" dirty="0"/>
          </a:p>
        </p:txBody>
      </p:sp>
      <p:sp>
        <p:nvSpPr>
          <p:cNvPr id="53" name="ZoneTexte 52">
            <a:extLst>
              <a:ext uri="{FF2B5EF4-FFF2-40B4-BE49-F238E27FC236}">
                <a16:creationId xmlns:a16="http://schemas.microsoft.com/office/drawing/2014/main" id="{F492E118-36C2-46CB-ABAC-6421CFBCE56A}"/>
              </a:ext>
            </a:extLst>
          </p:cNvPr>
          <p:cNvSpPr txBox="1"/>
          <p:nvPr/>
        </p:nvSpPr>
        <p:spPr>
          <a:xfrm>
            <a:off x="6713821" y="5808785"/>
            <a:ext cx="866269" cy="276999"/>
          </a:xfrm>
          <a:prstGeom prst="rect">
            <a:avLst/>
          </a:prstGeom>
          <a:noFill/>
        </p:spPr>
        <p:txBody>
          <a:bodyPr wrap="square" rtlCol="0">
            <a:spAutoFit/>
          </a:bodyPr>
          <a:lstStyle/>
          <a:p>
            <a:r>
              <a:rPr lang="fr-FR" sz="1200" dirty="0"/>
              <a:t>Part (en %)</a:t>
            </a:r>
          </a:p>
        </p:txBody>
      </p:sp>
      <p:sp>
        <p:nvSpPr>
          <p:cNvPr id="54" name="ZoneTexte 53">
            <a:extLst>
              <a:ext uri="{FF2B5EF4-FFF2-40B4-BE49-F238E27FC236}">
                <a16:creationId xmlns:a16="http://schemas.microsoft.com/office/drawing/2014/main" id="{C17BD6EA-5049-4CA3-8F59-141A6B86FEAB}"/>
              </a:ext>
            </a:extLst>
          </p:cNvPr>
          <p:cNvSpPr txBox="1"/>
          <p:nvPr/>
        </p:nvSpPr>
        <p:spPr>
          <a:xfrm>
            <a:off x="9427271" y="2176439"/>
            <a:ext cx="419100" cy="261610"/>
          </a:xfrm>
          <a:prstGeom prst="rect">
            <a:avLst/>
          </a:prstGeom>
          <a:noFill/>
        </p:spPr>
        <p:txBody>
          <a:bodyPr wrap="square" rtlCol="0">
            <a:spAutoFit/>
          </a:bodyPr>
          <a:lstStyle/>
          <a:p>
            <a:r>
              <a:rPr lang="fr-FR" sz="1100" b="1" dirty="0"/>
              <a:t>131</a:t>
            </a:r>
          </a:p>
        </p:txBody>
      </p:sp>
      <p:sp>
        <p:nvSpPr>
          <p:cNvPr id="55" name="ZoneTexte 54">
            <a:extLst>
              <a:ext uri="{FF2B5EF4-FFF2-40B4-BE49-F238E27FC236}">
                <a16:creationId xmlns:a16="http://schemas.microsoft.com/office/drawing/2014/main" id="{564FC50A-171F-44DB-8FF1-09987B42C06E}"/>
              </a:ext>
            </a:extLst>
          </p:cNvPr>
          <p:cNvSpPr txBox="1"/>
          <p:nvPr/>
        </p:nvSpPr>
        <p:spPr>
          <a:xfrm>
            <a:off x="10691294" y="2457077"/>
            <a:ext cx="419100" cy="261610"/>
          </a:xfrm>
          <a:prstGeom prst="rect">
            <a:avLst/>
          </a:prstGeom>
          <a:noFill/>
        </p:spPr>
        <p:txBody>
          <a:bodyPr wrap="square" rtlCol="0">
            <a:spAutoFit/>
          </a:bodyPr>
          <a:lstStyle/>
          <a:p>
            <a:r>
              <a:rPr lang="fr-FR" sz="1100" b="1" dirty="0"/>
              <a:t>383</a:t>
            </a:r>
          </a:p>
        </p:txBody>
      </p:sp>
      <p:sp>
        <p:nvSpPr>
          <p:cNvPr id="56" name="ZoneTexte 55">
            <a:extLst>
              <a:ext uri="{FF2B5EF4-FFF2-40B4-BE49-F238E27FC236}">
                <a16:creationId xmlns:a16="http://schemas.microsoft.com/office/drawing/2014/main" id="{AF6FD5BA-F4F5-420B-B544-22304F2CA229}"/>
              </a:ext>
            </a:extLst>
          </p:cNvPr>
          <p:cNvSpPr txBox="1"/>
          <p:nvPr/>
        </p:nvSpPr>
        <p:spPr>
          <a:xfrm>
            <a:off x="9747736" y="2487755"/>
            <a:ext cx="419100" cy="261610"/>
          </a:xfrm>
          <a:prstGeom prst="rect">
            <a:avLst/>
          </a:prstGeom>
          <a:noFill/>
        </p:spPr>
        <p:txBody>
          <a:bodyPr wrap="square" rtlCol="0">
            <a:spAutoFit/>
          </a:bodyPr>
          <a:lstStyle/>
          <a:p>
            <a:r>
              <a:rPr lang="fr-FR" sz="1100" b="1" dirty="0"/>
              <a:t>451</a:t>
            </a:r>
          </a:p>
        </p:txBody>
      </p:sp>
      <p:sp>
        <p:nvSpPr>
          <p:cNvPr id="57" name="ZoneTexte 56">
            <a:extLst>
              <a:ext uri="{FF2B5EF4-FFF2-40B4-BE49-F238E27FC236}">
                <a16:creationId xmlns:a16="http://schemas.microsoft.com/office/drawing/2014/main" id="{56410CE6-6C0F-4F6A-B1A0-9D21A2EB8602}"/>
              </a:ext>
            </a:extLst>
          </p:cNvPr>
          <p:cNvSpPr txBox="1"/>
          <p:nvPr/>
        </p:nvSpPr>
        <p:spPr>
          <a:xfrm>
            <a:off x="8923720" y="2763466"/>
            <a:ext cx="542746" cy="261610"/>
          </a:xfrm>
          <a:prstGeom prst="rect">
            <a:avLst/>
          </a:prstGeom>
          <a:noFill/>
        </p:spPr>
        <p:txBody>
          <a:bodyPr wrap="square" rtlCol="0">
            <a:spAutoFit/>
          </a:bodyPr>
          <a:lstStyle/>
          <a:p>
            <a:r>
              <a:rPr lang="fr-FR" sz="1100" b="1" dirty="0"/>
              <a:t>1 103</a:t>
            </a:r>
          </a:p>
        </p:txBody>
      </p:sp>
      <p:sp>
        <p:nvSpPr>
          <p:cNvPr id="58" name="ZoneTexte 57">
            <a:extLst>
              <a:ext uri="{FF2B5EF4-FFF2-40B4-BE49-F238E27FC236}">
                <a16:creationId xmlns:a16="http://schemas.microsoft.com/office/drawing/2014/main" id="{DDE909D2-1460-469A-A54C-1AB91965A0BE}"/>
              </a:ext>
            </a:extLst>
          </p:cNvPr>
          <p:cNvSpPr txBox="1"/>
          <p:nvPr/>
        </p:nvSpPr>
        <p:spPr>
          <a:xfrm>
            <a:off x="10191509" y="3003764"/>
            <a:ext cx="419100" cy="261610"/>
          </a:xfrm>
          <a:prstGeom prst="rect">
            <a:avLst/>
          </a:prstGeom>
          <a:noFill/>
        </p:spPr>
        <p:txBody>
          <a:bodyPr wrap="square" rtlCol="0">
            <a:spAutoFit/>
          </a:bodyPr>
          <a:lstStyle/>
          <a:p>
            <a:r>
              <a:rPr lang="fr-FR" sz="1100" b="1" dirty="0"/>
              <a:t>469</a:t>
            </a:r>
          </a:p>
        </p:txBody>
      </p:sp>
      <p:sp>
        <p:nvSpPr>
          <p:cNvPr id="59" name="ZoneTexte 58">
            <a:extLst>
              <a:ext uri="{FF2B5EF4-FFF2-40B4-BE49-F238E27FC236}">
                <a16:creationId xmlns:a16="http://schemas.microsoft.com/office/drawing/2014/main" id="{ACF05265-ED90-41FB-8815-C59B0D83A7AD}"/>
              </a:ext>
            </a:extLst>
          </p:cNvPr>
          <p:cNvSpPr txBox="1"/>
          <p:nvPr/>
        </p:nvSpPr>
        <p:spPr>
          <a:xfrm>
            <a:off x="9441435" y="3231763"/>
            <a:ext cx="419100" cy="261610"/>
          </a:xfrm>
          <a:prstGeom prst="rect">
            <a:avLst/>
          </a:prstGeom>
          <a:noFill/>
        </p:spPr>
        <p:txBody>
          <a:bodyPr wrap="square" rtlCol="0">
            <a:spAutoFit/>
          </a:bodyPr>
          <a:lstStyle/>
          <a:p>
            <a:r>
              <a:rPr lang="fr-FR" sz="1100" b="1" dirty="0"/>
              <a:t>842</a:t>
            </a:r>
          </a:p>
        </p:txBody>
      </p:sp>
      <p:sp>
        <p:nvSpPr>
          <p:cNvPr id="60" name="ZoneTexte 59">
            <a:extLst>
              <a:ext uri="{FF2B5EF4-FFF2-40B4-BE49-F238E27FC236}">
                <a16:creationId xmlns:a16="http://schemas.microsoft.com/office/drawing/2014/main" id="{020EDCB1-09FF-4B12-9704-9998E341B6EA}"/>
              </a:ext>
            </a:extLst>
          </p:cNvPr>
          <p:cNvSpPr txBox="1"/>
          <p:nvPr/>
        </p:nvSpPr>
        <p:spPr>
          <a:xfrm>
            <a:off x="9865756" y="3769291"/>
            <a:ext cx="419100" cy="261610"/>
          </a:xfrm>
          <a:prstGeom prst="rect">
            <a:avLst/>
          </a:prstGeom>
          <a:noFill/>
        </p:spPr>
        <p:txBody>
          <a:bodyPr wrap="square" rtlCol="0">
            <a:spAutoFit/>
          </a:bodyPr>
          <a:lstStyle/>
          <a:p>
            <a:r>
              <a:rPr lang="fr-FR" sz="1100" b="1" dirty="0"/>
              <a:t>317</a:t>
            </a:r>
          </a:p>
        </p:txBody>
      </p:sp>
      <p:sp>
        <p:nvSpPr>
          <p:cNvPr id="61" name="ZoneTexte 60">
            <a:extLst>
              <a:ext uri="{FF2B5EF4-FFF2-40B4-BE49-F238E27FC236}">
                <a16:creationId xmlns:a16="http://schemas.microsoft.com/office/drawing/2014/main" id="{524CCF27-8E7A-42FE-A9C3-9D853C962F10}"/>
              </a:ext>
            </a:extLst>
          </p:cNvPr>
          <p:cNvSpPr txBox="1"/>
          <p:nvPr/>
        </p:nvSpPr>
        <p:spPr>
          <a:xfrm>
            <a:off x="9024367" y="3649525"/>
            <a:ext cx="419100" cy="261610"/>
          </a:xfrm>
          <a:prstGeom prst="rect">
            <a:avLst/>
          </a:prstGeom>
          <a:noFill/>
        </p:spPr>
        <p:txBody>
          <a:bodyPr wrap="square" rtlCol="0">
            <a:spAutoFit/>
          </a:bodyPr>
          <a:lstStyle/>
          <a:p>
            <a:r>
              <a:rPr lang="fr-FR" sz="1100" b="1" dirty="0"/>
              <a:t>442</a:t>
            </a:r>
          </a:p>
        </p:txBody>
      </p:sp>
      <p:sp>
        <p:nvSpPr>
          <p:cNvPr id="62" name="ZoneTexte 61">
            <a:extLst>
              <a:ext uri="{FF2B5EF4-FFF2-40B4-BE49-F238E27FC236}">
                <a16:creationId xmlns:a16="http://schemas.microsoft.com/office/drawing/2014/main" id="{1EAD77B8-7002-41C3-A4FD-A250485F7128}"/>
              </a:ext>
            </a:extLst>
          </p:cNvPr>
          <p:cNvSpPr txBox="1"/>
          <p:nvPr/>
        </p:nvSpPr>
        <p:spPr>
          <a:xfrm>
            <a:off x="9247842" y="4124877"/>
            <a:ext cx="419100" cy="261610"/>
          </a:xfrm>
          <a:prstGeom prst="rect">
            <a:avLst/>
          </a:prstGeom>
          <a:noFill/>
        </p:spPr>
        <p:txBody>
          <a:bodyPr wrap="square" rtlCol="0">
            <a:spAutoFit/>
          </a:bodyPr>
          <a:lstStyle/>
          <a:p>
            <a:r>
              <a:rPr lang="fr-FR" sz="1100" b="1" dirty="0"/>
              <a:t>267</a:t>
            </a:r>
          </a:p>
        </p:txBody>
      </p:sp>
      <p:sp>
        <p:nvSpPr>
          <p:cNvPr id="63" name="ZoneTexte 62">
            <a:extLst>
              <a:ext uri="{FF2B5EF4-FFF2-40B4-BE49-F238E27FC236}">
                <a16:creationId xmlns:a16="http://schemas.microsoft.com/office/drawing/2014/main" id="{5C69B530-BABC-42A6-8B1E-C8392F264D36}"/>
              </a:ext>
            </a:extLst>
          </p:cNvPr>
          <p:cNvSpPr txBox="1"/>
          <p:nvPr/>
        </p:nvSpPr>
        <p:spPr>
          <a:xfrm>
            <a:off x="10234331" y="4044969"/>
            <a:ext cx="536243" cy="261610"/>
          </a:xfrm>
          <a:prstGeom prst="rect">
            <a:avLst/>
          </a:prstGeom>
          <a:noFill/>
        </p:spPr>
        <p:txBody>
          <a:bodyPr wrap="square" rtlCol="0">
            <a:spAutoFit/>
          </a:bodyPr>
          <a:lstStyle/>
          <a:p>
            <a:r>
              <a:rPr lang="fr-FR" sz="1100" b="1" dirty="0"/>
              <a:t>1 529</a:t>
            </a:r>
          </a:p>
        </p:txBody>
      </p:sp>
      <p:sp>
        <p:nvSpPr>
          <p:cNvPr id="64" name="ZoneTexte 63">
            <a:extLst>
              <a:ext uri="{FF2B5EF4-FFF2-40B4-BE49-F238E27FC236}">
                <a16:creationId xmlns:a16="http://schemas.microsoft.com/office/drawing/2014/main" id="{25CD59BD-A6A8-43E2-A19F-7B900BB615A6}"/>
              </a:ext>
            </a:extLst>
          </p:cNvPr>
          <p:cNvSpPr txBox="1"/>
          <p:nvPr/>
        </p:nvSpPr>
        <p:spPr>
          <a:xfrm>
            <a:off x="9672661" y="4134307"/>
            <a:ext cx="602159" cy="261610"/>
          </a:xfrm>
          <a:prstGeom prst="rect">
            <a:avLst/>
          </a:prstGeom>
          <a:noFill/>
        </p:spPr>
        <p:txBody>
          <a:bodyPr wrap="square" rtlCol="0">
            <a:spAutoFit/>
          </a:bodyPr>
          <a:lstStyle/>
          <a:p>
            <a:r>
              <a:rPr lang="fr-FR" sz="1100" b="1" dirty="0"/>
              <a:t>2 938</a:t>
            </a:r>
          </a:p>
        </p:txBody>
      </p:sp>
      <p:sp>
        <p:nvSpPr>
          <p:cNvPr id="65" name="ZoneTexte 64">
            <a:extLst>
              <a:ext uri="{FF2B5EF4-FFF2-40B4-BE49-F238E27FC236}">
                <a16:creationId xmlns:a16="http://schemas.microsoft.com/office/drawing/2014/main" id="{83C46DA7-8C8F-47EB-8302-49D0645BF17D}"/>
              </a:ext>
            </a:extLst>
          </p:cNvPr>
          <p:cNvSpPr txBox="1"/>
          <p:nvPr/>
        </p:nvSpPr>
        <p:spPr>
          <a:xfrm>
            <a:off x="10945532" y="4076933"/>
            <a:ext cx="536157" cy="261610"/>
          </a:xfrm>
          <a:prstGeom prst="rect">
            <a:avLst/>
          </a:prstGeom>
          <a:noFill/>
        </p:spPr>
        <p:txBody>
          <a:bodyPr wrap="square" rtlCol="0">
            <a:spAutoFit/>
          </a:bodyPr>
          <a:lstStyle/>
          <a:p>
            <a:r>
              <a:rPr lang="fr-FR" sz="1100" b="1" dirty="0"/>
              <a:t>1 360</a:t>
            </a:r>
          </a:p>
        </p:txBody>
      </p:sp>
      <p:sp>
        <p:nvSpPr>
          <p:cNvPr id="66" name="ZoneTexte 65">
            <a:extLst>
              <a:ext uri="{FF2B5EF4-FFF2-40B4-BE49-F238E27FC236}">
                <a16:creationId xmlns:a16="http://schemas.microsoft.com/office/drawing/2014/main" id="{39CD4D90-3738-433B-989F-809162A08002}"/>
              </a:ext>
            </a:extLst>
          </p:cNvPr>
          <p:cNvSpPr txBox="1"/>
          <p:nvPr/>
        </p:nvSpPr>
        <p:spPr>
          <a:xfrm>
            <a:off x="10425767" y="4767196"/>
            <a:ext cx="562648" cy="261610"/>
          </a:xfrm>
          <a:prstGeom prst="rect">
            <a:avLst/>
          </a:prstGeom>
          <a:noFill/>
        </p:spPr>
        <p:txBody>
          <a:bodyPr wrap="square" rtlCol="0">
            <a:spAutoFit/>
          </a:bodyPr>
          <a:lstStyle/>
          <a:p>
            <a:r>
              <a:rPr lang="fr-FR" sz="1100" b="1" dirty="0"/>
              <a:t>1 135</a:t>
            </a:r>
          </a:p>
        </p:txBody>
      </p:sp>
      <p:sp>
        <p:nvSpPr>
          <p:cNvPr id="67" name="ZoneTexte 66">
            <a:extLst>
              <a:ext uri="{FF2B5EF4-FFF2-40B4-BE49-F238E27FC236}">
                <a16:creationId xmlns:a16="http://schemas.microsoft.com/office/drawing/2014/main" id="{A393652B-ACB6-45D0-A7D6-D25F0866FBFF}"/>
              </a:ext>
            </a:extLst>
          </p:cNvPr>
          <p:cNvSpPr txBox="1"/>
          <p:nvPr/>
        </p:nvSpPr>
        <p:spPr>
          <a:xfrm>
            <a:off x="9521547" y="4600229"/>
            <a:ext cx="419100" cy="261610"/>
          </a:xfrm>
          <a:prstGeom prst="rect">
            <a:avLst/>
          </a:prstGeom>
          <a:noFill/>
        </p:spPr>
        <p:txBody>
          <a:bodyPr wrap="square" rtlCol="0">
            <a:spAutoFit/>
          </a:bodyPr>
          <a:lstStyle/>
          <a:p>
            <a:r>
              <a:rPr lang="fr-FR" sz="1100" b="1" dirty="0"/>
              <a:t>692</a:t>
            </a:r>
          </a:p>
        </p:txBody>
      </p:sp>
      <p:sp>
        <p:nvSpPr>
          <p:cNvPr id="68" name="ZoneTexte 67">
            <a:extLst>
              <a:ext uri="{FF2B5EF4-FFF2-40B4-BE49-F238E27FC236}">
                <a16:creationId xmlns:a16="http://schemas.microsoft.com/office/drawing/2014/main" id="{016477E1-D0DE-4DFC-9BCA-A8A84745AFCC}"/>
              </a:ext>
            </a:extLst>
          </p:cNvPr>
          <p:cNvSpPr txBox="1"/>
          <p:nvPr/>
        </p:nvSpPr>
        <p:spPr>
          <a:xfrm>
            <a:off x="9565081" y="5472484"/>
            <a:ext cx="419100" cy="261610"/>
          </a:xfrm>
          <a:prstGeom prst="rect">
            <a:avLst/>
          </a:prstGeom>
          <a:noFill/>
        </p:spPr>
        <p:txBody>
          <a:bodyPr wrap="square" rtlCol="0">
            <a:spAutoFit/>
          </a:bodyPr>
          <a:lstStyle/>
          <a:p>
            <a:r>
              <a:rPr lang="fr-FR" sz="1100" b="1" dirty="0"/>
              <a:t>788</a:t>
            </a:r>
          </a:p>
        </p:txBody>
      </p:sp>
      <p:sp>
        <p:nvSpPr>
          <p:cNvPr id="69" name="ZoneTexte 68">
            <a:extLst>
              <a:ext uri="{FF2B5EF4-FFF2-40B4-BE49-F238E27FC236}">
                <a16:creationId xmlns:a16="http://schemas.microsoft.com/office/drawing/2014/main" id="{71CCE141-6142-40CD-B2E7-9A52970CD9CE}"/>
              </a:ext>
            </a:extLst>
          </p:cNvPr>
          <p:cNvSpPr txBox="1"/>
          <p:nvPr/>
        </p:nvSpPr>
        <p:spPr>
          <a:xfrm>
            <a:off x="10351475" y="5266388"/>
            <a:ext cx="419100" cy="261610"/>
          </a:xfrm>
          <a:prstGeom prst="rect">
            <a:avLst/>
          </a:prstGeom>
          <a:noFill/>
        </p:spPr>
        <p:txBody>
          <a:bodyPr wrap="square" rtlCol="0">
            <a:spAutoFit/>
          </a:bodyPr>
          <a:lstStyle/>
          <a:p>
            <a:r>
              <a:rPr lang="fr-FR" sz="1100" b="1" dirty="0"/>
              <a:t>742</a:t>
            </a:r>
          </a:p>
        </p:txBody>
      </p:sp>
      <p:sp>
        <p:nvSpPr>
          <p:cNvPr id="70" name="ZoneTexte 69">
            <a:extLst>
              <a:ext uri="{FF2B5EF4-FFF2-40B4-BE49-F238E27FC236}">
                <a16:creationId xmlns:a16="http://schemas.microsoft.com/office/drawing/2014/main" id="{E813D883-12DC-4483-8577-E607D310F226}"/>
              </a:ext>
            </a:extLst>
          </p:cNvPr>
          <p:cNvSpPr txBox="1"/>
          <p:nvPr/>
        </p:nvSpPr>
        <p:spPr>
          <a:xfrm>
            <a:off x="10272194" y="5965214"/>
            <a:ext cx="419100" cy="261610"/>
          </a:xfrm>
          <a:prstGeom prst="rect">
            <a:avLst/>
          </a:prstGeom>
          <a:noFill/>
        </p:spPr>
        <p:txBody>
          <a:bodyPr wrap="square" rtlCol="0">
            <a:spAutoFit/>
          </a:bodyPr>
          <a:lstStyle/>
          <a:p>
            <a:r>
              <a:rPr lang="fr-FR" sz="1100" b="1" dirty="0"/>
              <a:t>824</a:t>
            </a:r>
          </a:p>
        </p:txBody>
      </p:sp>
      <p:sp>
        <p:nvSpPr>
          <p:cNvPr id="71" name="ZoneTexte 70">
            <a:extLst>
              <a:ext uri="{FF2B5EF4-FFF2-40B4-BE49-F238E27FC236}">
                <a16:creationId xmlns:a16="http://schemas.microsoft.com/office/drawing/2014/main" id="{E29FD982-19E1-4EBB-98A0-D714C6261F81}"/>
              </a:ext>
            </a:extLst>
          </p:cNvPr>
          <p:cNvSpPr txBox="1"/>
          <p:nvPr/>
        </p:nvSpPr>
        <p:spPr>
          <a:xfrm>
            <a:off x="11142468" y="5446433"/>
            <a:ext cx="419100" cy="261610"/>
          </a:xfrm>
          <a:prstGeom prst="rect">
            <a:avLst/>
          </a:prstGeom>
          <a:noFill/>
        </p:spPr>
        <p:txBody>
          <a:bodyPr wrap="square" rtlCol="0">
            <a:spAutoFit/>
          </a:bodyPr>
          <a:lstStyle/>
          <a:p>
            <a:r>
              <a:rPr lang="fr-FR" sz="1100" b="1" dirty="0"/>
              <a:t>647</a:t>
            </a:r>
          </a:p>
        </p:txBody>
      </p:sp>
      <p:sp>
        <p:nvSpPr>
          <p:cNvPr id="72" name="ZoneTexte 71">
            <a:extLst>
              <a:ext uri="{FF2B5EF4-FFF2-40B4-BE49-F238E27FC236}">
                <a16:creationId xmlns:a16="http://schemas.microsoft.com/office/drawing/2014/main" id="{9E29E164-A1A2-4259-82D0-404BB30F0E3F}"/>
              </a:ext>
            </a:extLst>
          </p:cNvPr>
          <p:cNvSpPr txBox="1"/>
          <p:nvPr/>
        </p:nvSpPr>
        <p:spPr>
          <a:xfrm>
            <a:off x="11462953" y="5426892"/>
            <a:ext cx="542959" cy="261610"/>
          </a:xfrm>
          <a:prstGeom prst="rect">
            <a:avLst/>
          </a:prstGeom>
          <a:noFill/>
        </p:spPr>
        <p:txBody>
          <a:bodyPr wrap="square" rtlCol="0">
            <a:spAutoFit/>
          </a:bodyPr>
          <a:lstStyle/>
          <a:p>
            <a:r>
              <a:rPr lang="fr-FR" sz="1100" b="1" dirty="0"/>
              <a:t>1 130</a:t>
            </a:r>
          </a:p>
        </p:txBody>
      </p:sp>
      <p:sp>
        <p:nvSpPr>
          <p:cNvPr id="73" name="ZoneTexte 72">
            <a:extLst>
              <a:ext uri="{FF2B5EF4-FFF2-40B4-BE49-F238E27FC236}">
                <a16:creationId xmlns:a16="http://schemas.microsoft.com/office/drawing/2014/main" id="{2E50AD2A-70A1-4FF3-862C-C20770557A48}"/>
              </a:ext>
            </a:extLst>
          </p:cNvPr>
          <p:cNvSpPr txBox="1"/>
          <p:nvPr/>
        </p:nvSpPr>
        <p:spPr>
          <a:xfrm>
            <a:off x="11196415" y="5964609"/>
            <a:ext cx="419100" cy="261610"/>
          </a:xfrm>
          <a:prstGeom prst="rect">
            <a:avLst/>
          </a:prstGeom>
          <a:noFill/>
        </p:spPr>
        <p:txBody>
          <a:bodyPr wrap="square" rtlCol="0">
            <a:spAutoFit/>
          </a:bodyPr>
          <a:lstStyle/>
          <a:p>
            <a:r>
              <a:rPr lang="fr-FR" sz="1100" b="1" dirty="0"/>
              <a:t>495</a:t>
            </a:r>
          </a:p>
        </p:txBody>
      </p:sp>
      <p:sp>
        <p:nvSpPr>
          <p:cNvPr id="74" name="ZoneTexte 73">
            <a:extLst>
              <a:ext uri="{FF2B5EF4-FFF2-40B4-BE49-F238E27FC236}">
                <a16:creationId xmlns:a16="http://schemas.microsoft.com/office/drawing/2014/main" id="{6D009A9E-D2EB-4CC2-9B11-F3B1EDBBAFE3}"/>
              </a:ext>
            </a:extLst>
          </p:cNvPr>
          <p:cNvSpPr txBox="1"/>
          <p:nvPr/>
        </p:nvSpPr>
        <p:spPr>
          <a:xfrm>
            <a:off x="10596210" y="3508823"/>
            <a:ext cx="419100" cy="261610"/>
          </a:xfrm>
          <a:prstGeom prst="rect">
            <a:avLst/>
          </a:prstGeom>
          <a:noFill/>
        </p:spPr>
        <p:txBody>
          <a:bodyPr wrap="square" rtlCol="0">
            <a:spAutoFit/>
          </a:bodyPr>
          <a:lstStyle/>
          <a:p>
            <a:r>
              <a:rPr lang="fr-FR" sz="1100" b="1" dirty="0"/>
              <a:t>882</a:t>
            </a:r>
          </a:p>
        </p:txBody>
      </p:sp>
      <p:pic>
        <p:nvPicPr>
          <p:cNvPr id="75" name="Image 74">
            <a:extLst>
              <a:ext uri="{FF2B5EF4-FFF2-40B4-BE49-F238E27FC236}">
                <a16:creationId xmlns:a16="http://schemas.microsoft.com/office/drawing/2014/main" id="{DB12E978-C55F-4F12-80DD-AB5BDBF6DDC3}"/>
              </a:ext>
            </a:extLst>
          </p:cNvPr>
          <p:cNvPicPr>
            <a:picLocks noChangeAspect="1"/>
          </p:cNvPicPr>
          <p:nvPr/>
        </p:nvPicPr>
        <p:blipFill>
          <a:blip r:embed="rId7"/>
          <a:stretch>
            <a:fillRect/>
          </a:stretch>
        </p:blipFill>
        <p:spPr>
          <a:xfrm>
            <a:off x="6825676" y="4697505"/>
            <a:ext cx="642558" cy="737752"/>
          </a:xfrm>
          <a:prstGeom prst="rect">
            <a:avLst/>
          </a:prstGeom>
        </p:spPr>
      </p:pic>
      <p:pic>
        <p:nvPicPr>
          <p:cNvPr id="76" name="Image 75">
            <a:extLst>
              <a:ext uri="{FF2B5EF4-FFF2-40B4-BE49-F238E27FC236}">
                <a16:creationId xmlns:a16="http://schemas.microsoft.com/office/drawing/2014/main" id="{831B36FA-5D46-4058-A87F-8C7F2645D889}"/>
              </a:ext>
            </a:extLst>
          </p:cNvPr>
          <p:cNvPicPr>
            <a:picLocks noChangeAspect="1"/>
          </p:cNvPicPr>
          <p:nvPr/>
        </p:nvPicPr>
        <p:blipFill rotWithShape="1">
          <a:blip r:embed="rId6">
            <a:extLst>
              <a:ext uri="{28A0092B-C50C-407E-A947-70E740481C1C}">
                <a14:useLocalDpi xmlns:a14="http://schemas.microsoft.com/office/drawing/2010/main" val="0"/>
              </a:ext>
            </a:extLst>
          </a:blip>
          <a:srcRect l="49850" t="85542" r="23092" b="8875"/>
          <a:stretch/>
        </p:blipFill>
        <p:spPr>
          <a:xfrm>
            <a:off x="6741320" y="6145989"/>
            <a:ext cx="2068729" cy="399716"/>
          </a:xfrm>
          <a:prstGeom prst="rect">
            <a:avLst/>
          </a:prstGeom>
        </p:spPr>
      </p:pic>
      <p:sp>
        <p:nvSpPr>
          <p:cNvPr id="77" name="Rectangle 76">
            <a:extLst>
              <a:ext uri="{FF2B5EF4-FFF2-40B4-BE49-F238E27FC236}">
                <a16:creationId xmlns:a16="http://schemas.microsoft.com/office/drawing/2014/main" id="{6B99878C-7808-49EF-ADAE-60E709D08FDA}"/>
              </a:ext>
            </a:extLst>
          </p:cNvPr>
          <p:cNvSpPr/>
          <p:nvPr/>
        </p:nvSpPr>
        <p:spPr>
          <a:xfrm>
            <a:off x="6715580" y="6093852"/>
            <a:ext cx="112612" cy="104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EB19FD0A-005D-4B02-8257-CD949203C202}"/>
              </a:ext>
            </a:extLst>
          </p:cNvPr>
          <p:cNvSpPr txBox="1"/>
          <p:nvPr/>
        </p:nvSpPr>
        <p:spPr>
          <a:xfrm>
            <a:off x="3536305" y="6533662"/>
            <a:ext cx="2281266" cy="276999"/>
          </a:xfrm>
          <a:prstGeom prst="rect">
            <a:avLst/>
          </a:prstGeom>
          <a:noFill/>
        </p:spPr>
        <p:txBody>
          <a:bodyPr wrap="none" rtlCol="0">
            <a:spAutoFit/>
          </a:bodyPr>
          <a:lstStyle/>
          <a:p>
            <a:r>
              <a:rPr lang="fr-FR" sz="1200" i="1" dirty="0">
                <a:solidFill>
                  <a:srgbClr val="005482"/>
                </a:solidFill>
              </a:rPr>
              <a:t>D’après source : INSEE – RP 2020</a:t>
            </a:r>
          </a:p>
        </p:txBody>
      </p:sp>
      <p:grpSp>
        <p:nvGrpSpPr>
          <p:cNvPr id="82" name="Group 4">
            <a:extLst>
              <a:ext uri="{FF2B5EF4-FFF2-40B4-BE49-F238E27FC236}">
                <a16:creationId xmlns:a16="http://schemas.microsoft.com/office/drawing/2014/main" id="{DF697584-A521-4430-88B1-76E626481189}"/>
              </a:ext>
            </a:extLst>
          </p:cNvPr>
          <p:cNvGrpSpPr>
            <a:grpSpLocks noChangeAspect="1"/>
          </p:cNvGrpSpPr>
          <p:nvPr/>
        </p:nvGrpSpPr>
        <p:grpSpPr bwMode="auto">
          <a:xfrm>
            <a:off x="2895845" y="2235579"/>
            <a:ext cx="2720236" cy="4141999"/>
            <a:chOff x="2154" y="1048"/>
            <a:chExt cx="2074" cy="3158"/>
          </a:xfrm>
        </p:grpSpPr>
        <p:sp>
          <p:nvSpPr>
            <p:cNvPr id="83" name="Freeform 6">
              <a:extLst>
                <a:ext uri="{FF2B5EF4-FFF2-40B4-BE49-F238E27FC236}">
                  <a16:creationId xmlns:a16="http://schemas.microsoft.com/office/drawing/2014/main" id="{2C4ABCEB-CAFE-4D4C-8035-FF8EEA13DA2B}"/>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Freeform 7">
              <a:extLst>
                <a:ext uri="{FF2B5EF4-FFF2-40B4-BE49-F238E27FC236}">
                  <a16:creationId xmlns:a16="http://schemas.microsoft.com/office/drawing/2014/main" id="{418AA6FA-147F-4C7A-AA72-F2B1234B3FDF}"/>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Freeform 8">
              <a:extLst>
                <a:ext uri="{FF2B5EF4-FFF2-40B4-BE49-F238E27FC236}">
                  <a16:creationId xmlns:a16="http://schemas.microsoft.com/office/drawing/2014/main" id="{FA2125DE-2A5E-4EA5-87F3-7471317820A9}"/>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Freeform 9">
              <a:extLst>
                <a:ext uri="{FF2B5EF4-FFF2-40B4-BE49-F238E27FC236}">
                  <a16:creationId xmlns:a16="http://schemas.microsoft.com/office/drawing/2014/main" id="{E5BA2DD7-B99D-4ACC-8E1F-94233588978F}"/>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0">
              <a:extLst>
                <a:ext uri="{FF2B5EF4-FFF2-40B4-BE49-F238E27FC236}">
                  <a16:creationId xmlns:a16="http://schemas.microsoft.com/office/drawing/2014/main" id="{0035E6AA-E1A7-42E3-95D6-5266773EF0DF}"/>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8" name="Group 4">
            <a:extLst>
              <a:ext uri="{FF2B5EF4-FFF2-40B4-BE49-F238E27FC236}">
                <a16:creationId xmlns:a16="http://schemas.microsoft.com/office/drawing/2014/main" id="{B90BF417-1653-4DFD-85DA-D59E944AB7C3}"/>
              </a:ext>
            </a:extLst>
          </p:cNvPr>
          <p:cNvGrpSpPr>
            <a:grpSpLocks noChangeAspect="1"/>
          </p:cNvGrpSpPr>
          <p:nvPr/>
        </p:nvGrpSpPr>
        <p:grpSpPr bwMode="auto">
          <a:xfrm>
            <a:off x="9177695" y="2256062"/>
            <a:ext cx="2720236" cy="4141999"/>
            <a:chOff x="2154" y="1048"/>
            <a:chExt cx="2074" cy="3158"/>
          </a:xfrm>
        </p:grpSpPr>
        <p:sp>
          <p:nvSpPr>
            <p:cNvPr id="89" name="Freeform 6">
              <a:extLst>
                <a:ext uri="{FF2B5EF4-FFF2-40B4-BE49-F238E27FC236}">
                  <a16:creationId xmlns:a16="http://schemas.microsoft.com/office/drawing/2014/main" id="{CA11015A-A189-4CAB-94CC-144347E59DBF}"/>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Freeform 7">
              <a:extLst>
                <a:ext uri="{FF2B5EF4-FFF2-40B4-BE49-F238E27FC236}">
                  <a16:creationId xmlns:a16="http://schemas.microsoft.com/office/drawing/2014/main" id="{33265393-A138-4225-9A13-344C11D17E95}"/>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Freeform 8">
              <a:extLst>
                <a:ext uri="{FF2B5EF4-FFF2-40B4-BE49-F238E27FC236}">
                  <a16:creationId xmlns:a16="http://schemas.microsoft.com/office/drawing/2014/main" id="{EEA92A8A-FE26-4AB1-B8CE-C500A889FFAC}"/>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Freeform 9">
              <a:extLst>
                <a:ext uri="{FF2B5EF4-FFF2-40B4-BE49-F238E27FC236}">
                  <a16:creationId xmlns:a16="http://schemas.microsoft.com/office/drawing/2014/main" id="{CC8C8875-33E8-4DC2-8782-70F6FDD8DD72}"/>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Freeform 10">
              <a:extLst>
                <a:ext uri="{FF2B5EF4-FFF2-40B4-BE49-F238E27FC236}">
                  <a16:creationId xmlns:a16="http://schemas.microsoft.com/office/drawing/2014/main" id="{13B0EF00-E663-44AA-973B-7D4CFA347389}"/>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11978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2"/>
            <a:ext cx="12192000" cy="121699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55887" y="154313"/>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Une part importante d’enfants repérés</a:t>
            </a:r>
          </a:p>
          <a:p>
            <a:r>
              <a:rPr lang="fr-FR" sz="4400" baseline="0" dirty="0"/>
              <a:t>en danger ou en risque à Blois</a:t>
            </a:r>
          </a:p>
        </p:txBody>
      </p:sp>
      <p:sp>
        <p:nvSpPr>
          <p:cNvPr id="5" name="ZoneTexte 4"/>
          <p:cNvSpPr txBox="1"/>
          <p:nvPr/>
        </p:nvSpPr>
        <p:spPr>
          <a:xfrm>
            <a:off x="6513710" y="6301498"/>
            <a:ext cx="5567871" cy="461665"/>
          </a:xfrm>
          <a:prstGeom prst="rect">
            <a:avLst/>
          </a:prstGeom>
          <a:noFill/>
        </p:spPr>
        <p:txBody>
          <a:bodyPr wrap="none" rtlCol="0">
            <a:spAutoFit/>
          </a:bodyPr>
          <a:lstStyle/>
          <a:p>
            <a:pPr algn="r"/>
            <a:r>
              <a:rPr lang="fr-FR" sz="1200" i="1" dirty="0">
                <a:solidFill>
                  <a:srgbClr val="005482"/>
                </a:solidFill>
              </a:rPr>
              <a:t>D’après sources : ODPE (données CRIP de Loir-et-Cher</a:t>
            </a:r>
          </a:p>
          <a:p>
            <a:pPr algn="r"/>
            <a:r>
              <a:rPr lang="fr-FR" sz="1200" i="1" dirty="0">
                <a:solidFill>
                  <a:srgbClr val="005482"/>
                </a:solidFill>
              </a:rPr>
              <a:t>et copies des signalements au parquet transmis par les partenaires) — INSEE – RP 2020</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2235060" y="1398360"/>
            <a:ext cx="4923877" cy="646331"/>
          </a:xfrm>
          <a:prstGeom prst="rect">
            <a:avLst/>
          </a:prstGeom>
          <a:noFill/>
        </p:spPr>
        <p:txBody>
          <a:bodyPr wrap="square" rtlCol="0">
            <a:spAutoFit/>
          </a:bodyPr>
          <a:lstStyle/>
          <a:p>
            <a:pPr algn="ctr"/>
            <a:r>
              <a:rPr lang="fr-FR" dirty="0">
                <a:solidFill>
                  <a:srgbClr val="005482"/>
                </a:solidFill>
              </a:rPr>
              <a:t>Nombre d’enfants repérés en danger ou en risque et ratio pour 1 000 mineurs (moyenne 2021-2023)</a:t>
            </a:r>
            <a:endParaRPr lang="fr-FR" sz="1200" i="1" dirty="0">
              <a:solidFill>
                <a:srgbClr val="005482"/>
              </a:solidFill>
            </a:endParaRPr>
          </a:p>
        </p:txBody>
      </p:sp>
      <p:sp>
        <p:nvSpPr>
          <p:cNvPr id="12" name="Rectangle 11"/>
          <p:cNvSpPr/>
          <p:nvPr/>
        </p:nvSpPr>
        <p:spPr>
          <a:xfrm>
            <a:off x="7982950" y="2645051"/>
            <a:ext cx="3670825" cy="22960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665639" y="2468438"/>
            <a:ext cx="2490537" cy="36662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Ratio moyen 2021-2023</a:t>
            </a:r>
          </a:p>
        </p:txBody>
      </p:sp>
      <p:sp>
        <p:nvSpPr>
          <p:cNvPr id="17" name="Rectangle 16"/>
          <p:cNvSpPr/>
          <p:nvPr/>
        </p:nvSpPr>
        <p:spPr>
          <a:xfrm>
            <a:off x="7810462" y="3114774"/>
            <a:ext cx="4015800"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0BED2"/>
                </a:solidFill>
              </a:rPr>
              <a:t>22,9 enfants repérés pour 1 000 mineurs</a:t>
            </a:r>
          </a:p>
          <a:p>
            <a:pPr algn="ctr"/>
            <a:r>
              <a:rPr lang="fr-FR" sz="1600" b="1" dirty="0">
                <a:solidFill>
                  <a:srgbClr val="005482"/>
                </a:solidFill>
              </a:rPr>
              <a:t>à Blois </a:t>
            </a:r>
          </a:p>
        </p:txBody>
      </p:sp>
      <p:sp>
        <p:nvSpPr>
          <p:cNvPr id="21" name="Rectangle 20"/>
          <p:cNvSpPr/>
          <p:nvPr/>
        </p:nvSpPr>
        <p:spPr>
          <a:xfrm>
            <a:off x="7810462" y="3899948"/>
            <a:ext cx="4015800"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0BED2"/>
                </a:solidFill>
              </a:rPr>
              <a:t>14,9 enfants repérés pour 1 000 mineurs</a:t>
            </a:r>
          </a:p>
          <a:p>
            <a:pPr algn="ctr"/>
            <a:r>
              <a:rPr lang="fr-FR" sz="1600" b="1" dirty="0">
                <a:solidFill>
                  <a:srgbClr val="005482"/>
                </a:solidFill>
              </a:rPr>
              <a:t>dans le secteur de St-Amand-Longpré</a:t>
            </a:r>
          </a:p>
        </p:txBody>
      </p:sp>
      <p:sp>
        <p:nvSpPr>
          <p:cNvPr id="22" name="Rectangle 21"/>
          <p:cNvSpPr/>
          <p:nvPr/>
        </p:nvSpPr>
        <p:spPr>
          <a:xfrm>
            <a:off x="7391275" y="4759371"/>
            <a:ext cx="4828255" cy="291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rgbClr val="005482"/>
                </a:solidFill>
              </a:rPr>
              <a:t>Loir-et-Cher : </a:t>
            </a:r>
            <a:r>
              <a:rPr lang="fr-FR" sz="1200" b="1" i="1" dirty="0">
                <a:solidFill>
                  <a:srgbClr val="10BED2"/>
                </a:solidFill>
              </a:rPr>
              <a:t>15,3 enfants repérés pour 1 000 mineurs</a:t>
            </a:r>
          </a:p>
          <a:p>
            <a:pPr algn="ctr"/>
            <a:endParaRPr lang="fr-FR" sz="1600" b="1" dirty="0">
              <a:solidFill>
                <a:srgbClr val="005482"/>
              </a:solidFill>
            </a:endParaRPr>
          </a:p>
        </p:txBody>
      </p:sp>
      <p:pic>
        <p:nvPicPr>
          <p:cNvPr id="9" name="Image 8">
            <a:extLst>
              <a:ext uri="{FF2B5EF4-FFF2-40B4-BE49-F238E27FC236}">
                <a16:creationId xmlns:a16="http://schemas.microsoft.com/office/drawing/2014/main" id="{9CA6513B-9754-4843-9A13-A9C1FA319AFA}"/>
              </a:ext>
            </a:extLst>
          </p:cNvPr>
          <p:cNvPicPr>
            <a:picLocks noChangeAspect="1"/>
          </p:cNvPicPr>
          <p:nvPr/>
        </p:nvPicPr>
        <p:blipFill rotWithShape="1">
          <a:blip r:embed="rId4">
            <a:extLst>
              <a:ext uri="{28A0092B-C50C-407E-A947-70E740481C1C}">
                <a14:useLocalDpi xmlns:a14="http://schemas.microsoft.com/office/drawing/2010/main" val="0"/>
              </a:ext>
            </a:extLst>
          </a:blip>
          <a:srcRect l="24950" t="18116" r="58290" b="18116"/>
          <a:stretch/>
        </p:blipFill>
        <p:spPr>
          <a:xfrm>
            <a:off x="4132939" y="2211357"/>
            <a:ext cx="2916991" cy="4009199"/>
          </a:xfrm>
          <a:prstGeom prst="rect">
            <a:avLst/>
          </a:prstGeom>
        </p:spPr>
      </p:pic>
      <p:pic>
        <p:nvPicPr>
          <p:cNvPr id="18" name="Image 17">
            <a:extLst>
              <a:ext uri="{FF2B5EF4-FFF2-40B4-BE49-F238E27FC236}">
                <a16:creationId xmlns:a16="http://schemas.microsoft.com/office/drawing/2014/main" id="{5C3EF53E-15EA-4E98-801C-3BC5BF192F00}"/>
              </a:ext>
            </a:extLst>
          </p:cNvPr>
          <p:cNvPicPr>
            <a:picLocks noChangeAspect="1"/>
          </p:cNvPicPr>
          <p:nvPr/>
        </p:nvPicPr>
        <p:blipFill rotWithShape="1">
          <a:blip r:embed="rId4">
            <a:extLst>
              <a:ext uri="{28A0092B-C50C-407E-A947-70E740481C1C}">
                <a14:useLocalDpi xmlns:a14="http://schemas.microsoft.com/office/drawing/2010/main" val="0"/>
              </a:ext>
            </a:extLst>
          </a:blip>
          <a:srcRect l="15113" t="55272" r="75049" b="9144"/>
          <a:stretch/>
        </p:blipFill>
        <p:spPr>
          <a:xfrm>
            <a:off x="2250167" y="3983358"/>
            <a:ext cx="1712100" cy="2237198"/>
          </a:xfrm>
          <a:prstGeom prst="rect">
            <a:avLst/>
          </a:prstGeom>
        </p:spPr>
      </p:pic>
      <p:pic>
        <p:nvPicPr>
          <p:cNvPr id="7" name="Image 6">
            <a:extLst>
              <a:ext uri="{FF2B5EF4-FFF2-40B4-BE49-F238E27FC236}">
                <a16:creationId xmlns:a16="http://schemas.microsoft.com/office/drawing/2014/main" id="{88F77369-899F-4669-9250-E80DF6127143}"/>
              </a:ext>
            </a:extLst>
          </p:cNvPr>
          <p:cNvPicPr>
            <a:picLocks noChangeAspect="1"/>
          </p:cNvPicPr>
          <p:nvPr/>
        </p:nvPicPr>
        <p:blipFill>
          <a:blip r:embed="rId5"/>
          <a:stretch>
            <a:fillRect/>
          </a:stretch>
        </p:blipFill>
        <p:spPr>
          <a:xfrm>
            <a:off x="1484472" y="2037802"/>
            <a:ext cx="6239746" cy="4486901"/>
          </a:xfrm>
          <a:prstGeom prst="rect">
            <a:avLst/>
          </a:prstGeom>
        </p:spPr>
      </p:pic>
    </p:spTree>
    <p:extLst>
      <p:ext uri="{BB962C8B-B14F-4D97-AF65-F5344CB8AC3E}">
        <p14:creationId xmlns:p14="http://schemas.microsoft.com/office/powerpoint/2010/main" val="183434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2"/>
            <a:ext cx="12192000" cy="127820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211152"/>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Concentration des établissements relevant </a:t>
            </a:r>
            <a:br>
              <a:rPr lang="fr-FR" sz="4400" baseline="0" dirty="0"/>
            </a:br>
            <a:r>
              <a:rPr lang="fr-FR" sz="4400" baseline="0" dirty="0"/>
              <a:t>de la protection de l’enfance autour de Blois</a:t>
            </a:r>
          </a:p>
        </p:txBody>
      </p:sp>
      <p:sp>
        <p:nvSpPr>
          <p:cNvPr id="5" name="ZoneTexte 4"/>
          <p:cNvSpPr txBox="1"/>
          <p:nvPr/>
        </p:nvSpPr>
        <p:spPr>
          <a:xfrm>
            <a:off x="4301140" y="6338637"/>
            <a:ext cx="7859203" cy="461665"/>
          </a:xfrm>
          <a:prstGeom prst="rect">
            <a:avLst/>
          </a:prstGeom>
          <a:noFill/>
        </p:spPr>
        <p:txBody>
          <a:bodyPr wrap="none" rtlCol="0">
            <a:spAutoFit/>
          </a:bodyPr>
          <a:lstStyle/>
          <a:p>
            <a:pPr algn="r"/>
            <a:r>
              <a:rPr lang="fr-FR" sz="1200" i="1" dirty="0">
                <a:solidFill>
                  <a:srgbClr val="005482"/>
                </a:solidFill>
              </a:rPr>
              <a:t>D’après sources : ODPE (données CRIP de Loir-et-Cher et copies des signalements au parquet transmis par les partenaires) – </a:t>
            </a:r>
          </a:p>
          <a:p>
            <a:pPr algn="r"/>
            <a:r>
              <a:rPr lang="fr-FR" sz="1200" i="1" dirty="0">
                <a:solidFill>
                  <a:srgbClr val="005482"/>
                </a:solidFill>
              </a:rPr>
              <a:t>Conseil départemental – DPJJ – INSEE RP 2020</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4441371" y="1295874"/>
            <a:ext cx="6920939" cy="369332"/>
          </a:xfrm>
          <a:prstGeom prst="rect">
            <a:avLst/>
          </a:prstGeom>
          <a:noFill/>
        </p:spPr>
        <p:txBody>
          <a:bodyPr wrap="square" rtlCol="0">
            <a:spAutoFit/>
          </a:bodyPr>
          <a:lstStyle/>
          <a:p>
            <a:pPr algn="ctr"/>
            <a:r>
              <a:rPr lang="fr-FR" dirty="0">
                <a:solidFill>
                  <a:srgbClr val="005482"/>
                </a:solidFill>
              </a:rPr>
              <a:t>Répartition des établissements relevant de la protection de l’enfance</a:t>
            </a:r>
            <a:endParaRPr lang="fr-FR" sz="1200" i="1" dirty="0">
              <a:solidFill>
                <a:srgbClr val="005482"/>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84" y="1747128"/>
            <a:ext cx="3883287" cy="4650490"/>
          </a:xfrm>
          <a:prstGeom prst="rect">
            <a:avLst/>
          </a:prstGeom>
        </p:spPr>
      </p:pic>
      <p:grpSp>
        <p:nvGrpSpPr>
          <p:cNvPr id="22" name="Groupe 21">
            <a:extLst>
              <a:ext uri="{FF2B5EF4-FFF2-40B4-BE49-F238E27FC236}">
                <a16:creationId xmlns:a16="http://schemas.microsoft.com/office/drawing/2014/main" id="{132D8685-26D8-46A4-A339-FF8661FE3D94}"/>
              </a:ext>
            </a:extLst>
          </p:cNvPr>
          <p:cNvGrpSpPr/>
          <p:nvPr/>
        </p:nvGrpSpPr>
        <p:grpSpPr>
          <a:xfrm>
            <a:off x="5363240" y="1625802"/>
            <a:ext cx="5642373" cy="4752240"/>
            <a:chOff x="5409554" y="2030094"/>
            <a:chExt cx="5642373" cy="4752240"/>
          </a:xfrm>
        </p:grpSpPr>
        <p:pic>
          <p:nvPicPr>
            <p:cNvPr id="8" name="Image 7">
              <a:extLst>
                <a:ext uri="{FF2B5EF4-FFF2-40B4-BE49-F238E27FC236}">
                  <a16:creationId xmlns:a16="http://schemas.microsoft.com/office/drawing/2014/main" id="{1EB8DC65-751D-4ABD-B4BF-2768A867FB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9554" y="2030094"/>
              <a:ext cx="5642373" cy="4752240"/>
            </a:xfrm>
            <a:prstGeom prst="rect">
              <a:avLst/>
            </a:prstGeom>
          </p:spPr>
        </p:pic>
        <p:pic>
          <p:nvPicPr>
            <p:cNvPr id="21" name="Image 20">
              <a:extLst>
                <a:ext uri="{FF2B5EF4-FFF2-40B4-BE49-F238E27FC236}">
                  <a16:creationId xmlns:a16="http://schemas.microsoft.com/office/drawing/2014/main" id="{B0EA2ADA-71D9-4276-9535-AE3F43346858}"/>
                </a:ext>
              </a:extLst>
            </p:cNvPr>
            <p:cNvPicPr>
              <a:picLocks noChangeAspect="1"/>
            </p:cNvPicPr>
            <p:nvPr/>
          </p:nvPicPr>
          <p:blipFill>
            <a:blip r:embed="rId6"/>
            <a:stretch>
              <a:fillRect/>
            </a:stretch>
          </p:blipFill>
          <p:spPr>
            <a:xfrm>
              <a:off x="6914194" y="2667836"/>
              <a:ext cx="2405250" cy="3652833"/>
            </a:xfrm>
            <a:prstGeom prst="rect">
              <a:avLst/>
            </a:prstGeom>
          </p:spPr>
        </p:pic>
      </p:grpSp>
    </p:spTree>
    <p:extLst>
      <p:ext uri="{BB962C8B-B14F-4D97-AF65-F5344CB8AC3E}">
        <p14:creationId xmlns:p14="http://schemas.microsoft.com/office/powerpoint/2010/main" val="350666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18115"/>
            <a:ext cx="12192000" cy="229629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8901" y="2658152"/>
            <a:ext cx="10794198" cy="1416220"/>
          </a:xfrm>
        </p:spPr>
        <p:txBody>
          <a:bodyPr>
            <a:normAutofit fontScale="90000"/>
          </a:bodyPr>
          <a:lstStyle/>
          <a:p>
            <a:r>
              <a:rPr lang="fr-FR" sz="5400" dirty="0">
                <a:solidFill>
                  <a:schemeClr val="bg1"/>
                </a:solidFill>
              </a:rPr>
              <a:t>L’Observatoire de l’Économie </a:t>
            </a:r>
            <a:br>
              <a:rPr lang="fr-FR" sz="5400" dirty="0">
                <a:solidFill>
                  <a:schemeClr val="bg1"/>
                </a:solidFill>
              </a:rPr>
            </a:br>
            <a:r>
              <a:rPr lang="fr-FR" sz="5400" dirty="0">
                <a:solidFill>
                  <a:schemeClr val="bg1"/>
                </a:solidFill>
              </a:rPr>
              <a:t>et des territoires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418036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64902" y="166828"/>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Les franges nord et sud du territoire </a:t>
            </a:r>
            <a:br>
              <a:rPr lang="fr-FR" sz="4400" baseline="0" dirty="0"/>
            </a:br>
            <a:r>
              <a:rPr lang="fr-FR" sz="4400" baseline="0" dirty="0"/>
              <a:t>plus vulnérables</a:t>
            </a:r>
          </a:p>
        </p:txBody>
      </p:sp>
      <p:sp>
        <p:nvSpPr>
          <p:cNvPr id="5" name="ZoneTexte 4"/>
          <p:cNvSpPr txBox="1"/>
          <p:nvPr/>
        </p:nvSpPr>
        <p:spPr>
          <a:xfrm>
            <a:off x="6528755" y="6264473"/>
            <a:ext cx="5567871" cy="461665"/>
          </a:xfrm>
          <a:prstGeom prst="rect">
            <a:avLst/>
          </a:prstGeom>
          <a:noFill/>
        </p:spPr>
        <p:txBody>
          <a:bodyPr wrap="none" rtlCol="0">
            <a:spAutoFit/>
          </a:bodyPr>
          <a:lstStyle/>
          <a:p>
            <a:pPr algn="r"/>
            <a:r>
              <a:rPr lang="fr-FR" sz="1200" i="1" dirty="0">
                <a:solidFill>
                  <a:srgbClr val="005482"/>
                </a:solidFill>
              </a:rPr>
              <a:t>D’après sources : Cartographie INSEE d’après sources : INSEE, RP 2008 ;</a:t>
            </a:r>
          </a:p>
          <a:p>
            <a:pPr algn="r"/>
            <a:r>
              <a:rPr lang="fr-FR" sz="1200" i="1" dirty="0" err="1">
                <a:solidFill>
                  <a:srgbClr val="005482"/>
                </a:solidFill>
              </a:rPr>
              <a:t>DGFiP</a:t>
            </a:r>
            <a:r>
              <a:rPr lang="fr-FR" sz="1200" i="1" dirty="0">
                <a:solidFill>
                  <a:srgbClr val="005482"/>
                </a:solidFill>
              </a:rPr>
              <a:t>, Enquête revenus fiscaux et sociaux – Revenus disponibles localisés ; </a:t>
            </a:r>
            <a:r>
              <a:rPr lang="fr-FR" sz="1200" i="1" dirty="0" err="1">
                <a:solidFill>
                  <a:srgbClr val="005482"/>
                </a:solidFill>
              </a:rPr>
              <a:t>SOeS</a:t>
            </a:r>
            <a:r>
              <a:rPr lang="fr-FR" sz="1200" i="1" dirty="0">
                <a:solidFill>
                  <a:srgbClr val="005482"/>
                </a:solidFill>
              </a:rPr>
              <a:t> ; </a:t>
            </a:r>
            <a:r>
              <a:rPr lang="fr-FR" sz="1200" i="1" dirty="0" err="1">
                <a:solidFill>
                  <a:srgbClr val="005482"/>
                </a:solidFill>
              </a:rPr>
              <a:t>Anah</a:t>
            </a:r>
            <a:endParaRPr lang="fr-FR" sz="1200" i="1" dirty="0">
              <a:solidFill>
                <a:srgbClr val="005482"/>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2726472" y="1303771"/>
            <a:ext cx="6909511" cy="369332"/>
          </a:xfrm>
          <a:prstGeom prst="rect">
            <a:avLst/>
          </a:prstGeom>
          <a:noFill/>
        </p:spPr>
        <p:txBody>
          <a:bodyPr wrap="square" rtlCol="0">
            <a:spAutoFit/>
          </a:bodyPr>
          <a:lstStyle/>
          <a:p>
            <a:pPr algn="ctr"/>
            <a:r>
              <a:rPr lang="fr-FR" dirty="0">
                <a:solidFill>
                  <a:srgbClr val="005482"/>
                </a:solidFill>
              </a:rPr>
              <a:t>Vulnérabilité énergétique liée à la fois au logement et aux déplacements</a:t>
            </a:r>
            <a:endParaRPr lang="fr-FR" sz="1200" i="1" dirty="0">
              <a:solidFill>
                <a:srgbClr val="005482"/>
              </a:solidFill>
            </a:endParaRP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1328"/>
          <a:stretch/>
        </p:blipFill>
        <p:spPr>
          <a:xfrm>
            <a:off x="2861449" y="3823510"/>
            <a:ext cx="1971950" cy="1879970"/>
          </a:xfrm>
          <a:prstGeom prst="rect">
            <a:avLst/>
          </a:prstGeom>
        </p:spPr>
      </p:pic>
      <p:sp>
        <p:nvSpPr>
          <p:cNvPr id="26" name="Freeform 7">
            <a:extLst>
              <a:ext uri="{FF2B5EF4-FFF2-40B4-BE49-F238E27FC236}">
                <a16:creationId xmlns:a16="http://schemas.microsoft.com/office/drawing/2014/main" id="{BB1955FD-4EC6-42BD-B0AD-173050BD2C10}"/>
              </a:ext>
            </a:extLst>
          </p:cNvPr>
          <p:cNvSpPr>
            <a:spLocks/>
          </p:cNvSpPr>
          <p:nvPr/>
        </p:nvSpPr>
        <p:spPr bwMode="auto">
          <a:xfrm>
            <a:off x="4354513" y="3656013"/>
            <a:ext cx="1098550" cy="2436813"/>
          </a:xfrm>
          <a:custGeom>
            <a:avLst/>
            <a:gdLst>
              <a:gd name="T0" fmla="*/ 26 w 692"/>
              <a:gd name="T1" fmla="*/ 42 h 1535"/>
              <a:gd name="T2" fmla="*/ 63 w 692"/>
              <a:gd name="T3" fmla="*/ 111 h 1535"/>
              <a:gd name="T4" fmla="*/ 89 w 692"/>
              <a:gd name="T5" fmla="*/ 191 h 1535"/>
              <a:gd name="T6" fmla="*/ 121 w 692"/>
              <a:gd name="T7" fmla="*/ 164 h 1535"/>
              <a:gd name="T8" fmla="*/ 132 w 692"/>
              <a:gd name="T9" fmla="*/ 206 h 1535"/>
              <a:gd name="T10" fmla="*/ 111 w 692"/>
              <a:gd name="T11" fmla="*/ 233 h 1535"/>
              <a:gd name="T12" fmla="*/ 84 w 692"/>
              <a:gd name="T13" fmla="*/ 259 h 1535"/>
              <a:gd name="T14" fmla="*/ 58 w 692"/>
              <a:gd name="T15" fmla="*/ 291 h 1535"/>
              <a:gd name="T16" fmla="*/ 37 w 692"/>
              <a:gd name="T17" fmla="*/ 318 h 1535"/>
              <a:gd name="T18" fmla="*/ 37 w 692"/>
              <a:gd name="T19" fmla="*/ 349 h 1535"/>
              <a:gd name="T20" fmla="*/ 58 w 692"/>
              <a:gd name="T21" fmla="*/ 381 h 1535"/>
              <a:gd name="T22" fmla="*/ 95 w 692"/>
              <a:gd name="T23" fmla="*/ 386 h 1535"/>
              <a:gd name="T24" fmla="*/ 100 w 692"/>
              <a:gd name="T25" fmla="*/ 418 h 1535"/>
              <a:gd name="T26" fmla="*/ 111 w 692"/>
              <a:gd name="T27" fmla="*/ 450 h 1535"/>
              <a:gd name="T28" fmla="*/ 100 w 692"/>
              <a:gd name="T29" fmla="*/ 482 h 1535"/>
              <a:gd name="T30" fmla="*/ 126 w 692"/>
              <a:gd name="T31" fmla="*/ 508 h 1535"/>
              <a:gd name="T32" fmla="*/ 142 w 692"/>
              <a:gd name="T33" fmla="*/ 561 h 1535"/>
              <a:gd name="T34" fmla="*/ 169 w 692"/>
              <a:gd name="T35" fmla="*/ 619 h 1535"/>
              <a:gd name="T36" fmla="*/ 148 w 692"/>
              <a:gd name="T37" fmla="*/ 656 h 1535"/>
              <a:gd name="T38" fmla="*/ 190 w 692"/>
              <a:gd name="T39" fmla="*/ 656 h 1535"/>
              <a:gd name="T40" fmla="*/ 232 w 692"/>
              <a:gd name="T41" fmla="*/ 656 h 1535"/>
              <a:gd name="T42" fmla="*/ 253 w 692"/>
              <a:gd name="T43" fmla="*/ 688 h 1535"/>
              <a:gd name="T44" fmla="*/ 275 w 692"/>
              <a:gd name="T45" fmla="*/ 720 h 1535"/>
              <a:gd name="T46" fmla="*/ 269 w 692"/>
              <a:gd name="T47" fmla="*/ 762 h 1535"/>
              <a:gd name="T48" fmla="*/ 248 w 692"/>
              <a:gd name="T49" fmla="*/ 805 h 1535"/>
              <a:gd name="T50" fmla="*/ 206 w 692"/>
              <a:gd name="T51" fmla="*/ 810 h 1535"/>
              <a:gd name="T52" fmla="*/ 142 w 692"/>
              <a:gd name="T53" fmla="*/ 810 h 1535"/>
              <a:gd name="T54" fmla="*/ 185 w 692"/>
              <a:gd name="T55" fmla="*/ 868 h 1535"/>
              <a:gd name="T56" fmla="*/ 211 w 692"/>
              <a:gd name="T57" fmla="*/ 900 h 1535"/>
              <a:gd name="T58" fmla="*/ 222 w 692"/>
              <a:gd name="T59" fmla="*/ 937 h 1535"/>
              <a:gd name="T60" fmla="*/ 238 w 692"/>
              <a:gd name="T61" fmla="*/ 974 h 1535"/>
              <a:gd name="T62" fmla="*/ 248 w 692"/>
              <a:gd name="T63" fmla="*/ 1011 h 1535"/>
              <a:gd name="T64" fmla="*/ 216 w 692"/>
              <a:gd name="T65" fmla="*/ 1048 h 1535"/>
              <a:gd name="T66" fmla="*/ 195 w 692"/>
              <a:gd name="T67" fmla="*/ 1085 h 1535"/>
              <a:gd name="T68" fmla="*/ 232 w 692"/>
              <a:gd name="T69" fmla="*/ 1117 h 1535"/>
              <a:gd name="T70" fmla="*/ 248 w 692"/>
              <a:gd name="T71" fmla="*/ 1159 h 1535"/>
              <a:gd name="T72" fmla="*/ 222 w 692"/>
              <a:gd name="T73" fmla="*/ 1186 h 1535"/>
              <a:gd name="T74" fmla="*/ 206 w 692"/>
              <a:gd name="T75" fmla="*/ 1228 h 1535"/>
              <a:gd name="T76" fmla="*/ 185 w 692"/>
              <a:gd name="T77" fmla="*/ 1265 h 1535"/>
              <a:gd name="T78" fmla="*/ 169 w 692"/>
              <a:gd name="T79" fmla="*/ 1324 h 1535"/>
              <a:gd name="T80" fmla="*/ 185 w 692"/>
              <a:gd name="T81" fmla="*/ 1376 h 1535"/>
              <a:gd name="T82" fmla="*/ 206 w 692"/>
              <a:gd name="T83" fmla="*/ 1414 h 1535"/>
              <a:gd name="T84" fmla="*/ 232 w 692"/>
              <a:gd name="T85" fmla="*/ 1429 h 1535"/>
              <a:gd name="T86" fmla="*/ 259 w 692"/>
              <a:gd name="T87" fmla="*/ 1414 h 1535"/>
              <a:gd name="T88" fmla="*/ 280 w 692"/>
              <a:gd name="T89" fmla="*/ 1440 h 1535"/>
              <a:gd name="T90" fmla="*/ 306 w 692"/>
              <a:gd name="T91" fmla="*/ 1477 h 1535"/>
              <a:gd name="T92" fmla="*/ 338 w 692"/>
              <a:gd name="T93" fmla="*/ 1509 h 1535"/>
              <a:gd name="T94" fmla="*/ 364 w 692"/>
              <a:gd name="T95" fmla="*/ 1525 h 1535"/>
              <a:gd name="T96" fmla="*/ 396 w 692"/>
              <a:gd name="T97" fmla="*/ 1482 h 1535"/>
              <a:gd name="T98" fmla="*/ 423 w 692"/>
              <a:gd name="T99" fmla="*/ 1477 h 1535"/>
              <a:gd name="T100" fmla="*/ 465 w 692"/>
              <a:gd name="T101" fmla="*/ 1488 h 1535"/>
              <a:gd name="T102" fmla="*/ 507 w 692"/>
              <a:gd name="T103" fmla="*/ 1466 h 1535"/>
              <a:gd name="T104" fmla="*/ 534 w 692"/>
              <a:gd name="T105" fmla="*/ 1445 h 1535"/>
              <a:gd name="T106" fmla="*/ 581 w 692"/>
              <a:gd name="T107" fmla="*/ 1456 h 1535"/>
              <a:gd name="T108" fmla="*/ 618 w 692"/>
              <a:gd name="T109" fmla="*/ 1488 h 1535"/>
              <a:gd name="T110" fmla="*/ 650 w 692"/>
              <a:gd name="T111" fmla="*/ 1451 h 1535"/>
              <a:gd name="T112" fmla="*/ 666 w 692"/>
              <a:gd name="T113" fmla="*/ 1403 h 1535"/>
              <a:gd name="T114" fmla="*/ 661 w 692"/>
              <a:gd name="T115" fmla="*/ 1355 h 1535"/>
              <a:gd name="T116" fmla="*/ 666 w 692"/>
              <a:gd name="T117" fmla="*/ 1308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1535">
                <a:moveTo>
                  <a:pt x="10" y="0"/>
                </a:moveTo>
                <a:lnTo>
                  <a:pt x="5" y="0"/>
                </a:lnTo>
                <a:lnTo>
                  <a:pt x="0" y="0"/>
                </a:lnTo>
                <a:lnTo>
                  <a:pt x="5" y="0"/>
                </a:lnTo>
                <a:lnTo>
                  <a:pt x="5" y="5"/>
                </a:lnTo>
                <a:lnTo>
                  <a:pt x="10" y="16"/>
                </a:lnTo>
                <a:lnTo>
                  <a:pt x="15" y="21"/>
                </a:lnTo>
                <a:lnTo>
                  <a:pt x="15" y="26"/>
                </a:lnTo>
                <a:lnTo>
                  <a:pt x="21" y="32"/>
                </a:lnTo>
                <a:lnTo>
                  <a:pt x="26" y="42"/>
                </a:lnTo>
                <a:lnTo>
                  <a:pt x="26" y="48"/>
                </a:lnTo>
                <a:lnTo>
                  <a:pt x="37" y="58"/>
                </a:lnTo>
                <a:lnTo>
                  <a:pt x="42" y="69"/>
                </a:lnTo>
                <a:lnTo>
                  <a:pt x="47" y="74"/>
                </a:lnTo>
                <a:lnTo>
                  <a:pt x="52" y="85"/>
                </a:lnTo>
                <a:lnTo>
                  <a:pt x="52" y="90"/>
                </a:lnTo>
                <a:lnTo>
                  <a:pt x="58" y="95"/>
                </a:lnTo>
                <a:lnTo>
                  <a:pt x="58" y="101"/>
                </a:lnTo>
                <a:lnTo>
                  <a:pt x="58" y="106"/>
                </a:lnTo>
                <a:lnTo>
                  <a:pt x="63" y="111"/>
                </a:lnTo>
                <a:lnTo>
                  <a:pt x="68" y="122"/>
                </a:lnTo>
                <a:lnTo>
                  <a:pt x="74" y="132"/>
                </a:lnTo>
                <a:lnTo>
                  <a:pt x="79" y="138"/>
                </a:lnTo>
                <a:lnTo>
                  <a:pt x="79" y="143"/>
                </a:lnTo>
                <a:lnTo>
                  <a:pt x="79" y="148"/>
                </a:lnTo>
                <a:lnTo>
                  <a:pt x="79" y="153"/>
                </a:lnTo>
                <a:lnTo>
                  <a:pt x="84" y="164"/>
                </a:lnTo>
                <a:lnTo>
                  <a:pt x="84" y="175"/>
                </a:lnTo>
                <a:lnTo>
                  <a:pt x="89" y="180"/>
                </a:lnTo>
                <a:lnTo>
                  <a:pt x="89" y="191"/>
                </a:lnTo>
                <a:lnTo>
                  <a:pt x="89" y="185"/>
                </a:lnTo>
                <a:lnTo>
                  <a:pt x="95" y="185"/>
                </a:lnTo>
                <a:lnTo>
                  <a:pt x="100" y="185"/>
                </a:lnTo>
                <a:lnTo>
                  <a:pt x="100" y="180"/>
                </a:lnTo>
                <a:lnTo>
                  <a:pt x="105" y="175"/>
                </a:lnTo>
                <a:lnTo>
                  <a:pt x="105" y="169"/>
                </a:lnTo>
                <a:lnTo>
                  <a:pt x="111" y="169"/>
                </a:lnTo>
                <a:lnTo>
                  <a:pt x="116" y="169"/>
                </a:lnTo>
                <a:lnTo>
                  <a:pt x="116" y="164"/>
                </a:lnTo>
                <a:lnTo>
                  <a:pt x="121" y="164"/>
                </a:lnTo>
                <a:lnTo>
                  <a:pt x="126" y="164"/>
                </a:lnTo>
                <a:lnTo>
                  <a:pt x="132" y="164"/>
                </a:lnTo>
                <a:lnTo>
                  <a:pt x="132" y="169"/>
                </a:lnTo>
                <a:lnTo>
                  <a:pt x="126" y="175"/>
                </a:lnTo>
                <a:lnTo>
                  <a:pt x="126" y="180"/>
                </a:lnTo>
                <a:lnTo>
                  <a:pt x="126" y="185"/>
                </a:lnTo>
                <a:lnTo>
                  <a:pt x="126" y="191"/>
                </a:lnTo>
                <a:lnTo>
                  <a:pt x="126" y="196"/>
                </a:lnTo>
                <a:lnTo>
                  <a:pt x="132" y="201"/>
                </a:lnTo>
                <a:lnTo>
                  <a:pt x="132" y="206"/>
                </a:lnTo>
                <a:lnTo>
                  <a:pt x="132" y="212"/>
                </a:lnTo>
                <a:lnTo>
                  <a:pt x="132" y="206"/>
                </a:lnTo>
                <a:lnTo>
                  <a:pt x="132" y="212"/>
                </a:lnTo>
                <a:lnTo>
                  <a:pt x="126" y="212"/>
                </a:lnTo>
                <a:lnTo>
                  <a:pt x="121" y="217"/>
                </a:lnTo>
                <a:lnTo>
                  <a:pt x="121" y="222"/>
                </a:lnTo>
                <a:lnTo>
                  <a:pt x="121" y="228"/>
                </a:lnTo>
                <a:lnTo>
                  <a:pt x="116" y="228"/>
                </a:lnTo>
                <a:lnTo>
                  <a:pt x="111" y="228"/>
                </a:lnTo>
                <a:lnTo>
                  <a:pt x="111" y="233"/>
                </a:lnTo>
                <a:lnTo>
                  <a:pt x="105" y="233"/>
                </a:lnTo>
                <a:lnTo>
                  <a:pt x="105" y="238"/>
                </a:lnTo>
                <a:lnTo>
                  <a:pt x="100" y="238"/>
                </a:lnTo>
                <a:lnTo>
                  <a:pt x="100" y="243"/>
                </a:lnTo>
                <a:lnTo>
                  <a:pt x="95" y="243"/>
                </a:lnTo>
                <a:lnTo>
                  <a:pt x="95" y="249"/>
                </a:lnTo>
                <a:lnTo>
                  <a:pt x="89" y="249"/>
                </a:lnTo>
                <a:lnTo>
                  <a:pt x="89" y="254"/>
                </a:lnTo>
                <a:lnTo>
                  <a:pt x="84" y="254"/>
                </a:lnTo>
                <a:lnTo>
                  <a:pt x="84" y="259"/>
                </a:lnTo>
                <a:lnTo>
                  <a:pt x="79" y="259"/>
                </a:lnTo>
                <a:lnTo>
                  <a:pt x="79" y="265"/>
                </a:lnTo>
                <a:lnTo>
                  <a:pt x="74" y="270"/>
                </a:lnTo>
                <a:lnTo>
                  <a:pt x="74" y="275"/>
                </a:lnTo>
                <a:lnTo>
                  <a:pt x="68" y="275"/>
                </a:lnTo>
                <a:lnTo>
                  <a:pt x="68" y="281"/>
                </a:lnTo>
                <a:lnTo>
                  <a:pt x="63" y="281"/>
                </a:lnTo>
                <a:lnTo>
                  <a:pt x="63" y="286"/>
                </a:lnTo>
                <a:lnTo>
                  <a:pt x="63" y="291"/>
                </a:lnTo>
                <a:lnTo>
                  <a:pt x="58" y="291"/>
                </a:lnTo>
                <a:lnTo>
                  <a:pt x="58" y="296"/>
                </a:lnTo>
                <a:lnTo>
                  <a:pt x="52" y="302"/>
                </a:lnTo>
                <a:lnTo>
                  <a:pt x="52" y="307"/>
                </a:lnTo>
                <a:lnTo>
                  <a:pt x="47" y="307"/>
                </a:lnTo>
                <a:lnTo>
                  <a:pt x="42" y="307"/>
                </a:lnTo>
                <a:lnTo>
                  <a:pt x="37" y="307"/>
                </a:lnTo>
                <a:lnTo>
                  <a:pt x="37" y="312"/>
                </a:lnTo>
                <a:lnTo>
                  <a:pt x="31" y="312"/>
                </a:lnTo>
                <a:lnTo>
                  <a:pt x="37" y="312"/>
                </a:lnTo>
                <a:lnTo>
                  <a:pt x="37" y="318"/>
                </a:lnTo>
                <a:lnTo>
                  <a:pt x="37" y="323"/>
                </a:lnTo>
                <a:lnTo>
                  <a:pt x="31" y="323"/>
                </a:lnTo>
                <a:lnTo>
                  <a:pt x="37" y="323"/>
                </a:lnTo>
                <a:lnTo>
                  <a:pt x="37" y="328"/>
                </a:lnTo>
                <a:lnTo>
                  <a:pt x="37" y="333"/>
                </a:lnTo>
                <a:lnTo>
                  <a:pt x="31" y="339"/>
                </a:lnTo>
                <a:lnTo>
                  <a:pt x="26" y="344"/>
                </a:lnTo>
                <a:lnTo>
                  <a:pt x="31" y="344"/>
                </a:lnTo>
                <a:lnTo>
                  <a:pt x="31" y="349"/>
                </a:lnTo>
                <a:lnTo>
                  <a:pt x="37" y="349"/>
                </a:lnTo>
                <a:lnTo>
                  <a:pt x="42" y="349"/>
                </a:lnTo>
                <a:lnTo>
                  <a:pt x="47" y="349"/>
                </a:lnTo>
                <a:lnTo>
                  <a:pt x="52" y="349"/>
                </a:lnTo>
                <a:lnTo>
                  <a:pt x="52" y="355"/>
                </a:lnTo>
                <a:lnTo>
                  <a:pt x="58" y="360"/>
                </a:lnTo>
                <a:lnTo>
                  <a:pt x="63" y="360"/>
                </a:lnTo>
                <a:lnTo>
                  <a:pt x="63" y="365"/>
                </a:lnTo>
                <a:lnTo>
                  <a:pt x="63" y="371"/>
                </a:lnTo>
                <a:lnTo>
                  <a:pt x="58" y="376"/>
                </a:lnTo>
                <a:lnTo>
                  <a:pt x="58" y="381"/>
                </a:lnTo>
                <a:lnTo>
                  <a:pt x="63" y="381"/>
                </a:lnTo>
                <a:lnTo>
                  <a:pt x="68" y="381"/>
                </a:lnTo>
                <a:lnTo>
                  <a:pt x="74" y="381"/>
                </a:lnTo>
                <a:lnTo>
                  <a:pt x="79" y="381"/>
                </a:lnTo>
                <a:lnTo>
                  <a:pt x="84" y="381"/>
                </a:lnTo>
                <a:lnTo>
                  <a:pt x="84" y="386"/>
                </a:lnTo>
                <a:lnTo>
                  <a:pt x="84" y="392"/>
                </a:lnTo>
                <a:lnTo>
                  <a:pt x="89" y="392"/>
                </a:lnTo>
                <a:lnTo>
                  <a:pt x="95" y="392"/>
                </a:lnTo>
                <a:lnTo>
                  <a:pt x="95" y="386"/>
                </a:lnTo>
                <a:lnTo>
                  <a:pt x="100" y="386"/>
                </a:lnTo>
                <a:lnTo>
                  <a:pt x="105" y="386"/>
                </a:lnTo>
                <a:lnTo>
                  <a:pt x="105" y="392"/>
                </a:lnTo>
                <a:lnTo>
                  <a:pt x="105" y="397"/>
                </a:lnTo>
                <a:lnTo>
                  <a:pt x="100" y="402"/>
                </a:lnTo>
                <a:lnTo>
                  <a:pt x="100" y="408"/>
                </a:lnTo>
                <a:lnTo>
                  <a:pt x="100" y="413"/>
                </a:lnTo>
                <a:lnTo>
                  <a:pt x="100" y="418"/>
                </a:lnTo>
                <a:lnTo>
                  <a:pt x="95" y="418"/>
                </a:lnTo>
                <a:lnTo>
                  <a:pt x="100" y="418"/>
                </a:lnTo>
                <a:lnTo>
                  <a:pt x="100" y="423"/>
                </a:lnTo>
                <a:lnTo>
                  <a:pt x="105" y="423"/>
                </a:lnTo>
                <a:lnTo>
                  <a:pt x="105" y="429"/>
                </a:lnTo>
                <a:lnTo>
                  <a:pt x="111" y="429"/>
                </a:lnTo>
                <a:lnTo>
                  <a:pt x="111" y="434"/>
                </a:lnTo>
                <a:lnTo>
                  <a:pt x="116" y="434"/>
                </a:lnTo>
                <a:lnTo>
                  <a:pt x="111" y="439"/>
                </a:lnTo>
                <a:lnTo>
                  <a:pt x="111" y="445"/>
                </a:lnTo>
                <a:lnTo>
                  <a:pt x="105" y="445"/>
                </a:lnTo>
                <a:lnTo>
                  <a:pt x="111" y="450"/>
                </a:lnTo>
                <a:lnTo>
                  <a:pt x="105" y="450"/>
                </a:lnTo>
                <a:lnTo>
                  <a:pt x="105" y="455"/>
                </a:lnTo>
                <a:lnTo>
                  <a:pt x="100" y="455"/>
                </a:lnTo>
                <a:lnTo>
                  <a:pt x="95" y="461"/>
                </a:lnTo>
                <a:lnTo>
                  <a:pt x="95" y="466"/>
                </a:lnTo>
                <a:lnTo>
                  <a:pt x="89" y="466"/>
                </a:lnTo>
                <a:lnTo>
                  <a:pt x="89" y="471"/>
                </a:lnTo>
                <a:lnTo>
                  <a:pt x="95" y="471"/>
                </a:lnTo>
                <a:lnTo>
                  <a:pt x="100" y="476"/>
                </a:lnTo>
                <a:lnTo>
                  <a:pt x="100" y="482"/>
                </a:lnTo>
                <a:lnTo>
                  <a:pt x="105" y="482"/>
                </a:lnTo>
                <a:lnTo>
                  <a:pt x="105" y="487"/>
                </a:lnTo>
                <a:lnTo>
                  <a:pt x="105" y="492"/>
                </a:lnTo>
                <a:lnTo>
                  <a:pt x="105" y="498"/>
                </a:lnTo>
                <a:lnTo>
                  <a:pt x="111" y="498"/>
                </a:lnTo>
                <a:lnTo>
                  <a:pt x="111" y="503"/>
                </a:lnTo>
                <a:lnTo>
                  <a:pt x="116" y="503"/>
                </a:lnTo>
                <a:lnTo>
                  <a:pt x="121" y="503"/>
                </a:lnTo>
                <a:lnTo>
                  <a:pt x="121" y="508"/>
                </a:lnTo>
                <a:lnTo>
                  <a:pt x="126" y="508"/>
                </a:lnTo>
                <a:lnTo>
                  <a:pt x="126" y="513"/>
                </a:lnTo>
                <a:lnTo>
                  <a:pt x="132" y="519"/>
                </a:lnTo>
                <a:lnTo>
                  <a:pt x="132" y="524"/>
                </a:lnTo>
                <a:lnTo>
                  <a:pt x="132" y="529"/>
                </a:lnTo>
                <a:lnTo>
                  <a:pt x="137" y="535"/>
                </a:lnTo>
                <a:lnTo>
                  <a:pt x="137" y="540"/>
                </a:lnTo>
                <a:lnTo>
                  <a:pt x="137" y="545"/>
                </a:lnTo>
                <a:lnTo>
                  <a:pt x="137" y="551"/>
                </a:lnTo>
                <a:lnTo>
                  <a:pt x="142" y="556"/>
                </a:lnTo>
                <a:lnTo>
                  <a:pt x="142" y="561"/>
                </a:lnTo>
                <a:lnTo>
                  <a:pt x="148" y="561"/>
                </a:lnTo>
                <a:lnTo>
                  <a:pt x="148" y="566"/>
                </a:lnTo>
                <a:lnTo>
                  <a:pt x="148" y="577"/>
                </a:lnTo>
                <a:lnTo>
                  <a:pt x="153" y="593"/>
                </a:lnTo>
                <a:lnTo>
                  <a:pt x="153" y="598"/>
                </a:lnTo>
                <a:lnTo>
                  <a:pt x="158" y="609"/>
                </a:lnTo>
                <a:lnTo>
                  <a:pt x="158" y="614"/>
                </a:lnTo>
                <a:lnTo>
                  <a:pt x="163" y="614"/>
                </a:lnTo>
                <a:lnTo>
                  <a:pt x="163" y="619"/>
                </a:lnTo>
                <a:lnTo>
                  <a:pt x="169" y="619"/>
                </a:lnTo>
                <a:lnTo>
                  <a:pt x="169" y="625"/>
                </a:lnTo>
                <a:lnTo>
                  <a:pt x="174" y="625"/>
                </a:lnTo>
                <a:lnTo>
                  <a:pt x="174" y="630"/>
                </a:lnTo>
                <a:lnTo>
                  <a:pt x="174" y="635"/>
                </a:lnTo>
                <a:lnTo>
                  <a:pt x="169" y="635"/>
                </a:lnTo>
                <a:lnTo>
                  <a:pt x="169" y="641"/>
                </a:lnTo>
                <a:lnTo>
                  <a:pt x="163" y="646"/>
                </a:lnTo>
                <a:lnTo>
                  <a:pt x="158" y="651"/>
                </a:lnTo>
                <a:lnTo>
                  <a:pt x="153" y="651"/>
                </a:lnTo>
                <a:lnTo>
                  <a:pt x="148" y="656"/>
                </a:lnTo>
                <a:lnTo>
                  <a:pt x="148" y="662"/>
                </a:lnTo>
                <a:lnTo>
                  <a:pt x="148" y="667"/>
                </a:lnTo>
                <a:lnTo>
                  <a:pt x="153" y="667"/>
                </a:lnTo>
                <a:lnTo>
                  <a:pt x="158" y="667"/>
                </a:lnTo>
                <a:lnTo>
                  <a:pt x="163" y="662"/>
                </a:lnTo>
                <a:lnTo>
                  <a:pt x="169" y="662"/>
                </a:lnTo>
                <a:lnTo>
                  <a:pt x="174" y="662"/>
                </a:lnTo>
                <a:lnTo>
                  <a:pt x="185" y="662"/>
                </a:lnTo>
                <a:lnTo>
                  <a:pt x="185" y="656"/>
                </a:lnTo>
                <a:lnTo>
                  <a:pt x="190" y="656"/>
                </a:lnTo>
                <a:lnTo>
                  <a:pt x="195" y="656"/>
                </a:lnTo>
                <a:lnTo>
                  <a:pt x="201" y="656"/>
                </a:lnTo>
                <a:lnTo>
                  <a:pt x="206" y="656"/>
                </a:lnTo>
                <a:lnTo>
                  <a:pt x="211" y="656"/>
                </a:lnTo>
                <a:lnTo>
                  <a:pt x="211" y="651"/>
                </a:lnTo>
                <a:lnTo>
                  <a:pt x="216" y="651"/>
                </a:lnTo>
                <a:lnTo>
                  <a:pt x="222" y="651"/>
                </a:lnTo>
                <a:lnTo>
                  <a:pt x="227" y="651"/>
                </a:lnTo>
                <a:lnTo>
                  <a:pt x="232" y="651"/>
                </a:lnTo>
                <a:lnTo>
                  <a:pt x="232" y="656"/>
                </a:lnTo>
                <a:lnTo>
                  <a:pt x="232" y="662"/>
                </a:lnTo>
                <a:lnTo>
                  <a:pt x="232" y="667"/>
                </a:lnTo>
                <a:lnTo>
                  <a:pt x="238" y="667"/>
                </a:lnTo>
                <a:lnTo>
                  <a:pt x="238" y="672"/>
                </a:lnTo>
                <a:lnTo>
                  <a:pt x="243" y="672"/>
                </a:lnTo>
                <a:lnTo>
                  <a:pt x="243" y="678"/>
                </a:lnTo>
                <a:lnTo>
                  <a:pt x="243" y="683"/>
                </a:lnTo>
                <a:lnTo>
                  <a:pt x="248" y="683"/>
                </a:lnTo>
                <a:lnTo>
                  <a:pt x="253" y="683"/>
                </a:lnTo>
                <a:lnTo>
                  <a:pt x="253" y="688"/>
                </a:lnTo>
                <a:lnTo>
                  <a:pt x="253" y="694"/>
                </a:lnTo>
                <a:lnTo>
                  <a:pt x="253" y="699"/>
                </a:lnTo>
                <a:lnTo>
                  <a:pt x="259" y="699"/>
                </a:lnTo>
                <a:lnTo>
                  <a:pt x="259" y="704"/>
                </a:lnTo>
                <a:lnTo>
                  <a:pt x="264" y="704"/>
                </a:lnTo>
                <a:lnTo>
                  <a:pt x="264" y="709"/>
                </a:lnTo>
                <a:lnTo>
                  <a:pt x="264" y="715"/>
                </a:lnTo>
                <a:lnTo>
                  <a:pt x="269" y="715"/>
                </a:lnTo>
                <a:lnTo>
                  <a:pt x="269" y="720"/>
                </a:lnTo>
                <a:lnTo>
                  <a:pt x="275" y="720"/>
                </a:lnTo>
                <a:lnTo>
                  <a:pt x="280" y="725"/>
                </a:lnTo>
                <a:lnTo>
                  <a:pt x="285" y="725"/>
                </a:lnTo>
                <a:lnTo>
                  <a:pt x="290" y="731"/>
                </a:lnTo>
                <a:lnTo>
                  <a:pt x="290" y="736"/>
                </a:lnTo>
                <a:lnTo>
                  <a:pt x="290" y="741"/>
                </a:lnTo>
                <a:lnTo>
                  <a:pt x="285" y="746"/>
                </a:lnTo>
                <a:lnTo>
                  <a:pt x="280" y="746"/>
                </a:lnTo>
                <a:lnTo>
                  <a:pt x="280" y="752"/>
                </a:lnTo>
                <a:lnTo>
                  <a:pt x="275" y="757"/>
                </a:lnTo>
                <a:lnTo>
                  <a:pt x="269" y="762"/>
                </a:lnTo>
                <a:lnTo>
                  <a:pt x="264" y="768"/>
                </a:lnTo>
                <a:lnTo>
                  <a:pt x="259" y="768"/>
                </a:lnTo>
                <a:lnTo>
                  <a:pt x="259" y="773"/>
                </a:lnTo>
                <a:lnTo>
                  <a:pt x="259" y="778"/>
                </a:lnTo>
                <a:lnTo>
                  <a:pt x="253" y="778"/>
                </a:lnTo>
                <a:lnTo>
                  <a:pt x="253" y="784"/>
                </a:lnTo>
                <a:lnTo>
                  <a:pt x="253" y="789"/>
                </a:lnTo>
                <a:lnTo>
                  <a:pt x="253" y="794"/>
                </a:lnTo>
                <a:lnTo>
                  <a:pt x="248" y="799"/>
                </a:lnTo>
                <a:lnTo>
                  <a:pt x="248" y="805"/>
                </a:lnTo>
                <a:lnTo>
                  <a:pt x="243" y="805"/>
                </a:lnTo>
                <a:lnTo>
                  <a:pt x="243" y="810"/>
                </a:lnTo>
                <a:lnTo>
                  <a:pt x="238" y="810"/>
                </a:lnTo>
                <a:lnTo>
                  <a:pt x="238" y="815"/>
                </a:lnTo>
                <a:lnTo>
                  <a:pt x="232" y="821"/>
                </a:lnTo>
                <a:lnTo>
                  <a:pt x="227" y="821"/>
                </a:lnTo>
                <a:lnTo>
                  <a:pt x="222" y="815"/>
                </a:lnTo>
                <a:lnTo>
                  <a:pt x="216" y="815"/>
                </a:lnTo>
                <a:lnTo>
                  <a:pt x="211" y="810"/>
                </a:lnTo>
                <a:lnTo>
                  <a:pt x="206" y="810"/>
                </a:lnTo>
                <a:lnTo>
                  <a:pt x="206" y="805"/>
                </a:lnTo>
                <a:lnTo>
                  <a:pt x="201" y="805"/>
                </a:lnTo>
                <a:lnTo>
                  <a:pt x="201" y="810"/>
                </a:lnTo>
                <a:lnTo>
                  <a:pt x="195" y="810"/>
                </a:lnTo>
                <a:lnTo>
                  <a:pt x="179" y="815"/>
                </a:lnTo>
                <a:lnTo>
                  <a:pt x="174" y="815"/>
                </a:lnTo>
                <a:lnTo>
                  <a:pt x="169" y="815"/>
                </a:lnTo>
                <a:lnTo>
                  <a:pt x="158" y="815"/>
                </a:lnTo>
                <a:lnTo>
                  <a:pt x="148" y="815"/>
                </a:lnTo>
                <a:lnTo>
                  <a:pt x="142" y="810"/>
                </a:lnTo>
                <a:lnTo>
                  <a:pt x="142" y="815"/>
                </a:lnTo>
                <a:lnTo>
                  <a:pt x="142" y="821"/>
                </a:lnTo>
                <a:lnTo>
                  <a:pt x="153" y="831"/>
                </a:lnTo>
                <a:lnTo>
                  <a:pt x="158" y="836"/>
                </a:lnTo>
                <a:lnTo>
                  <a:pt x="163" y="842"/>
                </a:lnTo>
                <a:lnTo>
                  <a:pt x="174" y="847"/>
                </a:lnTo>
                <a:lnTo>
                  <a:pt x="179" y="847"/>
                </a:lnTo>
                <a:lnTo>
                  <a:pt x="179" y="852"/>
                </a:lnTo>
                <a:lnTo>
                  <a:pt x="179" y="868"/>
                </a:lnTo>
                <a:lnTo>
                  <a:pt x="185" y="868"/>
                </a:lnTo>
                <a:lnTo>
                  <a:pt x="190" y="868"/>
                </a:lnTo>
                <a:lnTo>
                  <a:pt x="195" y="868"/>
                </a:lnTo>
                <a:lnTo>
                  <a:pt x="195" y="874"/>
                </a:lnTo>
                <a:lnTo>
                  <a:pt x="195" y="879"/>
                </a:lnTo>
                <a:lnTo>
                  <a:pt x="195" y="884"/>
                </a:lnTo>
                <a:lnTo>
                  <a:pt x="201" y="884"/>
                </a:lnTo>
                <a:lnTo>
                  <a:pt x="201" y="889"/>
                </a:lnTo>
                <a:lnTo>
                  <a:pt x="206" y="889"/>
                </a:lnTo>
                <a:lnTo>
                  <a:pt x="206" y="895"/>
                </a:lnTo>
                <a:lnTo>
                  <a:pt x="211" y="900"/>
                </a:lnTo>
                <a:lnTo>
                  <a:pt x="211" y="905"/>
                </a:lnTo>
                <a:lnTo>
                  <a:pt x="216" y="905"/>
                </a:lnTo>
                <a:lnTo>
                  <a:pt x="216" y="911"/>
                </a:lnTo>
                <a:lnTo>
                  <a:pt x="216" y="916"/>
                </a:lnTo>
                <a:lnTo>
                  <a:pt x="216" y="921"/>
                </a:lnTo>
                <a:lnTo>
                  <a:pt x="222" y="926"/>
                </a:lnTo>
                <a:lnTo>
                  <a:pt x="222" y="932"/>
                </a:lnTo>
                <a:lnTo>
                  <a:pt x="216" y="932"/>
                </a:lnTo>
                <a:lnTo>
                  <a:pt x="222" y="932"/>
                </a:lnTo>
                <a:lnTo>
                  <a:pt x="222" y="937"/>
                </a:lnTo>
                <a:lnTo>
                  <a:pt x="222" y="942"/>
                </a:lnTo>
                <a:lnTo>
                  <a:pt x="222" y="948"/>
                </a:lnTo>
                <a:lnTo>
                  <a:pt x="227" y="948"/>
                </a:lnTo>
                <a:lnTo>
                  <a:pt x="227" y="953"/>
                </a:lnTo>
                <a:lnTo>
                  <a:pt x="227" y="958"/>
                </a:lnTo>
                <a:lnTo>
                  <a:pt x="227" y="964"/>
                </a:lnTo>
                <a:lnTo>
                  <a:pt x="227" y="969"/>
                </a:lnTo>
                <a:lnTo>
                  <a:pt x="232" y="969"/>
                </a:lnTo>
                <a:lnTo>
                  <a:pt x="232" y="974"/>
                </a:lnTo>
                <a:lnTo>
                  <a:pt x="238" y="974"/>
                </a:lnTo>
                <a:lnTo>
                  <a:pt x="243" y="979"/>
                </a:lnTo>
                <a:lnTo>
                  <a:pt x="248" y="979"/>
                </a:lnTo>
                <a:lnTo>
                  <a:pt x="248" y="985"/>
                </a:lnTo>
                <a:lnTo>
                  <a:pt x="253" y="985"/>
                </a:lnTo>
                <a:lnTo>
                  <a:pt x="253" y="990"/>
                </a:lnTo>
                <a:lnTo>
                  <a:pt x="248" y="995"/>
                </a:lnTo>
                <a:lnTo>
                  <a:pt x="243" y="1001"/>
                </a:lnTo>
                <a:lnTo>
                  <a:pt x="243" y="1006"/>
                </a:lnTo>
                <a:lnTo>
                  <a:pt x="243" y="1011"/>
                </a:lnTo>
                <a:lnTo>
                  <a:pt x="248" y="1011"/>
                </a:lnTo>
                <a:lnTo>
                  <a:pt x="248" y="1016"/>
                </a:lnTo>
                <a:lnTo>
                  <a:pt x="243" y="1016"/>
                </a:lnTo>
                <a:lnTo>
                  <a:pt x="243" y="1022"/>
                </a:lnTo>
                <a:lnTo>
                  <a:pt x="248" y="1022"/>
                </a:lnTo>
                <a:lnTo>
                  <a:pt x="248" y="1027"/>
                </a:lnTo>
                <a:lnTo>
                  <a:pt x="248" y="1032"/>
                </a:lnTo>
                <a:lnTo>
                  <a:pt x="243" y="1032"/>
                </a:lnTo>
                <a:lnTo>
                  <a:pt x="238" y="1038"/>
                </a:lnTo>
                <a:lnTo>
                  <a:pt x="222" y="1043"/>
                </a:lnTo>
                <a:lnTo>
                  <a:pt x="216" y="1048"/>
                </a:lnTo>
                <a:lnTo>
                  <a:pt x="206" y="1059"/>
                </a:lnTo>
                <a:lnTo>
                  <a:pt x="211" y="1059"/>
                </a:lnTo>
                <a:lnTo>
                  <a:pt x="211" y="1064"/>
                </a:lnTo>
                <a:lnTo>
                  <a:pt x="206" y="1064"/>
                </a:lnTo>
                <a:lnTo>
                  <a:pt x="206" y="1069"/>
                </a:lnTo>
                <a:lnTo>
                  <a:pt x="206" y="1075"/>
                </a:lnTo>
                <a:lnTo>
                  <a:pt x="201" y="1075"/>
                </a:lnTo>
                <a:lnTo>
                  <a:pt x="201" y="1080"/>
                </a:lnTo>
                <a:lnTo>
                  <a:pt x="195" y="1080"/>
                </a:lnTo>
                <a:lnTo>
                  <a:pt x="195" y="1085"/>
                </a:lnTo>
                <a:lnTo>
                  <a:pt x="195" y="1091"/>
                </a:lnTo>
                <a:lnTo>
                  <a:pt x="195" y="1096"/>
                </a:lnTo>
                <a:lnTo>
                  <a:pt x="201" y="1101"/>
                </a:lnTo>
                <a:lnTo>
                  <a:pt x="206" y="1101"/>
                </a:lnTo>
                <a:lnTo>
                  <a:pt x="206" y="1112"/>
                </a:lnTo>
                <a:lnTo>
                  <a:pt x="211" y="1112"/>
                </a:lnTo>
                <a:lnTo>
                  <a:pt x="216" y="1112"/>
                </a:lnTo>
                <a:lnTo>
                  <a:pt x="222" y="1117"/>
                </a:lnTo>
                <a:lnTo>
                  <a:pt x="227" y="1117"/>
                </a:lnTo>
                <a:lnTo>
                  <a:pt x="232" y="1117"/>
                </a:lnTo>
                <a:lnTo>
                  <a:pt x="232" y="1122"/>
                </a:lnTo>
                <a:lnTo>
                  <a:pt x="238" y="1128"/>
                </a:lnTo>
                <a:lnTo>
                  <a:pt x="238" y="1133"/>
                </a:lnTo>
                <a:lnTo>
                  <a:pt x="238" y="1138"/>
                </a:lnTo>
                <a:lnTo>
                  <a:pt x="243" y="1138"/>
                </a:lnTo>
                <a:lnTo>
                  <a:pt x="243" y="1144"/>
                </a:lnTo>
                <a:lnTo>
                  <a:pt x="248" y="1144"/>
                </a:lnTo>
                <a:lnTo>
                  <a:pt x="248" y="1149"/>
                </a:lnTo>
                <a:lnTo>
                  <a:pt x="248" y="1154"/>
                </a:lnTo>
                <a:lnTo>
                  <a:pt x="248" y="1159"/>
                </a:lnTo>
                <a:lnTo>
                  <a:pt x="248" y="1165"/>
                </a:lnTo>
                <a:lnTo>
                  <a:pt x="243" y="1165"/>
                </a:lnTo>
                <a:lnTo>
                  <a:pt x="238" y="1165"/>
                </a:lnTo>
                <a:lnTo>
                  <a:pt x="238" y="1170"/>
                </a:lnTo>
                <a:lnTo>
                  <a:pt x="232" y="1170"/>
                </a:lnTo>
                <a:lnTo>
                  <a:pt x="232" y="1175"/>
                </a:lnTo>
                <a:lnTo>
                  <a:pt x="227" y="1175"/>
                </a:lnTo>
                <a:lnTo>
                  <a:pt x="227" y="1181"/>
                </a:lnTo>
                <a:lnTo>
                  <a:pt x="222" y="1181"/>
                </a:lnTo>
                <a:lnTo>
                  <a:pt x="222" y="1186"/>
                </a:lnTo>
                <a:lnTo>
                  <a:pt x="222" y="1191"/>
                </a:lnTo>
                <a:lnTo>
                  <a:pt x="227" y="1191"/>
                </a:lnTo>
                <a:lnTo>
                  <a:pt x="227" y="1196"/>
                </a:lnTo>
                <a:lnTo>
                  <a:pt x="222" y="1196"/>
                </a:lnTo>
                <a:lnTo>
                  <a:pt x="222" y="1202"/>
                </a:lnTo>
                <a:lnTo>
                  <a:pt x="216" y="1207"/>
                </a:lnTo>
                <a:lnTo>
                  <a:pt x="211" y="1212"/>
                </a:lnTo>
                <a:lnTo>
                  <a:pt x="211" y="1218"/>
                </a:lnTo>
                <a:lnTo>
                  <a:pt x="206" y="1223"/>
                </a:lnTo>
                <a:lnTo>
                  <a:pt x="206" y="1228"/>
                </a:lnTo>
                <a:lnTo>
                  <a:pt x="206" y="1234"/>
                </a:lnTo>
                <a:lnTo>
                  <a:pt x="201" y="1234"/>
                </a:lnTo>
                <a:lnTo>
                  <a:pt x="201" y="1239"/>
                </a:lnTo>
                <a:lnTo>
                  <a:pt x="201" y="1244"/>
                </a:lnTo>
                <a:lnTo>
                  <a:pt x="201" y="1249"/>
                </a:lnTo>
                <a:lnTo>
                  <a:pt x="195" y="1249"/>
                </a:lnTo>
                <a:lnTo>
                  <a:pt x="195" y="1255"/>
                </a:lnTo>
                <a:lnTo>
                  <a:pt x="195" y="1260"/>
                </a:lnTo>
                <a:lnTo>
                  <a:pt x="190" y="1265"/>
                </a:lnTo>
                <a:lnTo>
                  <a:pt x="185" y="1265"/>
                </a:lnTo>
                <a:lnTo>
                  <a:pt x="179" y="1265"/>
                </a:lnTo>
                <a:lnTo>
                  <a:pt x="174" y="1265"/>
                </a:lnTo>
                <a:lnTo>
                  <a:pt x="169" y="1271"/>
                </a:lnTo>
                <a:lnTo>
                  <a:pt x="163" y="1271"/>
                </a:lnTo>
                <a:lnTo>
                  <a:pt x="158" y="1271"/>
                </a:lnTo>
                <a:lnTo>
                  <a:pt x="158" y="1276"/>
                </a:lnTo>
                <a:lnTo>
                  <a:pt x="163" y="1297"/>
                </a:lnTo>
                <a:lnTo>
                  <a:pt x="163" y="1302"/>
                </a:lnTo>
                <a:lnTo>
                  <a:pt x="163" y="1313"/>
                </a:lnTo>
                <a:lnTo>
                  <a:pt x="169" y="1324"/>
                </a:lnTo>
                <a:lnTo>
                  <a:pt x="169" y="1329"/>
                </a:lnTo>
                <a:lnTo>
                  <a:pt x="169" y="1334"/>
                </a:lnTo>
                <a:lnTo>
                  <a:pt x="169" y="1339"/>
                </a:lnTo>
                <a:lnTo>
                  <a:pt x="169" y="1350"/>
                </a:lnTo>
                <a:lnTo>
                  <a:pt x="174" y="1350"/>
                </a:lnTo>
                <a:lnTo>
                  <a:pt x="174" y="1355"/>
                </a:lnTo>
                <a:lnTo>
                  <a:pt x="179" y="1361"/>
                </a:lnTo>
                <a:lnTo>
                  <a:pt x="179" y="1366"/>
                </a:lnTo>
                <a:lnTo>
                  <a:pt x="179" y="1371"/>
                </a:lnTo>
                <a:lnTo>
                  <a:pt x="185" y="1376"/>
                </a:lnTo>
                <a:lnTo>
                  <a:pt x="185" y="1382"/>
                </a:lnTo>
                <a:lnTo>
                  <a:pt x="185" y="1387"/>
                </a:lnTo>
                <a:lnTo>
                  <a:pt x="190" y="1387"/>
                </a:lnTo>
                <a:lnTo>
                  <a:pt x="190" y="1392"/>
                </a:lnTo>
                <a:lnTo>
                  <a:pt x="190" y="1398"/>
                </a:lnTo>
                <a:lnTo>
                  <a:pt x="195" y="1403"/>
                </a:lnTo>
                <a:lnTo>
                  <a:pt x="195" y="1408"/>
                </a:lnTo>
                <a:lnTo>
                  <a:pt x="195" y="1414"/>
                </a:lnTo>
                <a:lnTo>
                  <a:pt x="201" y="1414"/>
                </a:lnTo>
                <a:lnTo>
                  <a:pt x="206" y="1414"/>
                </a:lnTo>
                <a:lnTo>
                  <a:pt x="206" y="1419"/>
                </a:lnTo>
                <a:lnTo>
                  <a:pt x="211" y="1419"/>
                </a:lnTo>
                <a:lnTo>
                  <a:pt x="211" y="1424"/>
                </a:lnTo>
                <a:lnTo>
                  <a:pt x="211" y="1419"/>
                </a:lnTo>
                <a:lnTo>
                  <a:pt x="216" y="1419"/>
                </a:lnTo>
                <a:lnTo>
                  <a:pt x="222" y="1419"/>
                </a:lnTo>
                <a:lnTo>
                  <a:pt x="227" y="1419"/>
                </a:lnTo>
                <a:lnTo>
                  <a:pt x="227" y="1424"/>
                </a:lnTo>
                <a:lnTo>
                  <a:pt x="232" y="1424"/>
                </a:lnTo>
                <a:lnTo>
                  <a:pt x="232" y="1429"/>
                </a:lnTo>
                <a:lnTo>
                  <a:pt x="238" y="1435"/>
                </a:lnTo>
                <a:lnTo>
                  <a:pt x="243" y="1440"/>
                </a:lnTo>
                <a:lnTo>
                  <a:pt x="243" y="1435"/>
                </a:lnTo>
                <a:lnTo>
                  <a:pt x="243" y="1429"/>
                </a:lnTo>
                <a:lnTo>
                  <a:pt x="248" y="1429"/>
                </a:lnTo>
                <a:lnTo>
                  <a:pt x="248" y="1424"/>
                </a:lnTo>
                <a:lnTo>
                  <a:pt x="253" y="1424"/>
                </a:lnTo>
                <a:lnTo>
                  <a:pt x="253" y="1419"/>
                </a:lnTo>
                <a:lnTo>
                  <a:pt x="259" y="1419"/>
                </a:lnTo>
                <a:lnTo>
                  <a:pt x="259" y="1414"/>
                </a:lnTo>
                <a:lnTo>
                  <a:pt x="259" y="1419"/>
                </a:lnTo>
                <a:lnTo>
                  <a:pt x="259" y="1424"/>
                </a:lnTo>
                <a:lnTo>
                  <a:pt x="259" y="1429"/>
                </a:lnTo>
                <a:lnTo>
                  <a:pt x="259" y="1435"/>
                </a:lnTo>
                <a:lnTo>
                  <a:pt x="264" y="1435"/>
                </a:lnTo>
                <a:lnTo>
                  <a:pt x="264" y="1429"/>
                </a:lnTo>
                <a:lnTo>
                  <a:pt x="269" y="1429"/>
                </a:lnTo>
                <a:lnTo>
                  <a:pt x="275" y="1429"/>
                </a:lnTo>
                <a:lnTo>
                  <a:pt x="275" y="1435"/>
                </a:lnTo>
                <a:lnTo>
                  <a:pt x="280" y="1440"/>
                </a:lnTo>
                <a:lnTo>
                  <a:pt x="280" y="1445"/>
                </a:lnTo>
                <a:lnTo>
                  <a:pt x="285" y="1451"/>
                </a:lnTo>
                <a:lnTo>
                  <a:pt x="285" y="1456"/>
                </a:lnTo>
                <a:lnTo>
                  <a:pt x="290" y="1461"/>
                </a:lnTo>
                <a:lnTo>
                  <a:pt x="290" y="1466"/>
                </a:lnTo>
                <a:lnTo>
                  <a:pt x="296" y="1466"/>
                </a:lnTo>
                <a:lnTo>
                  <a:pt x="296" y="1472"/>
                </a:lnTo>
                <a:lnTo>
                  <a:pt x="301" y="1472"/>
                </a:lnTo>
                <a:lnTo>
                  <a:pt x="301" y="1477"/>
                </a:lnTo>
                <a:lnTo>
                  <a:pt x="306" y="1477"/>
                </a:lnTo>
                <a:lnTo>
                  <a:pt x="306" y="1482"/>
                </a:lnTo>
                <a:lnTo>
                  <a:pt x="312" y="1482"/>
                </a:lnTo>
                <a:lnTo>
                  <a:pt x="317" y="1488"/>
                </a:lnTo>
                <a:lnTo>
                  <a:pt x="317" y="1493"/>
                </a:lnTo>
                <a:lnTo>
                  <a:pt x="322" y="1493"/>
                </a:lnTo>
                <a:lnTo>
                  <a:pt x="322" y="1498"/>
                </a:lnTo>
                <a:lnTo>
                  <a:pt x="327" y="1504"/>
                </a:lnTo>
                <a:lnTo>
                  <a:pt x="333" y="1504"/>
                </a:lnTo>
                <a:lnTo>
                  <a:pt x="333" y="1509"/>
                </a:lnTo>
                <a:lnTo>
                  <a:pt x="338" y="1509"/>
                </a:lnTo>
                <a:lnTo>
                  <a:pt x="343" y="1514"/>
                </a:lnTo>
                <a:lnTo>
                  <a:pt x="349" y="1519"/>
                </a:lnTo>
                <a:lnTo>
                  <a:pt x="349" y="1525"/>
                </a:lnTo>
                <a:lnTo>
                  <a:pt x="354" y="1525"/>
                </a:lnTo>
                <a:lnTo>
                  <a:pt x="354" y="1530"/>
                </a:lnTo>
                <a:lnTo>
                  <a:pt x="359" y="1530"/>
                </a:lnTo>
                <a:lnTo>
                  <a:pt x="359" y="1535"/>
                </a:lnTo>
                <a:lnTo>
                  <a:pt x="364" y="1535"/>
                </a:lnTo>
                <a:lnTo>
                  <a:pt x="364" y="1530"/>
                </a:lnTo>
                <a:lnTo>
                  <a:pt x="364" y="1525"/>
                </a:lnTo>
                <a:lnTo>
                  <a:pt x="370" y="1519"/>
                </a:lnTo>
                <a:lnTo>
                  <a:pt x="375" y="1519"/>
                </a:lnTo>
                <a:lnTo>
                  <a:pt x="375" y="1514"/>
                </a:lnTo>
                <a:lnTo>
                  <a:pt x="375" y="1509"/>
                </a:lnTo>
                <a:lnTo>
                  <a:pt x="380" y="1504"/>
                </a:lnTo>
                <a:lnTo>
                  <a:pt x="380" y="1498"/>
                </a:lnTo>
                <a:lnTo>
                  <a:pt x="386" y="1498"/>
                </a:lnTo>
                <a:lnTo>
                  <a:pt x="386" y="1493"/>
                </a:lnTo>
                <a:lnTo>
                  <a:pt x="391" y="1488"/>
                </a:lnTo>
                <a:lnTo>
                  <a:pt x="396" y="1482"/>
                </a:lnTo>
                <a:lnTo>
                  <a:pt x="396" y="1477"/>
                </a:lnTo>
                <a:lnTo>
                  <a:pt x="396" y="1472"/>
                </a:lnTo>
                <a:lnTo>
                  <a:pt x="401" y="1472"/>
                </a:lnTo>
                <a:lnTo>
                  <a:pt x="401" y="1466"/>
                </a:lnTo>
                <a:lnTo>
                  <a:pt x="401" y="1461"/>
                </a:lnTo>
                <a:lnTo>
                  <a:pt x="407" y="1466"/>
                </a:lnTo>
                <a:lnTo>
                  <a:pt x="412" y="1466"/>
                </a:lnTo>
                <a:lnTo>
                  <a:pt x="412" y="1472"/>
                </a:lnTo>
                <a:lnTo>
                  <a:pt x="417" y="1472"/>
                </a:lnTo>
                <a:lnTo>
                  <a:pt x="423" y="1477"/>
                </a:lnTo>
                <a:lnTo>
                  <a:pt x="428" y="1482"/>
                </a:lnTo>
                <a:lnTo>
                  <a:pt x="433" y="1482"/>
                </a:lnTo>
                <a:lnTo>
                  <a:pt x="433" y="1477"/>
                </a:lnTo>
                <a:lnTo>
                  <a:pt x="439" y="1477"/>
                </a:lnTo>
                <a:lnTo>
                  <a:pt x="444" y="1477"/>
                </a:lnTo>
                <a:lnTo>
                  <a:pt x="449" y="1477"/>
                </a:lnTo>
                <a:lnTo>
                  <a:pt x="454" y="1477"/>
                </a:lnTo>
                <a:lnTo>
                  <a:pt x="460" y="1477"/>
                </a:lnTo>
                <a:lnTo>
                  <a:pt x="460" y="1482"/>
                </a:lnTo>
                <a:lnTo>
                  <a:pt x="465" y="1488"/>
                </a:lnTo>
                <a:lnTo>
                  <a:pt x="470" y="1482"/>
                </a:lnTo>
                <a:lnTo>
                  <a:pt x="476" y="1477"/>
                </a:lnTo>
                <a:lnTo>
                  <a:pt x="481" y="1472"/>
                </a:lnTo>
                <a:lnTo>
                  <a:pt x="486" y="1472"/>
                </a:lnTo>
                <a:lnTo>
                  <a:pt x="486" y="1466"/>
                </a:lnTo>
                <a:lnTo>
                  <a:pt x="491" y="1461"/>
                </a:lnTo>
                <a:lnTo>
                  <a:pt x="497" y="1461"/>
                </a:lnTo>
                <a:lnTo>
                  <a:pt x="497" y="1466"/>
                </a:lnTo>
                <a:lnTo>
                  <a:pt x="502" y="1466"/>
                </a:lnTo>
                <a:lnTo>
                  <a:pt x="507" y="1466"/>
                </a:lnTo>
                <a:lnTo>
                  <a:pt x="513" y="1466"/>
                </a:lnTo>
                <a:lnTo>
                  <a:pt x="518" y="1466"/>
                </a:lnTo>
                <a:lnTo>
                  <a:pt x="518" y="1461"/>
                </a:lnTo>
                <a:lnTo>
                  <a:pt x="518" y="1456"/>
                </a:lnTo>
                <a:lnTo>
                  <a:pt x="523" y="1461"/>
                </a:lnTo>
                <a:lnTo>
                  <a:pt x="528" y="1461"/>
                </a:lnTo>
                <a:lnTo>
                  <a:pt x="528" y="1456"/>
                </a:lnTo>
                <a:lnTo>
                  <a:pt x="528" y="1451"/>
                </a:lnTo>
                <a:lnTo>
                  <a:pt x="528" y="1445"/>
                </a:lnTo>
                <a:lnTo>
                  <a:pt x="534" y="1445"/>
                </a:lnTo>
                <a:lnTo>
                  <a:pt x="539" y="1440"/>
                </a:lnTo>
                <a:lnTo>
                  <a:pt x="550" y="1440"/>
                </a:lnTo>
                <a:lnTo>
                  <a:pt x="555" y="1440"/>
                </a:lnTo>
                <a:lnTo>
                  <a:pt x="555" y="1445"/>
                </a:lnTo>
                <a:lnTo>
                  <a:pt x="560" y="1445"/>
                </a:lnTo>
                <a:lnTo>
                  <a:pt x="565" y="1445"/>
                </a:lnTo>
                <a:lnTo>
                  <a:pt x="565" y="1451"/>
                </a:lnTo>
                <a:lnTo>
                  <a:pt x="571" y="1451"/>
                </a:lnTo>
                <a:lnTo>
                  <a:pt x="576" y="1456"/>
                </a:lnTo>
                <a:lnTo>
                  <a:pt x="581" y="1456"/>
                </a:lnTo>
                <a:lnTo>
                  <a:pt x="587" y="1456"/>
                </a:lnTo>
                <a:lnTo>
                  <a:pt x="587" y="1461"/>
                </a:lnTo>
                <a:lnTo>
                  <a:pt x="592" y="1461"/>
                </a:lnTo>
                <a:lnTo>
                  <a:pt x="597" y="1461"/>
                </a:lnTo>
                <a:lnTo>
                  <a:pt x="602" y="1466"/>
                </a:lnTo>
                <a:lnTo>
                  <a:pt x="608" y="1466"/>
                </a:lnTo>
                <a:lnTo>
                  <a:pt x="613" y="1472"/>
                </a:lnTo>
                <a:lnTo>
                  <a:pt x="613" y="1477"/>
                </a:lnTo>
                <a:lnTo>
                  <a:pt x="613" y="1488"/>
                </a:lnTo>
                <a:lnTo>
                  <a:pt x="618" y="1488"/>
                </a:lnTo>
                <a:lnTo>
                  <a:pt x="618" y="1482"/>
                </a:lnTo>
                <a:lnTo>
                  <a:pt x="624" y="1477"/>
                </a:lnTo>
                <a:lnTo>
                  <a:pt x="629" y="1477"/>
                </a:lnTo>
                <a:lnTo>
                  <a:pt x="634" y="1472"/>
                </a:lnTo>
                <a:lnTo>
                  <a:pt x="639" y="1472"/>
                </a:lnTo>
                <a:lnTo>
                  <a:pt x="639" y="1466"/>
                </a:lnTo>
                <a:lnTo>
                  <a:pt x="645" y="1466"/>
                </a:lnTo>
                <a:lnTo>
                  <a:pt x="645" y="1461"/>
                </a:lnTo>
                <a:lnTo>
                  <a:pt x="650" y="1456"/>
                </a:lnTo>
                <a:lnTo>
                  <a:pt x="650" y="1451"/>
                </a:lnTo>
                <a:lnTo>
                  <a:pt x="650" y="1445"/>
                </a:lnTo>
                <a:lnTo>
                  <a:pt x="655" y="1440"/>
                </a:lnTo>
                <a:lnTo>
                  <a:pt x="655" y="1435"/>
                </a:lnTo>
                <a:lnTo>
                  <a:pt x="661" y="1429"/>
                </a:lnTo>
                <a:lnTo>
                  <a:pt x="661" y="1424"/>
                </a:lnTo>
                <a:lnTo>
                  <a:pt x="661" y="1419"/>
                </a:lnTo>
                <a:lnTo>
                  <a:pt x="666" y="1419"/>
                </a:lnTo>
                <a:lnTo>
                  <a:pt x="666" y="1414"/>
                </a:lnTo>
                <a:lnTo>
                  <a:pt x="666" y="1408"/>
                </a:lnTo>
                <a:lnTo>
                  <a:pt x="666" y="1403"/>
                </a:lnTo>
                <a:lnTo>
                  <a:pt x="666" y="1398"/>
                </a:lnTo>
                <a:lnTo>
                  <a:pt x="666" y="1392"/>
                </a:lnTo>
                <a:lnTo>
                  <a:pt x="666" y="1387"/>
                </a:lnTo>
                <a:lnTo>
                  <a:pt x="666" y="1382"/>
                </a:lnTo>
                <a:lnTo>
                  <a:pt x="661" y="1382"/>
                </a:lnTo>
                <a:lnTo>
                  <a:pt x="661" y="1376"/>
                </a:lnTo>
                <a:lnTo>
                  <a:pt x="661" y="1371"/>
                </a:lnTo>
                <a:lnTo>
                  <a:pt x="661" y="1366"/>
                </a:lnTo>
                <a:lnTo>
                  <a:pt x="661" y="1361"/>
                </a:lnTo>
                <a:lnTo>
                  <a:pt x="661" y="1355"/>
                </a:lnTo>
                <a:lnTo>
                  <a:pt x="661" y="1350"/>
                </a:lnTo>
                <a:lnTo>
                  <a:pt x="661" y="1345"/>
                </a:lnTo>
                <a:lnTo>
                  <a:pt x="661" y="1339"/>
                </a:lnTo>
                <a:lnTo>
                  <a:pt x="661" y="1334"/>
                </a:lnTo>
                <a:lnTo>
                  <a:pt x="661" y="1329"/>
                </a:lnTo>
                <a:lnTo>
                  <a:pt x="661" y="1324"/>
                </a:lnTo>
                <a:lnTo>
                  <a:pt x="661" y="1318"/>
                </a:lnTo>
                <a:lnTo>
                  <a:pt x="666" y="1318"/>
                </a:lnTo>
                <a:lnTo>
                  <a:pt x="666" y="1313"/>
                </a:lnTo>
                <a:lnTo>
                  <a:pt x="666" y="1308"/>
                </a:lnTo>
                <a:lnTo>
                  <a:pt x="666" y="1302"/>
                </a:lnTo>
                <a:lnTo>
                  <a:pt x="666" y="1297"/>
                </a:lnTo>
                <a:lnTo>
                  <a:pt x="666" y="1286"/>
                </a:lnTo>
                <a:lnTo>
                  <a:pt x="671" y="1286"/>
                </a:lnTo>
                <a:lnTo>
                  <a:pt x="677" y="1281"/>
                </a:lnTo>
                <a:lnTo>
                  <a:pt x="677" y="1276"/>
                </a:lnTo>
                <a:lnTo>
                  <a:pt x="682" y="1271"/>
                </a:lnTo>
                <a:lnTo>
                  <a:pt x="682" y="1265"/>
                </a:lnTo>
                <a:lnTo>
                  <a:pt x="692" y="1255"/>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Freeform 8">
            <a:extLst>
              <a:ext uri="{FF2B5EF4-FFF2-40B4-BE49-F238E27FC236}">
                <a16:creationId xmlns:a16="http://schemas.microsoft.com/office/drawing/2014/main" id="{9C3EB8F8-76C0-429D-A16F-2B87E167F7DE}"/>
              </a:ext>
            </a:extLst>
          </p:cNvPr>
          <p:cNvSpPr>
            <a:spLocks/>
          </p:cNvSpPr>
          <p:nvPr/>
        </p:nvSpPr>
        <p:spPr bwMode="auto">
          <a:xfrm>
            <a:off x="4370388" y="2673351"/>
            <a:ext cx="1814513" cy="1100138"/>
          </a:xfrm>
          <a:custGeom>
            <a:avLst/>
            <a:gdLst>
              <a:gd name="T0" fmla="*/ 1106 w 1143"/>
              <a:gd name="T1" fmla="*/ 111 h 693"/>
              <a:gd name="T2" fmla="*/ 1127 w 1143"/>
              <a:gd name="T3" fmla="*/ 142 h 693"/>
              <a:gd name="T4" fmla="*/ 1121 w 1143"/>
              <a:gd name="T5" fmla="*/ 169 h 693"/>
              <a:gd name="T6" fmla="*/ 1074 w 1143"/>
              <a:gd name="T7" fmla="*/ 206 h 693"/>
              <a:gd name="T8" fmla="*/ 1047 w 1143"/>
              <a:gd name="T9" fmla="*/ 185 h 693"/>
              <a:gd name="T10" fmla="*/ 1021 w 1143"/>
              <a:gd name="T11" fmla="*/ 153 h 693"/>
              <a:gd name="T12" fmla="*/ 989 w 1143"/>
              <a:gd name="T13" fmla="*/ 153 h 693"/>
              <a:gd name="T14" fmla="*/ 957 w 1143"/>
              <a:gd name="T15" fmla="*/ 190 h 693"/>
              <a:gd name="T16" fmla="*/ 915 w 1143"/>
              <a:gd name="T17" fmla="*/ 180 h 693"/>
              <a:gd name="T18" fmla="*/ 889 w 1143"/>
              <a:gd name="T19" fmla="*/ 180 h 693"/>
              <a:gd name="T20" fmla="*/ 889 w 1143"/>
              <a:gd name="T21" fmla="*/ 148 h 693"/>
              <a:gd name="T22" fmla="*/ 857 w 1143"/>
              <a:gd name="T23" fmla="*/ 116 h 693"/>
              <a:gd name="T24" fmla="*/ 841 w 1143"/>
              <a:gd name="T25" fmla="*/ 153 h 693"/>
              <a:gd name="T26" fmla="*/ 825 w 1143"/>
              <a:gd name="T27" fmla="*/ 180 h 693"/>
              <a:gd name="T28" fmla="*/ 815 w 1143"/>
              <a:gd name="T29" fmla="*/ 142 h 693"/>
              <a:gd name="T30" fmla="*/ 783 w 1143"/>
              <a:gd name="T31" fmla="*/ 105 h 693"/>
              <a:gd name="T32" fmla="*/ 730 w 1143"/>
              <a:gd name="T33" fmla="*/ 58 h 693"/>
              <a:gd name="T34" fmla="*/ 682 w 1143"/>
              <a:gd name="T35" fmla="*/ 15 h 693"/>
              <a:gd name="T36" fmla="*/ 661 w 1143"/>
              <a:gd name="T37" fmla="*/ 47 h 693"/>
              <a:gd name="T38" fmla="*/ 635 w 1143"/>
              <a:gd name="T39" fmla="*/ 37 h 693"/>
              <a:gd name="T40" fmla="*/ 603 w 1143"/>
              <a:gd name="T41" fmla="*/ 42 h 693"/>
              <a:gd name="T42" fmla="*/ 571 w 1143"/>
              <a:gd name="T43" fmla="*/ 68 h 693"/>
              <a:gd name="T44" fmla="*/ 540 w 1143"/>
              <a:gd name="T45" fmla="*/ 100 h 693"/>
              <a:gd name="T46" fmla="*/ 508 w 1143"/>
              <a:gd name="T47" fmla="*/ 127 h 693"/>
              <a:gd name="T48" fmla="*/ 476 w 1143"/>
              <a:gd name="T49" fmla="*/ 153 h 693"/>
              <a:gd name="T50" fmla="*/ 466 w 1143"/>
              <a:gd name="T51" fmla="*/ 185 h 693"/>
              <a:gd name="T52" fmla="*/ 450 w 1143"/>
              <a:gd name="T53" fmla="*/ 211 h 693"/>
              <a:gd name="T54" fmla="*/ 439 w 1143"/>
              <a:gd name="T55" fmla="*/ 254 h 693"/>
              <a:gd name="T56" fmla="*/ 413 w 1143"/>
              <a:gd name="T57" fmla="*/ 296 h 693"/>
              <a:gd name="T58" fmla="*/ 407 w 1143"/>
              <a:gd name="T59" fmla="*/ 312 h 693"/>
              <a:gd name="T60" fmla="*/ 381 w 1143"/>
              <a:gd name="T61" fmla="*/ 301 h 693"/>
              <a:gd name="T62" fmla="*/ 344 w 1143"/>
              <a:gd name="T63" fmla="*/ 296 h 693"/>
              <a:gd name="T64" fmla="*/ 317 w 1143"/>
              <a:gd name="T65" fmla="*/ 280 h 693"/>
              <a:gd name="T66" fmla="*/ 291 w 1143"/>
              <a:gd name="T67" fmla="*/ 307 h 693"/>
              <a:gd name="T68" fmla="*/ 275 w 1143"/>
              <a:gd name="T69" fmla="*/ 354 h 693"/>
              <a:gd name="T70" fmla="*/ 296 w 1143"/>
              <a:gd name="T71" fmla="*/ 381 h 693"/>
              <a:gd name="T72" fmla="*/ 317 w 1143"/>
              <a:gd name="T73" fmla="*/ 391 h 693"/>
              <a:gd name="T74" fmla="*/ 381 w 1143"/>
              <a:gd name="T75" fmla="*/ 375 h 693"/>
              <a:gd name="T76" fmla="*/ 407 w 1143"/>
              <a:gd name="T77" fmla="*/ 412 h 693"/>
              <a:gd name="T78" fmla="*/ 370 w 1143"/>
              <a:gd name="T79" fmla="*/ 434 h 693"/>
              <a:gd name="T80" fmla="*/ 312 w 1143"/>
              <a:gd name="T81" fmla="*/ 465 h 693"/>
              <a:gd name="T82" fmla="*/ 344 w 1143"/>
              <a:gd name="T83" fmla="*/ 502 h 693"/>
              <a:gd name="T84" fmla="*/ 339 w 1143"/>
              <a:gd name="T85" fmla="*/ 513 h 693"/>
              <a:gd name="T86" fmla="*/ 296 w 1143"/>
              <a:gd name="T87" fmla="*/ 545 h 693"/>
              <a:gd name="T88" fmla="*/ 317 w 1143"/>
              <a:gd name="T89" fmla="*/ 582 h 693"/>
              <a:gd name="T90" fmla="*/ 307 w 1143"/>
              <a:gd name="T91" fmla="*/ 614 h 693"/>
              <a:gd name="T92" fmla="*/ 275 w 1143"/>
              <a:gd name="T93" fmla="*/ 640 h 693"/>
              <a:gd name="T94" fmla="*/ 265 w 1143"/>
              <a:gd name="T95" fmla="*/ 661 h 693"/>
              <a:gd name="T96" fmla="*/ 233 w 1143"/>
              <a:gd name="T97" fmla="*/ 672 h 693"/>
              <a:gd name="T98" fmla="*/ 196 w 1143"/>
              <a:gd name="T99" fmla="*/ 677 h 693"/>
              <a:gd name="T100" fmla="*/ 164 w 1143"/>
              <a:gd name="T101" fmla="*/ 688 h 693"/>
              <a:gd name="T102" fmla="*/ 127 w 1143"/>
              <a:gd name="T103" fmla="*/ 667 h 693"/>
              <a:gd name="T104" fmla="*/ 148 w 1143"/>
              <a:gd name="T105" fmla="*/ 619 h 693"/>
              <a:gd name="T106" fmla="*/ 138 w 1143"/>
              <a:gd name="T107" fmla="*/ 582 h 693"/>
              <a:gd name="T108" fmla="*/ 138 w 1143"/>
              <a:gd name="T109" fmla="*/ 540 h 693"/>
              <a:gd name="T110" fmla="*/ 85 w 1143"/>
              <a:gd name="T111" fmla="*/ 545 h 693"/>
              <a:gd name="T112" fmla="*/ 85 w 1143"/>
              <a:gd name="T113" fmla="*/ 587 h 693"/>
              <a:gd name="T114" fmla="*/ 53 w 1143"/>
              <a:gd name="T115" fmla="*/ 608 h 693"/>
              <a:gd name="T116" fmla="*/ 16 w 1143"/>
              <a:gd name="T117" fmla="*/ 60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3" h="693">
                <a:moveTo>
                  <a:pt x="1090" y="74"/>
                </a:moveTo>
                <a:lnTo>
                  <a:pt x="1095" y="74"/>
                </a:lnTo>
                <a:lnTo>
                  <a:pt x="1095" y="79"/>
                </a:lnTo>
                <a:lnTo>
                  <a:pt x="1095" y="84"/>
                </a:lnTo>
                <a:lnTo>
                  <a:pt x="1100" y="90"/>
                </a:lnTo>
                <a:lnTo>
                  <a:pt x="1100" y="95"/>
                </a:lnTo>
                <a:lnTo>
                  <a:pt x="1100" y="100"/>
                </a:lnTo>
                <a:lnTo>
                  <a:pt x="1106" y="100"/>
                </a:lnTo>
                <a:lnTo>
                  <a:pt x="1106" y="105"/>
                </a:lnTo>
                <a:lnTo>
                  <a:pt x="1106" y="111"/>
                </a:lnTo>
                <a:lnTo>
                  <a:pt x="1111" y="111"/>
                </a:lnTo>
                <a:lnTo>
                  <a:pt x="1111" y="116"/>
                </a:lnTo>
                <a:lnTo>
                  <a:pt x="1111" y="121"/>
                </a:lnTo>
                <a:lnTo>
                  <a:pt x="1116" y="121"/>
                </a:lnTo>
                <a:lnTo>
                  <a:pt x="1116" y="127"/>
                </a:lnTo>
                <a:lnTo>
                  <a:pt x="1121" y="127"/>
                </a:lnTo>
                <a:lnTo>
                  <a:pt x="1121" y="132"/>
                </a:lnTo>
                <a:lnTo>
                  <a:pt x="1121" y="137"/>
                </a:lnTo>
                <a:lnTo>
                  <a:pt x="1127" y="137"/>
                </a:lnTo>
                <a:lnTo>
                  <a:pt x="1127" y="142"/>
                </a:lnTo>
                <a:lnTo>
                  <a:pt x="1132" y="148"/>
                </a:lnTo>
                <a:lnTo>
                  <a:pt x="1132" y="153"/>
                </a:lnTo>
                <a:lnTo>
                  <a:pt x="1137" y="153"/>
                </a:lnTo>
                <a:lnTo>
                  <a:pt x="1137" y="158"/>
                </a:lnTo>
                <a:lnTo>
                  <a:pt x="1143" y="158"/>
                </a:lnTo>
                <a:lnTo>
                  <a:pt x="1143" y="164"/>
                </a:lnTo>
                <a:lnTo>
                  <a:pt x="1132" y="164"/>
                </a:lnTo>
                <a:lnTo>
                  <a:pt x="1132" y="169"/>
                </a:lnTo>
                <a:lnTo>
                  <a:pt x="1127" y="169"/>
                </a:lnTo>
                <a:lnTo>
                  <a:pt x="1121" y="169"/>
                </a:lnTo>
                <a:lnTo>
                  <a:pt x="1116" y="174"/>
                </a:lnTo>
                <a:lnTo>
                  <a:pt x="1111" y="180"/>
                </a:lnTo>
                <a:lnTo>
                  <a:pt x="1100" y="185"/>
                </a:lnTo>
                <a:lnTo>
                  <a:pt x="1095" y="190"/>
                </a:lnTo>
                <a:lnTo>
                  <a:pt x="1090" y="190"/>
                </a:lnTo>
                <a:lnTo>
                  <a:pt x="1084" y="195"/>
                </a:lnTo>
                <a:lnTo>
                  <a:pt x="1079" y="195"/>
                </a:lnTo>
                <a:lnTo>
                  <a:pt x="1079" y="201"/>
                </a:lnTo>
                <a:lnTo>
                  <a:pt x="1074" y="201"/>
                </a:lnTo>
                <a:lnTo>
                  <a:pt x="1074" y="206"/>
                </a:lnTo>
                <a:lnTo>
                  <a:pt x="1074" y="211"/>
                </a:lnTo>
                <a:lnTo>
                  <a:pt x="1068" y="211"/>
                </a:lnTo>
                <a:lnTo>
                  <a:pt x="1068" y="206"/>
                </a:lnTo>
                <a:lnTo>
                  <a:pt x="1063" y="201"/>
                </a:lnTo>
                <a:lnTo>
                  <a:pt x="1063" y="195"/>
                </a:lnTo>
                <a:lnTo>
                  <a:pt x="1063" y="190"/>
                </a:lnTo>
                <a:lnTo>
                  <a:pt x="1058" y="190"/>
                </a:lnTo>
                <a:lnTo>
                  <a:pt x="1058" y="185"/>
                </a:lnTo>
                <a:lnTo>
                  <a:pt x="1053" y="185"/>
                </a:lnTo>
                <a:lnTo>
                  <a:pt x="1047" y="185"/>
                </a:lnTo>
                <a:lnTo>
                  <a:pt x="1047" y="180"/>
                </a:lnTo>
                <a:lnTo>
                  <a:pt x="1047" y="174"/>
                </a:lnTo>
                <a:lnTo>
                  <a:pt x="1042" y="174"/>
                </a:lnTo>
                <a:lnTo>
                  <a:pt x="1042" y="169"/>
                </a:lnTo>
                <a:lnTo>
                  <a:pt x="1037" y="169"/>
                </a:lnTo>
                <a:lnTo>
                  <a:pt x="1031" y="169"/>
                </a:lnTo>
                <a:lnTo>
                  <a:pt x="1026" y="169"/>
                </a:lnTo>
                <a:lnTo>
                  <a:pt x="1026" y="164"/>
                </a:lnTo>
                <a:lnTo>
                  <a:pt x="1021" y="158"/>
                </a:lnTo>
                <a:lnTo>
                  <a:pt x="1021" y="153"/>
                </a:lnTo>
                <a:lnTo>
                  <a:pt x="1021" y="158"/>
                </a:lnTo>
                <a:lnTo>
                  <a:pt x="1016" y="158"/>
                </a:lnTo>
                <a:lnTo>
                  <a:pt x="1010" y="158"/>
                </a:lnTo>
                <a:lnTo>
                  <a:pt x="1005" y="153"/>
                </a:lnTo>
                <a:lnTo>
                  <a:pt x="1000" y="153"/>
                </a:lnTo>
                <a:lnTo>
                  <a:pt x="1000" y="148"/>
                </a:lnTo>
                <a:lnTo>
                  <a:pt x="994" y="142"/>
                </a:lnTo>
                <a:lnTo>
                  <a:pt x="994" y="148"/>
                </a:lnTo>
                <a:lnTo>
                  <a:pt x="989" y="148"/>
                </a:lnTo>
                <a:lnTo>
                  <a:pt x="989" y="153"/>
                </a:lnTo>
                <a:lnTo>
                  <a:pt x="984" y="158"/>
                </a:lnTo>
                <a:lnTo>
                  <a:pt x="973" y="164"/>
                </a:lnTo>
                <a:lnTo>
                  <a:pt x="968" y="164"/>
                </a:lnTo>
                <a:lnTo>
                  <a:pt x="968" y="169"/>
                </a:lnTo>
                <a:lnTo>
                  <a:pt x="968" y="174"/>
                </a:lnTo>
                <a:lnTo>
                  <a:pt x="963" y="174"/>
                </a:lnTo>
                <a:lnTo>
                  <a:pt x="963" y="180"/>
                </a:lnTo>
                <a:lnTo>
                  <a:pt x="963" y="185"/>
                </a:lnTo>
                <a:lnTo>
                  <a:pt x="963" y="190"/>
                </a:lnTo>
                <a:lnTo>
                  <a:pt x="957" y="190"/>
                </a:lnTo>
                <a:lnTo>
                  <a:pt x="952" y="185"/>
                </a:lnTo>
                <a:lnTo>
                  <a:pt x="947" y="180"/>
                </a:lnTo>
                <a:lnTo>
                  <a:pt x="942" y="185"/>
                </a:lnTo>
                <a:lnTo>
                  <a:pt x="936" y="180"/>
                </a:lnTo>
                <a:lnTo>
                  <a:pt x="936" y="174"/>
                </a:lnTo>
                <a:lnTo>
                  <a:pt x="931" y="174"/>
                </a:lnTo>
                <a:lnTo>
                  <a:pt x="926" y="180"/>
                </a:lnTo>
                <a:lnTo>
                  <a:pt x="926" y="174"/>
                </a:lnTo>
                <a:lnTo>
                  <a:pt x="920" y="174"/>
                </a:lnTo>
                <a:lnTo>
                  <a:pt x="915" y="180"/>
                </a:lnTo>
                <a:lnTo>
                  <a:pt x="915" y="185"/>
                </a:lnTo>
                <a:lnTo>
                  <a:pt x="915" y="190"/>
                </a:lnTo>
                <a:lnTo>
                  <a:pt x="915" y="195"/>
                </a:lnTo>
                <a:lnTo>
                  <a:pt x="910" y="195"/>
                </a:lnTo>
                <a:lnTo>
                  <a:pt x="910" y="201"/>
                </a:lnTo>
                <a:lnTo>
                  <a:pt x="905" y="195"/>
                </a:lnTo>
                <a:lnTo>
                  <a:pt x="905" y="190"/>
                </a:lnTo>
                <a:lnTo>
                  <a:pt x="899" y="174"/>
                </a:lnTo>
                <a:lnTo>
                  <a:pt x="899" y="169"/>
                </a:lnTo>
                <a:lnTo>
                  <a:pt x="889" y="180"/>
                </a:lnTo>
                <a:lnTo>
                  <a:pt x="883" y="180"/>
                </a:lnTo>
                <a:lnTo>
                  <a:pt x="883" y="174"/>
                </a:lnTo>
                <a:lnTo>
                  <a:pt x="889" y="174"/>
                </a:lnTo>
                <a:lnTo>
                  <a:pt x="883" y="169"/>
                </a:lnTo>
                <a:lnTo>
                  <a:pt x="883" y="164"/>
                </a:lnTo>
                <a:lnTo>
                  <a:pt x="889" y="164"/>
                </a:lnTo>
                <a:lnTo>
                  <a:pt x="894" y="158"/>
                </a:lnTo>
                <a:lnTo>
                  <a:pt x="894" y="153"/>
                </a:lnTo>
                <a:lnTo>
                  <a:pt x="889" y="153"/>
                </a:lnTo>
                <a:lnTo>
                  <a:pt x="889" y="148"/>
                </a:lnTo>
                <a:lnTo>
                  <a:pt x="894" y="148"/>
                </a:lnTo>
                <a:lnTo>
                  <a:pt x="889" y="148"/>
                </a:lnTo>
                <a:lnTo>
                  <a:pt x="889" y="142"/>
                </a:lnTo>
                <a:lnTo>
                  <a:pt x="883" y="142"/>
                </a:lnTo>
                <a:lnTo>
                  <a:pt x="878" y="137"/>
                </a:lnTo>
                <a:lnTo>
                  <a:pt x="873" y="132"/>
                </a:lnTo>
                <a:lnTo>
                  <a:pt x="868" y="127"/>
                </a:lnTo>
                <a:lnTo>
                  <a:pt x="862" y="127"/>
                </a:lnTo>
                <a:lnTo>
                  <a:pt x="857" y="121"/>
                </a:lnTo>
                <a:lnTo>
                  <a:pt x="857" y="116"/>
                </a:lnTo>
                <a:lnTo>
                  <a:pt x="852" y="116"/>
                </a:lnTo>
                <a:lnTo>
                  <a:pt x="846" y="116"/>
                </a:lnTo>
                <a:lnTo>
                  <a:pt x="846" y="121"/>
                </a:lnTo>
                <a:lnTo>
                  <a:pt x="846" y="127"/>
                </a:lnTo>
                <a:lnTo>
                  <a:pt x="846" y="132"/>
                </a:lnTo>
                <a:lnTo>
                  <a:pt x="846" y="137"/>
                </a:lnTo>
                <a:lnTo>
                  <a:pt x="846" y="142"/>
                </a:lnTo>
                <a:lnTo>
                  <a:pt x="846" y="148"/>
                </a:lnTo>
                <a:lnTo>
                  <a:pt x="846" y="153"/>
                </a:lnTo>
                <a:lnTo>
                  <a:pt x="841" y="153"/>
                </a:lnTo>
                <a:lnTo>
                  <a:pt x="841" y="158"/>
                </a:lnTo>
                <a:lnTo>
                  <a:pt x="836" y="158"/>
                </a:lnTo>
                <a:lnTo>
                  <a:pt x="836" y="164"/>
                </a:lnTo>
                <a:lnTo>
                  <a:pt x="830" y="164"/>
                </a:lnTo>
                <a:lnTo>
                  <a:pt x="830" y="169"/>
                </a:lnTo>
                <a:lnTo>
                  <a:pt x="825" y="169"/>
                </a:lnTo>
                <a:lnTo>
                  <a:pt x="825" y="174"/>
                </a:lnTo>
                <a:lnTo>
                  <a:pt x="830" y="174"/>
                </a:lnTo>
                <a:lnTo>
                  <a:pt x="825" y="174"/>
                </a:lnTo>
                <a:lnTo>
                  <a:pt x="825" y="180"/>
                </a:lnTo>
                <a:lnTo>
                  <a:pt x="825" y="174"/>
                </a:lnTo>
                <a:lnTo>
                  <a:pt x="820" y="174"/>
                </a:lnTo>
                <a:lnTo>
                  <a:pt x="815" y="174"/>
                </a:lnTo>
                <a:lnTo>
                  <a:pt x="820" y="169"/>
                </a:lnTo>
                <a:lnTo>
                  <a:pt x="820" y="164"/>
                </a:lnTo>
                <a:lnTo>
                  <a:pt x="815" y="164"/>
                </a:lnTo>
                <a:lnTo>
                  <a:pt x="815" y="158"/>
                </a:lnTo>
                <a:lnTo>
                  <a:pt x="815" y="153"/>
                </a:lnTo>
                <a:lnTo>
                  <a:pt x="815" y="148"/>
                </a:lnTo>
                <a:lnTo>
                  <a:pt x="815" y="142"/>
                </a:lnTo>
                <a:lnTo>
                  <a:pt x="815" y="137"/>
                </a:lnTo>
                <a:lnTo>
                  <a:pt x="809" y="137"/>
                </a:lnTo>
                <a:lnTo>
                  <a:pt x="809" y="132"/>
                </a:lnTo>
                <a:lnTo>
                  <a:pt x="809" y="127"/>
                </a:lnTo>
                <a:lnTo>
                  <a:pt x="804" y="116"/>
                </a:lnTo>
                <a:lnTo>
                  <a:pt x="799" y="111"/>
                </a:lnTo>
                <a:lnTo>
                  <a:pt x="799" y="105"/>
                </a:lnTo>
                <a:lnTo>
                  <a:pt x="793" y="105"/>
                </a:lnTo>
                <a:lnTo>
                  <a:pt x="788" y="105"/>
                </a:lnTo>
                <a:lnTo>
                  <a:pt x="783" y="105"/>
                </a:lnTo>
                <a:lnTo>
                  <a:pt x="778" y="90"/>
                </a:lnTo>
                <a:lnTo>
                  <a:pt x="772" y="95"/>
                </a:lnTo>
                <a:lnTo>
                  <a:pt x="767" y="84"/>
                </a:lnTo>
                <a:lnTo>
                  <a:pt x="762" y="84"/>
                </a:lnTo>
                <a:lnTo>
                  <a:pt x="751" y="90"/>
                </a:lnTo>
                <a:lnTo>
                  <a:pt x="741" y="74"/>
                </a:lnTo>
                <a:lnTo>
                  <a:pt x="741" y="79"/>
                </a:lnTo>
                <a:lnTo>
                  <a:pt x="735" y="74"/>
                </a:lnTo>
                <a:lnTo>
                  <a:pt x="735" y="68"/>
                </a:lnTo>
                <a:lnTo>
                  <a:pt x="730" y="58"/>
                </a:lnTo>
                <a:lnTo>
                  <a:pt x="725" y="58"/>
                </a:lnTo>
                <a:lnTo>
                  <a:pt x="714" y="31"/>
                </a:lnTo>
                <a:lnTo>
                  <a:pt x="714" y="37"/>
                </a:lnTo>
                <a:lnTo>
                  <a:pt x="709" y="26"/>
                </a:lnTo>
                <a:lnTo>
                  <a:pt x="698" y="0"/>
                </a:lnTo>
                <a:lnTo>
                  <a:pt x="693" y="5"/>
                </a:lnTo>
                <a:lnTo>
                  <a:pt x="688" y="5"/>
                </a:lnTo>
                <a:lnTo>
                  <a:pt x="688" y="10"/>
                </a:lnTo>
                <a:lnTo>
                  <a:pt x="682" y="10"/>
                </a:lnTo>
                <a:lnTo>
                  <a:pt x="682" y="15"/>
                </a:lnTo>
                <a:lnTo>
                  <a:pt x="677" y="15"/>
                </a:lnTo>
                <a:lnTo>
                  <a:pt x="677" y="21"/>
                </a:lnTo>
                <a:lnTo>
                  <a:pt x="677" y="26"/>
                </a:lnTo>
                <a:lnTo>
                  <a:pt x="672" y="26"/>
                </a:lnTo>
                <a:lnTo>
                  <a:pt x="672" y="31"/>
                </a:lnTo>
                <a:lnTo>
                  <a:pt x="667" y="31"/>
                </a:lnTo>
                <a:lnTo>
                  <a:pt x="667" y="37"/>
                </a:lnTo>
                <a:lnTo>
                  <a:pt x="667" y="42"/>
                </a:lnTo>
                <a:lnTo>
                  <a:pt x="661" y="42"/>
                </a:lnTo>
                <a:lnTo>
                  <a:pt x="661" y="47"/>
                </a:lnTo>
                <a:lnTo>
                  <a:pt x="656" y="47"/>
                </a:lnTo>
                <a:lnTo>
                  <a:pt x="656" y="52"/>
                </a:lnTo>
                <a:lnTo>
                  <a:pt x="651" y="52"/>
                </a:lnTo>
                <a:lnTo>
                  <a:pt x="651" y="58"/>
                </a:lnTo>
                <a:lnTo>
                  <a:pt x="645" y="58"/>
                </a:lnTo>
                <a:lnTo>
                  <a:pt x="645" y="52"/>
                </a:lnTo>
                <a:lnTo>
                  <a:pt x="640" y="52"/>
                </a:lnTo>
                <a:lnTo>
                  <a:pt x="640" y="47"/>
                </a:lnTo>
                <a:lnTo>
                  <a:pt x="640" y="42"/>
                </a:lnTo>
                <a:lnTo>
                  <a:pt x="635" y="37"/>
                </a:lnTo>
                <a:lnTo>
                  <a:pt x="635" y="31"/>
                </a:lnTo>
                <a:lnTo>
                  <a:pt x="645" y="21"/>
                </a:lnTo>
                <a:lnTo>
                  <a:pt x="640" y="10"/>
                </a:lnTo>
                <a:lnTo>
                  <a:pt x="635" y="10"/>
                </a:lnTo>
                <a:lnTo>
                  <a:pt x="635" y="15"/>
                </a:lnTo>
                <a:lnTo>
                  <a:pt x="629" y="21"/>
                </a:lnTo>
                <a:lnTo>
                  <a:pt x="624" y="26"/>
                </a:lnTo>
                <a:lnTo>
                  <a:pt x="619" y="31"/>
                </a:lnTo>
                <a:lnTo>
                  <a:pt x="608" y="42"/>
                </a:lnTo>
                <a:lnTo>
                  <a:pt x="603" y="42"/>
                </a:lnTo>
                <a:lnTo>
                  <a:pt x="603" y="37"/>
                </a:lnTo>
                <a:lnTo>
                  <a:pt x="598" y="37"/>
                </a:lnTo>
                <a:lnTo>
                  <a:pt x="592" y="42"/>
                </a:lnTo>
                <a:lnTo>
                  <a:pt x="587" y="47"/>
                </a:lnTo>
                <a:lnTo>
                  <a:pt x="582" y="58"/>
                </a:lnTo>
                <a:lnTo>
                  <a:pt x="577" y="58"/>
                </a:lnTo>
                <a:lnTo>
                  <a:pt x="571" y="58"/>
                </a:lnTo>
                <a:lnTo>
                  <a:pt x="566" y="63"/>
                </a:lnTo>
                <a:lnTo>
                  <a:pt x="571" y="63"/>
                </a:lnTo>
                <a:lnTo>
                  <a:pt x="571" y="68"/>
                </a:lnTo>
                <a:lnTo>
                  <a:pt x="561" y="74"/>
                </a:lnTo>
                <a:lnTo>
                  <a:pt x="561" y="79"/>
                </a:lnTo>
                <a:lnTo>
                  <a:pt x="555" y="79"/>
                </a:lnTo>
                <a:lnTo>
                  <a:pt x="550" y="79"/>
                </a:lnTo>
                <a:lnTo>
                  <a:pt x="550" y="84"/>
                </a:lnTo>
                <a:lnTo>
                  <a:pt x="545" y="90"/>
                </a:lnTo>
                <a:lnTo>
                  <a:pt x="540" y="90"/>
                </a:lnTo>
                <a:lnTo>
                  <a:pt x="534" y="95"/>
                </a:lnTo>
                <a:lnTo>
                  <a:pt x="534" y="100"/>
                </a:lnTo>
                <a:lnTo>
                  <a:pt x="540" y="100"/>
                </a:lnTo>
                <a:lnTo>
                  <a:pt x="545" y="105"/>
                </a:lnTo>
                <a:lnTo>
                  <a:pt x="540" y="105"/>
                </a:lnTo>
                <a:lnTo>
                  <a:pt x="540" y="111"/>
                </a:lnTo>
                <a:lnTo>
                  <a:pt x="534" y="111"/>
                </a:lnTo>
                <a:lnTo>
                  <a:pt x="529" y="116"/>
                </a:lnTo>
                <a:lnTo>
                  <a:pt x="524" y="116"/>
                </a:lnTo>
                <a:lnTo>
                  <a:pt x="518" y="121"/>
                </a:lnTo>
                <a:lnTo>
                  <a:pt x="513" y="121"/>
                </a:lnTo>
                <a:lnTo>
                  <a:pt x="508" y="121"/>
                </a:lnTo>
                <a:lnTo>
                  <a:pt x="508" y="127"/>
                </a:lnTo>
                <a:lnTo>
                  <a:pt x="497" y="127"/>
                </a:lnTo>
                <a:lnTo>
                  <a:pt x="497" y="132"/>
                </a:lnTo>
                <a:lnTo>
                  <a:pt x="492" y="132"/>
                </a:lnTo>
                <a:lnTo>
                  <a:pt x="487" y="137"/>
                </a:lnTo>
                <a:lnTo>
                  <a:pt x="481" y="137"/>
                </a:lnTo>
                <a:lnTo>
                  <a:pt x="476" y="142"/>
                </a:lnTo>
                <a:lnTo>
                  <a:pt x="476" y="148"/>
                </a:lnTo>
                <a:lnTo>
                  <a:pt x="481" y="148"/>
                </a:lnTo>
                <a:lnTo>
                  <a:pt x="481" y="153"/>
                </a:lnTo>
                <a:lnTo>
                  <a:pt x="476" y="153"/>
                </a:lnTo>
                <a:lnTo>
                  <a:pt x="481" y="158"/>
                </a:lnTo>
                <a:lnTo>
                  <a:pt x="487" y="164"/>
                </a:lnTo>
                <a:lnTo>
                  <a:pt x="481" y="164"/>
                </a:lnTo>
                <a:lnTo>
                  <a:pt x="476" y="164"/>
                </a:lnTo>
                <a:lnTo>
                  <a:pt x="476" y="169"/>
                </a:lnTo>
                <a:lnTo>
                  <a:pt x="471" y="169"/>
                </a:lnTo>
                <a:lnTo>
                  <a:pt x="471" y="174"/>
                </a:lnTo>
                <a:lnTo>
                  <a:pt x="466" y="174"/>
                </a:lnTo>
                <a:lnTo>
                  <a:pt x="466" y="180"/>
                </a:lnTo>
                <a:lnTo>
                  <a:pt x="466" y="185"/>
                </a:lnTo>
                <a:lnTo>
                  <a:pt x="460" y="185"/>
                </a:lnTo>
                <a:lnTo>
                  <a:pt x="460" y="190"/>
                </a:lnTo>
                <a:lnTo>
                  <a:pt x="466" y="190"/>
                </a:lnTo>
                <a:lnTo>
                  <a:pt x="466" y="195"/>
                </a:lnTo>
                <a:lnTo>
                  <a:pt x="460" y="195"/>
                </a:lnTo>
                <a:lnTo>
                  <a:pt x="460" y="201"/>
                </a:lnTo>
                <a:lnTo>
                  <a:pt x="455" y="201"/>
                </a:lnTo>
                <a:lnTo>
                  <a:pt x="450" y="201"/>
                </a:lnTo>
                <a:lnTo>
                  <a:pt x="450" y="206"/>
                </a:lnTo>
                <a:lnTo>
                  <a:pt x="450" y="211"/>
                </a:lnTo>
                <a:lnTo>
                  <a:pt x="455" y="211"/>
                </a:lnTo>
                <a:lnTo>
                  <a:pt x="455" y="217"/>
                </a:lnTo>
                <a:lnTo>
                  <a:pt x="460" y="222"/>
                </a:lnTo>
                <a:lnTo>
                  <a:pt x="455" y="227"/>
                </a:lnTo>
                <a:lnTo>
                  <a:pt x="455" y="232"/>
                </a:lnTo>
                <a:lnTo>
                  <a:pt x="450" y="238"/>
                </a:lnTo>
                <a:lnTo>
                  <a:pt x="444" y="238"/>
                </a:lnTo>
                <a:lnTo>
                  <a:pt x="444" y="243"/>
                </a:lnTo>
                <a:lnTo>
                  <a:pt x="439" y="248"/>
                </a:lnTo>
                <a:lnTo>
                  <a:pt x="439" y="254"/>
                </a:lnTo>
                <a:lnTo>
                  <a:pt x="434" y="254"/>
                </a:lnTo>
                <a:lnTo>
                  <a:pt x="434" y="259"/>
                </a:lnTo>
                <a:lnTo>
                  <a:pt x="423" y="264"/>
                </a:lnTo>
                <a:lnTo>
                  <a:pt x="429" y="270"/>
                </a:lnTo>
                <a:lnTo>
                  <a:pt x="423" y="275"/>
                </a:lnTo>
                <a:lnTo>
                  <a:pt x="418" y="275"/>
                </a:lnTo>
                <a:lnTo>
                  <a:pt x="423" y="280"/>
                </a:lnTo>
                <a:lnTo>
                  <a:pt x="418" y="285"/>
                </a:lnTo>
                <a:lnTo>
                  <a:pt x="413" y="291"/>
                </a:lnTo>
                <a:lnTo>
                  <a:pt x="413" y="296"/>
                </a:lnTo>
                <a:lnTo>
                  <a:pt x="418" y="301"/>
                </a:lnTo>
                <a:lnTo>
                  <a:pt x="423" y="301"/>
                </a:lnTo>
                <a:lnTo>
                  <a:pt x="423" y="307"/>
                </a:lnTo>
                <a:lnTo>
                  <a:pt x="429" y="307"/>
                </a:lnTo>
                <a:lnTo>
                  <a:pt x="423" y="312"/>
                </a:lnTo>
                <a:lnTo>
                  <a:pt x="418" y="312"/>
                </a:lnTo>
                <a:lnTo>
                  <a:pt x="418" y="317"/>
                </a:lnTo>
                <a:lnTo>
                  <a:pt x="413" y="317"/>
                </a:lnTo>
                <a:lnTo>
                  <a:pt x="413" y="312"/>
                </a:lnTo>
                <a:lnTo>
                  <a:pt x="407" y="312"/>
                </a:lnTo>
                <a:lnTo>
                  <a:pt x="407" y="307"/>
                </a:lnTo>
                <a:lnTo>
                  <a:pt x="402" y="307"/>
                </a:lnTo>
                <a:lnTo>
                  <a:pt x="402" y="301"/>
                </a:lnTo>
                <a:lnTo>
                  <a:pt x="397" y="307"/>
                </a:lnTo>
                <a:lnTo>
                  <a:pt x="391" y="301"/>
                </a:lnTo>
                <a:lnTo>
                  <a:pt x="386" y="307"/>
                </a:lnTo>
                <a:lnTo>
                  <a:pt x="381" y="307"/>
                </a:lnTo>
                <a:lnTo>
                  <a:pt x="381" y="301"/>
                </a:lnTo>
                <a:lnTo>
                  <a:pt x="376" y="301"/>
                </a:lnTo>
                <a:lnTo>
                  <a:pt x="381" y="301"/>
                </a:lnTo>
                <a:lnTo>
                  <a:pt x="376" y="301"/>
                </a:lnTo>
                <a:lnTo>
                  <a:pt x="376" y="296"/>
                </a:lnTo>
                <a:lnTo>
                  <a:pt x="376" y="291"/>
                </a:lnTo>
                <a:lnTo>
                  <a:pt x="370" y="291"/>
                </a:lnTo>
                <a:lnTo>
                  <a:pt x="365" y="291"/>
                </a:lnTo>
                <a:lnTo>
                  <a:pt x="360" y="291"/>
                </a:lnTo>
                <a:lnTo>
                  <a:pt x="360" y="296"/>
                </a:lnTo>
                <a:lnTo>
                  <a:pt x="354" y="296"/>
                </a:lnTo>
                <a:lnTo>
                  <a:pt x="349" y="296"/>
                </a:lnTo>
                <a:lnTo>
                  <a:pt x="344" y="296"/>
                </a:lnTo>
                <a:lnTo>
                  <a:pt x="339" y="296"/>
                </a:lnTo>
                <a:lnTo>
                  <a:pt x="339" y="301"/>
                </a:lnTo>
                <a:lnTo>
                  <a:pt x="333" y="301"/>
                </a:lnTo>
                <a:lnTo>
                  <a:pt x="328" y="301"/>
                </a:lnTo>
                <a:lnTo>
                  <a:pt x="328" y="296"/>
                </a:lnTo>
                <a:lnTo>
                  <a:pt x="328" y="291"/>
                </a:lnTo>
                <a:lnTo>
                  <a:pt x="323" y="291"/>
                </a:lnTo>
                <a:lnTo>
                  <a:pt x="323" y="285"/>
                </a:lnTo>
                <a:lnTo>
                  <a:pt x="317" y="285"/>
                </a:lnTo>
                <a:lnTo>
                  <a:pt x="317" y="280"/>
                </a:lnTo>
                <a:lnTo>
                  <a:pt x="312" y="280"/>
                </a:lnTo>
                <a:lnTo>
                  <a:pt x="312" y="275"/>
                </a:lnTo>
                <a:lnTo>
                  <a:pt x="307" y="275"/>
                </a:lnTo>
                <a:lnTo>
                  <a:pt x="307" y="280"/>
                </a:lnTo>
                <a:lnTo>
                  <a:pt x="302" y="280"/>
                </a:lnTo>
                <a:lnTo>
                  <a:pt x="296" y="285"/>
                </a:lnTo>
                <a:lnTo>
                  <a:pt x="291" y="291"/>
                </a:lnTo>
                <a:lnTo>
                  <a:pt x="286" y="291"/>
                </a:lnTo>
                <a:lnTo>
                  <a:pt x="280" y="296"/>
                </a:lnTo>
                <a:lnTo>
                  <a:pt x="291" y="307"/>
                </a:lnTo>
                <a:lnTo>
                  <a:pt x="280" y="317"/>
                </a:lnTo>
                <a:lnTo>
                  <a:pt x="280" y="322"/>
                </a:lnTo>
                <a:lnTo>
                  <a:pt x="286" y="322"/>
                </a:lnTo>
                <a:lnTo>
                  <a:pt x="286" y="328"/>
                </a:lnTo>
                <a:lnTo>
                  <a:pt x="291" y="328"/>
                </a:lnTo>
                <a:lnTo>
                  <a:pt x="291" y="333"/>
                </a:lnTo>
                <a:lnTo>
                  <a:pt x="291" y="338"/>
                </a:lnTo>
                <a:lnTo>
                  <a:pt x="286" y="344"/>
                </a:lnTo>
                <a:lnTo>
                  <a:pt x="275" y="349"/>
                </a:lnTo>
                <a:lnTo>
                  <a:pt x="275" y="354"/>
                </a:lnTo>
                <a:lnTo>
                  <a:pt x="280" y="354"/>
                </a:lnTo>
                <a:lnTo>
                  <a:pt x="280" y="360"/>
                </a:lnTo>
                <a:lnTo>
                  <a:pt x="286" y="360"/>
                </a:lnTo>
                <a:lnTo>
                  <a:pt x="291" y="360"/>
                </a:lnTo>
                <a:lnTo>
                  <a:pt x="296" y="360"/>
                </a:lnTo>
                <a:lnTo>
                  <a:pt x="296" y="365"/>
                </a:lnTo>
                <a:lnTo>
                  <a:pt x="302" y="365"/>
                </a:lnTo>
                <a:lnTo>
                  <a:pt x="296" y="370"/>
                </a:lnTo>
                <a:lnTo>
                  <a:pt x="296" y="375"/>
                </a:lnTo>
                <a:lnTo>
                  <a:pt x="296" y="381"/>
                </a:lnTo>
                <a:lnTo>
                  <a:pt x="296" y="386"/>
                </a:lnTo>
                <a:lnTo>
                  <a:pt x="296" y="391"/>
                </a:lnTo>
                <a:lnTo>
                  <a:pt x="302" y="397"/>
                </a:lnTo>
                <a:lnTo>
                  <a:pt x="302" y="402"/>
                </a:lnTo>
                <a:lnTo>
                  <a:pt x="302" y="407"/>
                </a:lnTo>
                <a:lnTo>
                  <a:pt x="302" y="402"/>
                </a:lnTo>
                <a:lnTo>
                  <a:pt x="307" y="402"/>
                </a:lnTo>
                <a:lnTo>
                  <a:pt x="307" y="397"/>
                </a:lnTo>
                <a:lnTo>
                  <a:pt x="312" y="397"/>
                </a:lnTo>
                <a:lnTo>
                  <a:pt x="317" y="391"/>
                </a:lnTo>
                <a:lnTo>
                  <a:pt x="323" y="391"/>
                </a:lnTo>
                <a:lnTo>
                  <a:pt x="328" y="391"/>
                </a:lnTo>
                <a:lnTo>
                  <a:pt x="333" y="391"/>
                </a:lnTo>
                <a:lnTo>
                  <a:pt x="339" y="391"/>
                </a:lnTo>
                <a:lnTo>
                  <a:pt x="365" y="370"/>
                </a:lnTo>
                <a:lnTo>
                  <a:pt x="370" y="370"/>
                </a:lnTo>
                <a:lnTo>
                  <a:pt x="370" y="365"/>
                </a:lnTo>
                <a:lnTo>
                  <a:pt x="376" y="365"/>
                </a:lnTo>
                <a:lnTo>
                  <a:pt x="381" y="370"/>
                </a:lnTo>
                <a:lnTo>
                  <a:pt x="381" y="375"/>
                </a:lnTo>
                <a:lnTo>
                  <a:pt x="386" y="375"/>
                </a:lnTo>
                <a:lnTo>
                  <a:pt x="386" y="381"/>
                </a:lnTo>
                <a:lnTo>
                  <a:pt x="391" y="381"/>
                </a:lnTo>
                <a:lnTo>
                  <a:pt x="391" y="386"/>
                </a:lnTo>
                <a:lnTo>
                  <a:pt x="391" y="391"/>
                </a:lnTo>
                <a:lnTo>
                  <a:pt x="391" y="397"/>
                </a:lnTo>
                <a:lnTo>
                  <a:pt x="397" y="402"/>
                </a:lnTo>
                <a:lnTo>
                  <a:pt x="402" y="407"/>
                </a:lnTo>
                <a:lnTo>
                  <a:pt x="402" y="412"/>
                </a:lnTo>
                <a:lnTo>
                  <a:pt x="407" y="412"/>
                </a:lnTo>
                <a:lnTo>
                  <a:pt x="407" y="418"/>
                </a:lnTo>
                <a:lnTo>
                  <a:pt x="407" y="423"/>
                </a:lnTo>
                <a:lnTo>
                  <a:pt x="402" y="423"/>
                </a:lnTo>
                <a:lnTo>
                  <a:pt x="397" y="423"/>
                </a:lnTo>
                <a:lnTo>
                  <a:pt x="391" y="423"/>
                </a:lnTo>
                <a:lnTo>
                  <a:pt x="386" y="423"/>
                </a:lnTo>
                <a:lnTo>
                  <a:pt x="381" y="423"/>
                </a:lnTo>
                <a:lnTo>
                  <a:pt x="376" y="428"/>
                </a:lnTo>
                <a:lnTo>
                  <a:pt x="370" y="428"/>
                </a:lnTo>
                <a:lnTo>
                  <a:pt x="370" y="434"/>
                </a:lnTo>
                <a:lnTo>
                  <a:pt x="365" y="434"/>
                </a:lnTo>
                <a:lnTo>
                  <a:pt x="354" y="434"/>
                </a:lnTo>
                <a:lnTo>
                  <a:pt x="349" y="434"/>
                </a:lnTo>
                <a:lnTo>
                  <a:pt x="344" y="439"/>
                </a:lnTo>
                <a:lnTo>
                  <a:pt x="339" y="439"/>
                </a:lnTo>
                <a:lnTo>
                  <a:pt x="339" y="444"/>
                </a:lnTo>
                <a:lnTo>
                  <a:pt x="333" y="439"/>
                </a:lnTo>
                <a:lnTo>
                  <a:pt x="328" y="439"/>
                </a:lnTo>
                <a:lnTo>
                  <a:pt x="339" y="450"/>
                </a:lnTo>
                <a:lnTo>
                  <a:pt x="312" y="465"/>
                </a:lnTo>
                <a:lnTo>
                  <a:pt x="312" y="476"/>
                </a:lnTo>
                <a:lnTo>
                  <a:pt x="317" y="476"/>
                </a:lnTo>
                <a:lnTo>
                  <a:pt x="317" y="481"/>
                </a:lnTo>
                <a:lnTo>
                  <a:pt x="323" y="487"/>
                </a:lnTo>
                <a:lnTo>
                  <a:pt x="317" y="487"/>
                </a:lnTo>
                <a:lnTo>
                  <a:pt x="323" y="492"/>
                </a:lnTo>
                <a:lnTo>
                  <a:pt x="328" y="492"/>
                </a:lnTo>
                <a:lnTo>
                  <a:pt x="328" y="497"/>
                </a:lnTo>
                <a:lnTo>
                  <a:pt x="333" y="497"/>
                </a:lnTo>
                <a:lnTo>
                  <a:pt x="344" y="502"/>
                </a:lnTo>
                <a:lnTo>
                  <a:pt x="354" y="497"/>
                </a:lnTo>
                <a:lnTo>
                  <a:pt x="354" y="502"/>
                </a:lnTo>
                <a:lnTo>
                  <a:pt x="360" y="502"/>
                </a:lnTo>
                <a:lnTo>
                  <a:pt x="360" y="508"/>
                </a:lnTo>
                <a:lnTo>
                  <a:pt x="354" y="508"/>
                </a:lnTo>
                <a:lnTo>
                  <a:pt x="360" y="508"/>
                </a:lnTo>
                <a:lnTo>
                  <a:pt x="354" y="508"/>
                </a:lnTo>
                <a:lnTo>
                  <a:pt x="349" y="513"/>
                </a:lnTo>
                <a:lnTo>
                  <a:pt x="344" y="513"/>
                </a:lnTo>
                <a:lnTo>
                  <a:pt x="339" y="513"/>
                </a:lnTo>
                <a:lnTo>
                  <a:pt x="333" y="518"/>
                </a:lnTo>
                <a:lnTo>
                  <a:pt x="323" y="524"/>
                </a:lnTo>
                <a:lnTo>
                  <a:pt x="317" y="524"/>
                </a:lnTo>
                <a:lnTo>
                  <a:pt x="317" y="529"/>
                </a:lnTo>
                <a:lnTo>
                  <a:pt x="312" y="529"/>
                </a:lnTo>
                <a:lnTo>
                  <a:pt x="307" y="529"/>
                </a:lnTo>
                <a:lnTo>
                  <a:pt x="307" y="534"/>
                </a:lnTo>
                <a:lnTo>
                  <a:pt x="302" y="540"/>
                </a:lnTo>
                <a:lnTo>
                  <a:pt x="296" y="540"/>
                </a:lnTo>
                <a:lnTo>
                  <a:pt x="296" y="545"/>
                </a:lnTo>
                <a:lnTo>
                  <a:pt x="291" y="545"/>
                </a:lnTo>
                <a:lnTo>
                  <a:pt x="296" y="550"/>
                </a:lnTo>
                <a:lnTo>
                  <a:pt x="302" y="550"/>
                </a:lnTo>
                <a:lnTo>
                  <a:pt x="302" y="555"/>
                </a:lnTo>
                <a:lnTo>
                  <a:pt x="307" y="555"/>
                </a:lnTo>
                <a:lnTo>
                  <a:pt x="307" y="561"/>
                </a:lnTo>
                <a:lnTo>
                  <a:pt x="312" y="566"/>
                </a:lnTo>
                <a:lnTo>
                  <a:pt x="312" y="571"/>
                </a:lnTo>
                <a:lnTo>
                  <a:pt x="317" y="577"/>
                </a:lnTo>
                <a:lnTo>
                  <a:pt x="317" y="582"/>
                </a:lnTo>
                <a:lnTo>
                  <a:pt x="323" y="582"/>
                </a:lnTo>
                <a:lnTo>
                  <a:pt x="323" y="587"/>
                </a:lnTo>
                <a:lnTo>
                  <a:pt x="323" y="592"/>
                </a:lnTo>
                <a:lnTo>
                  <a:pt x="323" y="598"/>
                </a:lnTo>
                <a:lnTo>
                  <a:pt x="317" y="603"/>
                </a:lnTo>
                <a:lnTo>
                  <a:pt x="323" y="603"/>
                </a:lnTo>
                <a:lnTo>
                  <a:pt x="323" y="608"/>
                </a:lnTo>
                <a:lnTo>
                  <a:pt x="317" y="608"/>
                </a:lnTo>
                <a:lnTo>
                  <a:pt x="312" y="608"/>
                </a:lnTo>
                <a:lnTo>
                  <a:pt x="307" y="614"/>
                </a:lnTo>
                <a:lnTo>
                  <a:pt x="302" y="614"/>
                </a:lnTo>
                <a:lnTo>
                  <a:pt x="296" y="614"/>
                </a:lnTo>
                <a:lnTo>
                  <a:pt x="296" y="619"/>
                </a:lnTo>
                <a:lnTo>
                  <a:pt x="291" y="619"/>
                </a:lnTo>
                <a:lnTo>
                  <a:pt x="291" y="624"/>
                </a:lnTo>
                <a:lnTo>
                  <a:pt x="291" y="630"/>
                </a:lnTo>
                <a:lnTo>
                  <a:pt x="286" y="630"/>
                </a:lnTo>
                <a:lnTo>
                  <a:pt x="280" y="635"/>
                </a:lnTo>
                <a:lnTo>
                  <a:pt x="280" y="640"/>
                </a:lnTo>
                <a:lnTo>
                  <a:pt x="275" y="640"/>
                </a:lnTo>
                <a:lnTo>
                  <a:pt x="280" y="640"/>
                </a:lnTo>
                <a:lnTo>
                  <a:pt x="286" y="640"/>
                </a:lnTo>
                <a:lnTo>
                  <a:pt x="286" y="645"/>
                </a:lnTo>
                <a:lnTo>
                  <a:pt x="280" y="645"/>
                </a:lnTo>
                <a:lnTo>
                  <a:pt x="280" y="651"/>
                </a:lnTo>
                <a:lnTo>
                  <a:pt x="275" y="651"/>
                </a:lnTo>
                <a:lnTo>
                  <a:pt x="270" y="651"/>
                </a:lnTo>
                <a:lnTo>
                  <a:pt x="270" y="656"/>
                </a:lnTo>
                <a:lnTo>
                  <a:pt x="265" y="656"/>
                </a:lnTo>
                <a:lnTo>
                  <a:pt x="265" y="661"/>
                </a:lnTo>
                <a:lnTo>
                  <a:pt x="270" y="661"/>
                </a:lnTo>
                <a:lnTo>
                  <a:pt x="265" y="661"/>
                </a:lnTo>
                <a:lnTo>
                  <a:pt x="265" y="667"/>
                </a:lnTo>
                <a:lnTo>
                  <a:pt x="259" y="667"/>
                </a:lnTo>
                <a:lnTo>
                  <a:pt x="254" y="667"/>
                </a:lnTo>
                <a:lnTo>
                  <a:pt x="249" y="667"/>
                </a:lnTo>
                <a:lnTo>
                  <a:pt x="249" y="672"/>
                </a:lnTo>
                <a:lnTo>
                  <a:pt x="243" y="672"/>
                </a:lnTo>
                <a:lnTo>
                  <a:pt x="238" y="672"/>
                </a:lnTo>
                <a:lnTo>
                  <a:pt x="233" y="672"/>
                </a:lnTo>
                <a:lnTo>
                  <a:pt x="233" y="677"/>
                </a:lnTo>
                <a:lnTo>
                  <a:pt x="228" y="677"/>
                </a:lnTo>
                <a:lnTo>
                  <a:pt x="228" y="682"/>
                </a:lnTo>
                <a:lnTo>
                  <a:pt x="222" y="682"/>
                </a:lnTo>
                <a:lnTo>
                  <a:pt x="217" y="682"/>
                </a:lnTo>
                <a:lnTo>
                  <a:pt x="212" y="688"/>
                </a:lnTo>
                <a:lnTo>
                  <a:pt x="201" y="688"/>
                </a:lnTo>
                <a:lnTo>
                  <a:pt x="196" y="688"/>
                </a:lnTo>
                <a:lnTo>
                  <a:pt x="196" y="682"/>
                </a:lnTo>
                <a:lnTo>
                  <a:pt x="196" y="677"/>
                </a:lnTo>
                <a:lnTo>
                  <a:pt x="191" y="677"/>
                </a:lnTo>
                <a:lnTo>
                  <a:pt x="185" y="677"/>
                </a:lnTo>
                <a:lnTo>
                  <a:pt x="185" y="682"/>
                </a:lnTo>
                <a:lnTo>
                  <a:pt x="180" y="682"/>
                </a:lnTo>
                <a:lnTo>
                  <a:pt x="180" y="677"/>
                </a:lnTo>
                <a:lnTo>
                  <a:pt x="180" y="682"/>
                </a:lnTo>
                <a:lnTo>
                  <a:pt x="175" y="682"/>
                </a:lnTo>
                <a:lnTo>
                  <a:pt x="175" y="688"/>
                </a:lnTo>
                <a:lnTo>
                  <a:pt x="169" y="688"/>
                </a:lnTo>
                <a:lnTo>
                  <a:pt x="164" y="688"/>
                </a:lnTo>
                <a:lnTo>
                  <a:pt x="159" y="688"/>
                </a:lnTo>
                <a:lnTo>
                  <a:pt x="153" y="688"/>
                </a:lnTo>
                <a:lnTo>
                  <a:pt x="143" y="688"/>
                </a:lnTo>
                <a:lnTo>
                  <a:pt x="132" y="693"/>
                </a:lnTo>
                <a:lnTo>
                  <a:pt x="116" y="693"/>
                </a:lnTo>
                <a:lnTo>
                  <a:pt x="116" y="688"/>
                </a:lnTo>
                <a:lnTo>
                  <a:pt x="116" y="682"/>
                </a:lnTo>
                <a:lnTo>
                  <a:pt x="122" y="677"/>
                </a:lnTo>
                <a:lnTo>
                  <a:pt x="122" y="672"/>
                </a:lnTo>
                <a:lnTo>
                  <a:pt x="127" y="667"/>
                </a:lnTo>
                <a:lnTo>
                  <a:pt x="127" y="661"/>
                </a:lnTo>
                <a:lnTo>
                  <a:pt x="127" y="656"/>
                </a:lnTo>
                <a:lnTo>
                  <a:pt x="127" y="651"/>
                </a:lnTo>
                <a:lnTo>
                  <a:pt x="132" y="651"/>
                </a:lnTo>
                <a:lnTo>
                  <a:pt x="132" y="645"/>
                </a:lnTo>
                <a:lnTo>
                  <a:pt x="138" y="640"/>
                </a:lnTo>
                <a:lnTo>
                  <a:pt x="138" y="635"/>
                </a:lnTo>
                <a:lnTo>
                  <a:pt x="148" y="630"/>
                </a:lnTo>
                <a:lnTo>
                  <a:pt x="148" y="624"/>
                </a:lnTo>
                <a:lnTo>
                  <a:pt x="148" y="619"/>
                </a:lnTo>
                <a:lnTo>
                  <a:pt x="143" y="619"/>
                </a:lnTo>
                <a:lnTo>
                  <a:pt x="143" y="614"/>
                </a:lnTo>
                <a:lnTo>
                  <a:pt x="138" y="614"/>
                </a:lnTo>
                <a:lnTo>
                  <a:pt x="138" y="608"/>
                </a:lnTo>
                <a:lnTo>
                  <a:pt x="138" y="603"/>
                </a:lnTo>
                <a:lnTo>
                  <a:pt x="132" y="603"/>
                </a:lnTo>
                <a:lnTo>
                  <a:pt x="138" y="603"/>
                </a:lnTo>
                <a:lnTo>
                  <a:pt x="138" y="598"/>
                </a:lnTo>
                <a:lnTo>
                  <a:pt x="143" y="598"/>
                </a:lnTo>
                <a:lnTo>
                  <a:pt x="138" y="582"/>
                </a:lnTo>
                <a:lnTo>
                  <a:pt x="138" y="577"/>
                </a:lnTo>
                <a:lnTo>
                  <a:pt x="143" y="577"/>
                </a:lnTo>
                <a:lnTo>
                  <a:pt x="143" y="571"/>
                </a:lnTo>
                <a:lnTo>
                  <a:pt x="143" y="566"/>
                </a:lnTo>
                <a:lnTo>
                  <a:pt x="138" y="566"/>
                </a:lnTo>
                <a:lnTo>
                  <a:pt x="138" y="561"/>
                </a:lnTo>
                <a:lnTo>
                  <a:pt x="138" y="555"/>
                </a:lnTo>
                <a:lnTo>
                  <a:pt x="138" y="550"/>
                </a:lnTo>
                <a:lnTo>
                  <a:pt x="138" y="545"/>
                </a:lnTo>
                <a:lnTo>
                  <a:pt x="138" y="540"/>
                </a:lnTo>
                <a:lnTo>
                  <a:pt x="127" y="540"/>
                </a:lnTo>
                <a:lnTo>
                  <a:pt x="127" y="534"/>
                </a:lnTo>
                <a:lnTo>
                  <a:pt x="122" y="534"/>
                </a:lnTo>
                <a:lnTo>
                  <a:pt x="116" y="534"/>
                </a:lnTo>
                <a:lnTo>
                  <a:pt x="111" y="534"/>
                </a:lnTo>
                <a:lnTo>
                  <a:pt x="106" y="534"/>
                </a:lnTo>
                <a:lnTo>
                  <a:pt x="101" y="540"/>
                </a:lnTo>
                <a:lnTo>
                  <a:pt x="95" y="540"/>
                </a:lnTo>
                <a:lnTo>
                  <a:pt x="90" y="545"/>
                </a:lnTo>
                <a:lnTo>
                  <a:pt x="85" y="545"/>
                </a:lnTo>
                <a:lnTo>
                  <a:pt x="85" y="550"/>
                </a:lnTo>
                <a:lnTo>
                  <a:pt x="85" y="555"/>
                </a:lnTo>
                <a:lnTo>
                  <a:pt x="90" y="555"/>
                </a:lnTo>
                <a:lnTo>
                  <a:pt x="90" y="561"/>
                </a:lnTo>
                <a:lnTo>
                  <a:pt x="90" y="566"/>
                </a:lnTo>
                <a:lnTo>
                  <a:pt x="90" y="571"/>
                </a:lnTo>
                <a:lnTo>
                  <a:pt x="90" y="577"/>
                </a:lnTo>
                <a:lnTo>
                  <a:pt x="90" y="582"/>
                </a:lnTo>
                <a:lnTo>
                  <a:pt x="90" y="587"/>
                </a:lnTo>
                <a:lnTo>
                  <a:pt x="85" y="587"/>
                </a:lnTo>
                <a:lnTo>
                  <a:pt x="85" y="592"/>
                </a:lnTo>
                <a:lnTo>
                  <a:pt x="85" y="598"/>
                </a:lnTo>
                <a:lnTo>
                  <a:pt x="79" y="598"/>
                </a:lnTo>
                <a:lnTo>
                  <a:pt x="79" y="603"/>
                </a:lnTo>
                <a:lnTo>
                  <a:pt x="74" y="603"/>
                </a:lnTo>
                <a:lnTo>
                  <a:pt x="69" y="603"/>
                </a:lnTo>
                <a:lnTo>
                  <a:pt x="69" y="608"/>
                </a:lnTo>
                <a:lnTo>
                  <a:pt x="64" y="608"/>
                </a:lnTo>
                <a:lnTo>
                  <a:pt x="58" y="608"/>
                </a:lnTo>
                <a:lnTo>
                  <a:pt x="53" y="608"/>
                </a:lnTo>
                <a:lnTo>
                  <a:pt x="48" y="608"/>
                </a:lnTo>
                <a:lnTo>
                  <a:pt x="48" y="614"/>
                </a:lnTo>
                <a:lnTo>
                  <a:pt x="42" y="614"/>
                </a:lnTo>
                <a:lnTo>
                  <a:pt x="42" y="619"/>
                </a:lnTo>
                <a:lnTo>
                  <a:pt x="37" y="619"/>
                </a:lnTo>
                <a:lnTo>
                  <a:pt x="37" y="614"/>
                </a:lnTo>
                <a:lnTo>
                  <a:pt x="32" y="614"/>
                </a:lnTo>
                <a:lnTo>
                  <a:pt x="27" y="608"/>
                </a:lnTo>
                <a:lnTo>
                  <a:pt x="21" y="608"/>
                </a:lnTo>
                <a:lnTo>
                  <a:pt x="16" y="608"/>
                </a:lnTo>
                <a:lnTo>
                  <a:pt x="11" y="608"/>
                </a:lnTo>
                <a:lnTo>
                  <a:pt x="5" y="608"/>
                </a:lnTo>
                <a:lnTo>
                  <a:pt x="11" y="608"/>
                </a:lnTo>
                <a:lnTo>
                  <a:pt x="5" y="608"/>
                </a:lnTo>
                <a:lnTo>
                  <a:pt x="5" y="614"/>
                </a:lnTo>
                <a:lnTo>
                  <a:pt x="5" y="608"/>
                </a:lnTo>
                <a:lnTo>
                  <a:pt x="5" y="614"/>
                </a:lnTo>
                <a:lnTo>
                  <a:pt x="0" y="614"/>
                </a:lnTo>
                <a:lnTo>
                  <a:pt x="0" y="619"/>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4" name="Groupe 33">
            <a:extLst>
              <a:ext uri="{FF2B5EF4-FFF2-40B4-BE49-F238E27FC236}">
                <a16:creationId xmlns:a16="http://schemas.microsoft.com/office/drawing/2014/main" id="{A1AA3C19-DA51-49F6-805F-0E99A90C257E}"/>
              </a:ext>
            </a:extLst>
          </p:cNvPr>
          <p:cNvGrpSpPr/>
          <p:nvPr/>
        </p:nvGrpSpPr>
        <p:grpSpPr>
          <a:xfrm>
            <a:off x="5287036" y="1808998"/>
            <a:ext cx="4261566" cy="4195152"/>
            <a:chOff x="5377413" y="2093001"/>
            <a:chExt cx="3667637" cy="3610479"/>
          </a:xfrm>
        </p:grpSpPr>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413" y="2093001"/>
              <a:ext cx="3667637" cy="3610479"/>
            </a:xfrm>
            <a:prstGeom prst="rect">
              <a:avLst/>
            </a:prstGeom>
          </p:spPr>
        </p:pic>
        <p:pic>
          <p:nvPicPr>
            <p:cNvPr id="33" name="Image 32">
              <a:extLst>
                <a:ext uri="{FF2B5EF4-FFF2-40B4-BE49-F238E27FC236}">
                  <a16:creationId xmlns:a16="http://schemas.microsoft.com/office/drawing/2014/main" id="{AC0AB245-8FF1-40CF-A66E-47B817A707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828" t="1010" r="26598" b="2056"/>
            <a:stretch/>
          </p:blipFill>
          <p:spPr>
            <a:xfrm>
              <a:off x="6400800" y="2929317"/>
              <a:ext cx="1440382" cy="1853076"/>
            </a:xfrm>
            <a:prstGeom prst="rect">
              <a:avLst/>
            </a:prstGeom>
          </p:spPr>
        </p:pic>
      </p:grpSp>
    </p:spTree>
    <p:extLst>
      <p:ext uri="{BB962C8B-B14F-4D97-AF65-F5344CB8AC3E}">
        <p14:creationId xmlns:p14="http://schemas.microsoft.com/office/powerpoint/2010/main" val="326334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2"/>
            <a:ext cx="12192000" cy="1226823"/>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216894"/>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Une accessibilité plus limitée aux services</a:t>
            </a:r>
          </a:p>
          <a:p>
            <a:r>
              <a:rPr lang="fr-FR" sz="4400" baseline="0" dirty="0"/>
              <a:t>de la vie courante à l’ouest</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23" name="ZoneTexte 22"/>
          <p:cNvSpPr txBox="1"/>
          <p:nvPr/>
        </p:nvSpPr>
        <p:spPr>
          <a:xfrm>
            <a:off x="7047285" y="1255404"/>
            <a:ext cx="4632960" cy="646331"/>
          </a:xfrm>
          <a:prstGeom prst="rect">
            <a:avLst/>
          </a:prstGeom>
          <a:noFill/>
        </p:spPr>
        <p:txBody>
          <a:bodyPr wrap="square" rtlCol="0">
            <a:spAutoFit/>
          </a:bodyPr>
          <a:lstStyle/>
          <a:p>
            <a:pPr algn="ctr"/>
            <a:r>
              <a:rPr lang="fr-FR" dirty="0">
                <a:solidFill>
                  <a:srgbClr val="005482"/>
                </a:solidFill>
              </a:rPr>
              <a:t>Part de la population</a:t>
            </a:r>
          </a:p>
          <a:p>
            <a:pPr algn="ctr"/>
            <a:r>
              <a:rPr lang="fr-FR" dirty="0">
                <a:solidFill>
                  <a:srgbClr val="005482"/>
                </a:solidFill>
              </a:rPr>
              <a:t>éloignée du « panier de la vie courante » (en %)</a:t>
            </a:r>
            <a:endParaRPr lang="fr-FR" sz="1200" i="1" dirty="0">
              <a:solidFill>
                <a:srgbClr val="005482"/>
              </a:solidFill>
            </a:endParaRPr>
          </a:p>
        </p:txBody>
      </p:sp>
      <p:sp>
        <p:nvSpPr>
          <p:cNvPr id="25" name="ZoneTexte 24"/>
          <p:cNvSpPr txBox="1"/>
          <p:nvPr/>
        </p:nvSpPr>
        <p:spPr>
          <a:xfrm>
            <a:off x="6337210" y="6317940"/>
            <a:ext cx="5823133" cy="646331"/>
          </a:xfrm>
          <a:prstGeom prst="rect">
            <a:avLst/>
          </a:prstGeom>
          <a:noFill/>
        </p:spPr>
        <p:txBody>
          <a:bodyPr wrap="none" rtlCol="0">
            <a:spAutoFit/>
          </a:bodyPr>
          <a:lstStyle/>
          <a:p>
            <a:pPr algn="r"/>
            <a:r>
              <a:rPr lang="fr-FR" sz="1200" i="1" dirty="0">
                <a:solidFill>
                  <a:srgbClr val="005482"/>
                </a:solidFill>
              </a:rPr>
              <a:t>Cartographie INSEE : INSEE, distancier </a:t>
            </a:r>
            <a:r>
              <a:rPr lang="fr-FR" sz="1200" i="1" dirty="0" err="1">
                <a:solidFill>
                  <a:srgbClr val="005482"/>
                </a:solidFill>
              </a:rPr>
              <a:t>Metric</a:t>
            </a:r>
            <a:r>
              <a:rPr lang="fr-FR" sz="1200" i="1" dirty="0">
                <a:solidFill>
                  <a:srgbClr val="005482"/>
                </a:solidFill>
              </a:rPr>
              <a:t>-OSRM, © les contributeurs d’</a:t>
            </a:r>
            <a:r>
              <a:rPr lang="fr-FR" sz="1200" i="1" dirty="0" err="1">
                <a:solidFill>
                  <a:srgbClr val="005482"/>
                </a:solidFill>
              </a:rPr>
              <a:t>OpenStreetMap</a:t>
            </a:r>
            <a:endParaRPr lang="fr-FR" sz="1200" i="1" dirty="0">
              <a:solidFill>
                <a:srgbClr val="005482"/>
              </a:solidFill>
            </a:endParaRPr>
          </a:p>
          <a:p>
            <a:pPr algn="r"/>
            <a:r>
              <a:rPr lang="fr-FR" sz="1200" i="1" dirty="0">
                <a:solidFill>
                  <a:srgbClr val="005482"/>
                </a:solidFill>
              </a:rPr>
              <a:t>et du projet OSRM, recensement de la population 2020, BPE 2021.2017) </a:t>
            </a:r>
            <a:endParaRPr lang="fr-FR" sz="1200" i="1" baseline="30000" dirty="0"/>
          </a:p>
          <a:p>
            <a:pPr algn="r"/>
            <a:endParaRPr lang="fr-FR" sz="1200" i="1" dirty="0">
              <a:solidFill>
                <a:srgbClr val="005482"/>
              </a:solidFill>
            </a:endParaRPr>
          </a:p>
        </p:txBody>
      </p:sp>
      <p:pic>
        <p:nvPicPr>
          <p:cNvPr id="27" name="Image 26"/>
          <p:cNvPicPr>
            <a:picLocks noChangeAspect="1"/>
          </p:cNvPicPr>
          <p:nvPr/>
        </p:nvPicPr>
        <p:blipFill rotWithShape="1">
          <a:blip r:embed="rId4"/>
          <a:srcRect l="2037" t="2117"/>
          <a:stretch/>
        </p:blipFill>
        <p:spPr>
          <a:xfrm>
            <a:off x="7170501" y="1901736"/>
            <a:ext cx="4373747" cy="3790330"/>
          </a:xfrm>
          <a:prstGeom prst="rect">
            <a:avLst/>
          </a:prstGeom>
        </p:spPr>
      </p:pic>
      <p:pic>
        <p:nvPicPr>
          <p:cNvPr id="28" name="Image 27"/>
          <p:cNvPicPr>
            <a:picLocks noChangeAspect="1"/>
          </p:cNvPicPr>
          <p:nvPr/>
        </p:nvPicPr>
        <p:blipFill rotWithShape="1">
          <a:blip r:embed="rId5"/>
          <a:srcRect t="1" b="3821"/>
          <a:stretch/>
        </p:blipFill>
        <p:spPr>
          <a:xfrm>
            <a:off x="7189124" y="5783699"/>
            <a:ext cx="1587164" cy="472814"/>
          </a:xfrm>
          <a:prstGeom prst="rect">
            <a:avLst/>
          </a:prstGeom>
        </p:spPr>
      </p:pic>
      <p:grpSp>
        <p:nvGrpSpPr>
          <p:cNvPr id="10" name="Group 4">
            <a:extLst>
              <a:ext uri="{FF2B5EF4-FFF2-40B4-BE49-F238E27FC236}">
                <a16:creationId xmlns:a16="http://schemas.microsoft.com/office/drawing/2014/main" id="{67E690EB-FC1A-4EEF-925A-9348C99EAD05}"/>
              </a:ext>
            </a:extLst>
          </p:cNvPr>
          <p:cNvGrpSpPr>
            <a:grpSpLocks noChangeAspect="1"/>
          </p:cNvGrpSpPr>
          <p:nvPr/>
        </p:nvGrpSpPr>
        <p:grpSpPr bwMode="auto">
          <a:xfrm>
            <a:off x="8425543" y="2557815"/>
            <a:ext cx="1760993" cy="2681397"/>
            <a:chOff x="2154" y="1048"/>
            <a:chExt cx="2074" cy="3158"/>
          </a:xfrm>
        </p:grpSpPr>
        <p:sp>
          <p:nvSpPr>
            <p:cNvPr id="12" name="Freeform 6">
              <a:extLst>
                <a:ext uri="{FF2B5EF4-FFF2-40B4-BE49-F238E27FC236}">
                  <a16:creationId xmlns:a16="http://schemas.microsoft.com/office/drawing/2014/main" id="{99FE2E3B-452C-418F-9C19-B5602B7AFD16}"/>
                </a:ext>
              </a:extLst>
            </p:cNvPr>
            <p:cNvSpPr>
              <a:spLocks/>
            </p:cNvSpPr>
            <p:nvPr/>
          </p:nvSpPr>
          <p:spPr bwMode="auto">
            <a:xfrm>
              <a:off x="2807" y="2600"/>
              <a:ext cx="1421" cy="1372"/>
            </a:xfrm>
            <a:custGeom>
              <a:avLst/>
              <a:gdLst>
                <a:gd name="T0" fmla="*/ 25 w 1421"/>
                <a:gd name="T1" fmla="*/ 1357 h 1372"/>
                <a:gd name="T2" fmla="*/ 65 w 1421"/>
                <a:gd name="T3" fmla="*/ 1367 h 1372"/>
                <a:gd name="T4" fmla="*/ 80 w 1421"/>
                <a:gd name="T5" fmla="*/ 1362 h 1372"/>
                <a:gd name="T6" fmla="*/ 120 w 1421"/>
                <a:gd name="T7" fmla="*/ 1337 h 1372"/>
                <a:gd name="T8" fmla="*/ 165 w 1421"/>
                <a:gd name="T9" fmla="*/ 1307 h 1372"/>
                <a:gd name="T10" fmla="*/ 185 w 1421"/>
                <a:gd name="T11" fmla="*/ 1297 h 1372"/>
                <a:gd name="T12" fmla="*/ 234 w 1421"/>
                <a:gd name="T13" fmla="*/ 1307 h 1372"/>
                <a:gd name="T14" fmla="*/ 279 w 1421"/>
                <a:gd name="T15" fmla="*/ 1337 h 1372"/>
                <a:gd name="T16" fmla="*/ 304 w 1421"/>
                <a:gd name="T17" fmla="*/ 1312 h 1372"/>
                <a:gd name="T18" fmla="*/ 334 w 1421"/>
                <a:gd name="T19" fmla="*/ 1292 h 1372"/>
                <a:gd name="T20" fmla="*/ 469 w 1421"/>
                <a:gd name="T21" fmla="*/ 1302 h 1372"/>
                <a:gd name="T22" fmla="*/ 504 w 1421"/>
                <a:gd name="T23" fmla="*/ 1212 h 1372"/>
                <a:gd name="T24" fmla="*/ 539 w 1421"/>
                <a:gd name="T25" fmla="*/ 1177 h 1372"/>
                <a:gd name="T26" fmla="*/ 618 w 1421"/>
                <a:gd name="T27" fmla="*/ 1127 h 1372"/>
                <a:gd name="T28" fmla="*/ 653 w 1421"/>
                <a:gd name="T29" fmla="*/ 1092 h 1372"/>
                <a:gd name="T30" fmla="*/ 683 w 1421"/>
                <a:gd name="T31" fmla="*/ 1132 h 1372"/>
                <a:gd name="T32" fmla="*/ 703 w 1421"/>
                <a:gd name="T33" fmla="*/ 1172 h 1372"/>
                <a:gd name="T34" fmla="*/ 728 w 1421"/>
                <a:gd name="T35" fmla="*/ 1182 h 1372"/>
                <a:gd name="T36" fmla="*/ 753 w 1421"/>
                <a:gd name="T37" fmla="*/ 1172 h 1372"/>
                <a:gd name="T38" fmla="*/ 793 w 1421"/>
                <a:gd name="T39" fmla="*/ 1177 h 1372"/>
                <a:gd name="T40" fmla="*/ 838 w 1421"/>
                <a:gd name="T41" fmla="*/ 1167 h 1372"/>
                <a:gd name="T42" fmla="*/ 858 w 1421"/>
                <a:gd name="T43" fmla="*/ 1122 h 1372"/>
                <a:gd name="T44" fmla="*/ 868 w 1421"/>
                <a:gd name="T45" fmla="*/ 1102 h 1372"/>
                <a:gd name="T46" fmla="*/ 853 w 1421"/>
                <a:gd name="T47" fmla="*/ 1072 h 1372"/>
                <a:gd name="T48" fmla="*/ 863 w 1421"/>
                <a:gd name="T49" fmla="*/ 1032 h 1372"/>
                <a:gd name="T50" fmla="*/ 863 w 1421"/>
                <a:gd name="T51" fmla="*/ 977 h 1372"/>
                <a:gd name="T52" fmla="*/ 858 w 1421"/>
                <a:gd name="T53" fmla="*/ 932 h 1372"/>
                <a:gd name="T54" fmla="*/ 873 w 1421"/>
                <a:gd name="T55" fmla="*/ 883 h 1372"/>
                <a:gd name="T56" fmla="*/ 888 w 1421"/>
                <a:gd name="T57" fmla="*/ 823 h 1372"/>
                <a:gd name="T58" fmla="*/ 913 w 1421"/>
                <a:gd name="T59" fmla="*/ 788 h 1372"/>
                <a:gd name="T60" fmla="*/ 938 w 1421"/>
                <a:gd name="T61" fmla="*/ 748 h 1372"/>
                <a:gd name="T62" fmla="*/ 972 w 1421"/>
                <a:gd name="T63" fmla="*/ 728 h 1372"/>
                <a:gd name="T64" fmla="*/ 1002 w 1421"/>
                <a:gd name="T65" fmla="*/ 688 h 1372"/>
                <a:gd name="T66" fmla="*/ 1032 w 1421"/>
                <a:gd name="T67" fmla="*/ 653 h 1372"/>
                <a:gd name="T68" fmla="*/ 1067 w 1421"/>
                <a:gd name="T69" fmla="*/ 633 h 1372"/>
                <a:gd name="T70" fmla="*/ 1087 w 1421"/>
                <a:gd name="T71" fmla="*/ 613 h 1372"/>
                <a:gd name="T72" fmla="*/ 1097 w 1421"/>
                <a:gd name="T73" fmla="*/ 573 h 1372"/>
                <a:gd name="T74" fmla="*/ 1107 w 1421"/>
                <a:gd name="T75" fmla="*/ 533 h 1372"/>
                <a:gd name="T76" fmla="*/ 1137 w 1421"/>
                <a:gd name="T77" fmla="*/ 493 h 1372"/>
                <a:gd name="T78" fmla="*/ 1147 w 1421"/>
                <a:gd name="T79" fmla="*/ 474 h 1372"/>
                <a:gd name="T80" fmla="*/ 1137 w 1421"/>
                <a:gd name="T81" fmla="*/ 444 h 1372"/>
                <a:gd name="T82" fmla="*/ 1107 w 1421"/>
                <a:gd name="T83" fmla="*/ 404 h 1372"/>
                <a:gd name="T84" fmla="*/ 1082 w 1421"/>
                <a:gd name="T85" fmla="*/ 339 h 1372"/>
                <a:gd name="T86" fmla="*/ 1067 w 1421"/>
                <a:gd name="T87" fmla="*/ 299 h 1372"/>
                <a:gd name="T88" fmla="*/ 1087 w 1421"/>
                <a:gd name="T89" fmla="*/ 269 h 1372"/>
                <a:gd name="T90" fmla="*/ 1107 w 1421"/>
                <a:gd name="T91" fmla="*/ 244 h 1372"/>
                <a:gd name="T92" fmla="*/ 1092 w 1421"/>
                <a:gd name="T93" fmla="*/ 219 h 1372"/>
                <a:gd name="T94" fmla="*/ 1107 w 1421"/>
                <a:gd name="T95" fmla="*/ 169 h 1372"/>
                <a:gd name="T96" fmla="*/ 1122 w 1421"/>
                <a:gd name="T97" fmla="*/ 134 h 1372"/>
                <a:gd name="T98" fmla="*/ 1157 w 1421"/>
                <a:gd name="T99" fmla="*/ 114 h 1372"/>
                <a:gd name="T100" fmla="*/ 1222 w 1421"/>
                <a:gd name="T101" fmla="*/ 129 h 1372"/>
                <a:gd name="T102" fmla="*/ 1257 w 1421"/>
                <a:gd name="T103" fmla="*/ 159 h 1372"/>
                <a:gd name="T104" fmla="*/ 1297 w 1421"/>
                <a:gd name="T105" fmla="*/ 179 h 1372"/>
                <a:gd name="T106" fmla="*/ 1312 w 1421"/>
                <a:gd name="T107" fmla="*/ 184 h 1372"/>
                <a:gd name="T108" fmla="*/ 1297 w 1421"/>
                <a:gd name="T109" fmla="*/ 129 h 1372"/>
                <a:gd name="T110" fmla="*/ 1302 w 1421"/>
                <a:gd name="T111" fmla="*/ 79 h 1372"/>
                <a:gd name="T112" fmla="*/ 1307 w 1421"/>
                <a:gd name="T113" fmla="*/ 49 h 1372"/>
                <a:gd name="T114" fmla="*/ 1366 w 1421"/>
                <a:gd name="T115" fmla="*/ 79 h 1372"/>
                <a:gd name="T116" fmla="*/ 1391 w 1421"/>
                <a:gd name="T117" fmla="*/ 3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1" h="1372">
                  <a:moveTo>
                    <a:pt x="0" y="1342"/>
                  </a:moveTo>
                  <a:lnTo>
                    <a:pt x="5" y="1332"/>
                  </a:lnTo>
                  <a:lnTo>
                    <a:pt x="10" y="1332"/>
                  </a:lnTo>
                  <a:lnTo>
                    <a:pt x="10" y="1337"/>
                  </a:lnTo>
                  <a:lnTo>
                    <a:pt x="15" y="1337"/>
                  </a:lnTo>
                  <a:lnTo>
                    <a:pt x="15" y="1342"/>
                  </a:lnTo>
                  <a:lnTo>
                    <a:pt x="15" y="1347"/>
                  </a:lnTo>
                  <a:lnTo>
                    <a:pt x="20" y="1352"/>
                  </a:lnTo>
                  <a:lnTo>
                    <a:pt x="20" y="1357"/>
                  </a:lnTo>
                  <a:lnTo>
                    <a:pt x="25" y="1357"/>
                  </a:lnTo>
                  <a:lnTo>
                    <a:pt x="25" y="1362"/>
                  </a:lnTo>
                  <a:lnTo>
                    <a:pt x="30" y="1362"/>
                  </a:lnTo>
                  <a:lnTo>
                    <a:pt x="35" y="1362"/>
                  </a:lnTo>
                  <a:lnTo>
                    <a:pt x="40" y="1367"/>
                  </a:lnTo>
                  <a:lnTo>
                    <a:pt x="45" y="1367"/>
                  </a:lnTo>
                  <a:lnTo>
                    <a:pt x="50" y="1367"/>
                  </a:lnTo>
                  <a:lnTo>
                    <a:pt x="55" y="1367"/>
                  </a:lnTo>
                  <a:lnTo>
                    <a:pt x="55" y="1372"/>
                  </a:lnTo>
                  <a:lnTo>
                    <a:pt x="60" y="1372"/>
                  </a:lnTo>
                  <a:lnTo>
                    <a:pt x="65" y="1367"/>
                  </a:lnTo>
                  <a:lnTo>
                    <a:pt x="65" y="1372"/>
                  </a:lnTo>
                  <a:lnTo>
                    <a:pt x="65" y="1367"/>
                  </a:lnTo>
                  <a:lnTo>
                    <a:pt x="70" y="1367"/>
                  </a:lnTo>
                  <a:lnTo>
                    <a:pt x="70" y="1362"/>
                  </a:lnTo>
                  <a:lnTo>
                    <a:pt x="70" y="1367"/>
                  </a:lnTo>
                  <a:lnTo>
                    <a:pt x="75" y="1362"/>
                  </a:lnTo>
                  <a:lnTo>
                    <a:pt x="70" y="1362"/>
                  </a:lnTo>
                  <a:lnTo>
                    <a:pt x="75" y="1357"/>
                  </a:lnTo>
                  <a:lnTo>
                    <a:pt x="75" y="1362"/>
                  </a:lnTo>
                  <a:lnTo>
                    <a:pt x="80" y="1362"/>
                  </a:lnTo>
                  <a:lnTo>
                    <a:pt x="85" y="1362"/>
                  </a:lnTo>
                  <a:lnTo>
                    <a:pt x="85" y="1357"/>
                  </a:lnTo>
                  <a:lnTo>
                    <a:pt x="90" y="1352"/>
                  </a:lnTo>
                  <a:lnTo>
                    <a:pt x="90" y="1347"/>
                  </a:lnTo>
                  <a:lnTo>
                    <a:pt x="95" y="1347"/>
                  </a:lnTo>
                  <a:lnTo>
                    <a:pt x="100" y="1347"/>
                  </a:lnTo>
                  <a:lnTo>
                    <a:pt x="105" y="1342"/>
                  </a:lnTo>
                  <a:lnTo>
                    <a:pt x="110" y="1342"/>
                  </a:lnTo>
                  <a:lnTo>
                    <a:pt x="115" y="1337"/>
                  </a:lnTo>
                  <a:lnTo>
                    <a:pt x="120" y="1337"/>
                  </a:lnTo>
                  <a:lnTo>
                    <a:pt x="125" y="1332"/>
                  </a:lnTo>
                  <a:lnTo>
                    <a:pt x="125" y="1327"/>
                  </a:lnTo>
                  <a:lnTo>
                    <a:pt x="125" y="1322"/>
                  </a:lnTo>
                  <a:lnTo>
                    <a:pt x="140" y="1312"/>
                  </a:lnTo>
                  <a:lnTo>
                    <a:pt x="145" y="1317"/>
                  </a:lnTo>
                  <a:lnTo>
                    <a:pt x="150" y="1322"/>
                  </a:lnTo>
                  <a:lnTo>
                    <a:pt x="155" y="1317"/>
                  </a:lnTo>
                  <a:lnTo>
                    <a:pt x="160" y="1312"/>
                  </a:lnTo>
                  <a:lnTo>
                    <a:pt x="160" y="1307"/>
                  </a:lnTo>
                  <a:lnTo>
                    <a:pt x="165" y="1307"/>
                  </a:lnTo>
                  <a:lnTo>
                    <a:pt x="165" y="1302"/>
                  </a:lnTo>
                  <a:lnTo>
                    <a:pt x="165" y="1297"/>
                  </a:lnTo>
                  <a:lnTo>
                    <a:pt x="170" y="1297"/>
                  </a:lnTo>
                  <a:lnTo>
                    <a:pt x="170" y="1292"/>
                  </a:lnTo>
                  <a:lnTo>
                    <a:pt x="175" y="1292"/>
                  </a:lnTo>
                  <a:lnTo>
                    <a:pt x="180" y="1292"/>
                  </a:lnTo>
                  <a:lnTo>
                    <a:pt x="180" y="1297"/>
                  </a:lnTo>
                  <a:lnTo>
                    <a:pt x="185" y="1297"/>
                  </a:lnTo>
                  <a:lnTo>
                    <a:pt x="185" y="1302"/>
                  </a:lnTo>
                  <a:lnTo>
                    <a:pt x="185" y="1297"/>
                  </a:lnTo>
                  <a:lnTo>
                    <a:pt x="194" y="1292"/>
                  </a:lnTo>
                  <a:lnTo>
                    <a:pt x="199" y="1292"/>
                  </a:lnTo>
                  <a:lnTo>
                    <a:pt x="199" y="1287"/>
                  </a:lnTo>
                  <a:lnTo>
                    <a:pt x="204" y="1287"/>
                  </a:lnTo>
                  <a:lnTo>
                    <a:pt x="209" y="1292"/>
                  </a:lnTo>
                  <a:lnTo>
                    <a:pt x="214" y="1297"/>
                  </a:lnTo>
                  <a:lnTo>
                    <a:pt x="219" y="1297"/>
                  </a:lnTo>
                  <a:lnTo>
                    <a:pt x="229" y="1302"/>
                  </a:lnTo>
                  <a:lnTo>
                    <a:pt x="234" y="1302"/>
                  </a:lnTo>
                  <a:lnTo>
                    <a:pt x="234" y="1307"/>
                  </a:lnTo>
                  <a:lnTo>
                    <a:pt x="244" y="1307"/>
                  </a:lnTo>
                  <a:lnTo>
                    <a:pt x="249" y="1302"/>
                  </a:lnTo>
                  <a:lnTo>
                    <a:pt x="254" y="1307"/>
                  </a:lnTo>
                  <a:lnTo>
                    <a:pt x="259" y="1307"/>
                  </a:lnTo>
                  <a:lnTo>
                    <a:pt x="259" y="1312"/>
                  </a:lnTo>
                  <a:lnTo>
                    <a:pt x="264" y="1317"/>
                  </a:lnTo>
                  <a:lnTo>
                    <a:pt x="264" y="1322"/>
                  </a:lnTo>
                  <a:lnTo>
                    <a:pt x="269" y="1332"/>
                  </a:lnTo>
                  <a:lnTo>
                    <a:pt x="274" y="1337"/>
                  </a:lnTo>
                  <a:lnTo>
                    <a:pt x="279" y="1337"/>
                  </a:lnTo>
                  <a:lnTo>
                    <a:pt x="284" y="1337"/>
                  </a:lnTo>
                  <a:lnTo>
                    <a:pt x="289" y="1332"/>
                  </a:lnTo>
                  <a:lnTo>
                    <a:pt x="294" y="1332"/>
                  </a:lnTo>
                  <a:lnTo>
                    <a:pt x="299" y="1332"/>
                  </a:lnTo>
                  <a:lnTo>
                    <a:pt x="294" y="1327"/>
                  </a:lnTo>
                  <a:lnTo>
                    <a:pt x="294" y="1322"/>
                  </a:lnTo>
                  <a:lnTo>
                    <a:pt x="294" y="1317"/>
                  </a:lnTo>
                  <a:lnTo>
                    <a:pt x="294" y="1312"/>
                  </a:lnTo>
                  <a:lnTo>
                    <a:pt x="299" y="1312"/>
                  </a:lnTo>
                  <a:lnTo>
                    <a:pt x="304" y="1312"/>
                  </a:lnTo>
                  <a:lnTo>
                    <a:pt x="304" y="1307"/>
                  </a:lnTo>
                  <a:lnTo>
                    <a:pt x="309" y="1307"/>
                  </a:lnTo>
                  <a:lnTo>
                    <a:pt x="314" y="1307"/>
                  </a:lnTo>
                  <a:lnTo>
                    <a:pt x="314" y="1302"/>
                  </a:lnTo>
                  <a:lnTo>
                    <a:pt x="314" y="1297"/>
                  </a:lnTo>
                  <a:lnTo>
                    <a:pt x="319" y="1297"/>
                  </a:lnTo>
                  <a:lnTo>
                    <a:pt x="324" y="1297"/>
                  </a:lnTo>
                  <a:lnTo>
                    <a:pt x="324" y="1292"/>
                  </a:lnTo>
                  <a:lnTo>
                    <a:pt x="329" y="1292"/>
                  </a:lnTo>
                  <a:lnTo>
                    <a:pt x="334" y="1292"/>
                  </a:lnTo>
                  <a:lnTo>
                    <a:pt x="339" y="1292"/>
                  </a:lnTo>
                  <a:lnTo>
                    <a:pt x="424" y="1307"/>
                  </a:lnTo>
                  <a:lnTo>
                    <a:pt x="429" y="1307"/>
                  </a:lnTo>
                  <a:lnTo>
                    <a:pt x="449" y="1317"/>
                  </a:lnTo>
                  <a:lnTo>
                    <a:pt x="459" y="1317"/>
                  </a:lnTo>
                  <a:lnTo>
                    <a:pt x="459" y="1312"/>
                  </a:lnTo>
                  <a:lnTo>
                    <a:pt x="464" y="1312"/>
                  </a:lnTo>
                  <a:lnTo>
                    <a:pt x="464" y="1307"/>
                  </a:lnTo>
                  <a:lnTo>
                    <a:pt x="469" y="1307"/>
                  </a:lnTo>
                  <a:lnTo>
                    <a:pt x="469" y="1302"/>
                  </a:lnTo>
                  <a:lnTo>
                    <a:pt x="484" y="1277"/>
                  </a:lnTo>
                  <a:lnTo>
                    <a:pt x="499" y="1257"/>
                  </a:lnTo>
                  <a:lnTo>
                    <a:pt x="504" y="1252"/>
                  </a:lnTo>
                  <a:lnTo>
                    <a:pt x="504" y="1247"/>
                  </a:lnTo>
                  <a:lnTo>
                    <a:pt x="504" y="1242"/>
                  </a:lnTo>
                  <a:lnTo>
                    <a:pt x="504" y="1237"/>
                  </a:lnTo>
                  <a:lnTo>
                    <a:pt x="504" y="1232"/>
                  </a:lnTo>
                  <a:lnTo>
                    <a:pt x="504" y="1222"/>
                  </a:lnTo>
                  <a:lnTo>
                    <a:pt x="504" y="1217"/>
                  </a:lnTo>
                  <a:lnTo>
                    <a:pt x="504" y="1212"/>
                  </a:lnTo>
                  <a:lnTo>
                    <a:pt x="509" y="1207"/>
                  </a:lnTo>
                  <a:lnTo>
                    <a:pt x="509" y="1202"/>
                  </a:lnTo>
                  <a:lnTo>
                    <a:pt x="509" y="1197"/>
                  </a:lnTo>
                  <a:lnTo>
                    <a:pt x="519" y="1192"/>
                  </a:lnTo>
                  <a:lnTo>
                    <a:pt x="519" y="1187"/>
                  </a:lnTo>
                  <a:lnTo>
                    <a:pt x="524" y="1187"/>
                  </a:lnTo>
                  <a:lnTo>
                    <a:pt x="529" y="1182"/>
                  </a:lnTo>
                  <a:lnTo>
                    <a:pt x="534" y="1182"/>
                  </a:lnTo>
                  <a:lnTo>
                    <a:pt x="534" y="1177"/>
                  </a:lnTo>
                  <a:lnTo>
                    <a:pt x="539" y="1177"/>
                  </a:lnTo>
                  <a:lnTo>
                    <a:pt x="544" y="1177"/>
                  </a:lnTo>
                  <a:lnTo>
                    <a:pt x="544" y="1172"/>
                  </a:lnTo>
                  <a:lnTo>
                    <a:pt x="544" y="1167"/>
                  </a:lnTo>
                  <a:lnTo>
                    <a:pt x="549" y="1162"/>
                  </a:lnTo>
                  <a:lnTo>
                    <a:pt x="593" y="1142"/>
                  </a:lnTo>
                  <a:lnTo>
                    <a:pt x="598" y="1142"/>
                  </a:lnTo>
                  <a:lnTo>
                    <a:pt x="603" y="1137"/>
                  </a:lnTo>
                  <a:lnTo>
                    <a:pt x="608" y="1137"/>
                  </a:lnTo>
                  <a:lnTo>
                    <a:pt x="608" y="1132"/>
                  </a:lnTo>
                  <a:lnTo>
                    <a:pt x="618" y="1127"/>
                  </a:lnTo>
                  <a:lnTo>
                    <a:pt x="623" y="1122"/>
                  </a:lnTo>
                  <a:lnTo>
                    <a:pt x="628" y="1122"/>
                  </a:lnTo>
                  <a:lnTo>
                    <a:pt x="628" y="1117"/>
                  </a:lnTo>
                  <a:lnTo>
                    <a:pt x="633" y="1117"/>
                  </a:lnTo>
                  <a:lnTo>
                    <a:pt x="638" y="1112"/>
                  </a:lnTo>
                  <a:lnTo>
                    <a:pt x="643" y="1107"/>
                  </a:lnTo>
                  <a:lnTo>
                    <a:pt x="643" y="1102"/>
                  </a:lnTo>
                  <a:lnTo>
                    <a:pt x="648" y="1102"/>
                  </a:lnTo>
                  <a:lnTo>
                    <a:pt x="648" y="1097"/>
                  </a:lnTo>
                  <a:lnTo>
                    <a:pt x="653" y="1092"/>
                  </a:lnTo>
                  <a:lnTo>
                    <a:pt x="658" y="1097"/>
                  </a:lnTo>
                  <a:lnTo>
                    <a:pt x="658" y="1102"/>
                  </a:lnTo>
                  <a:lnTo>
                    <a:pt x="663" y="1107"/>
                  </a:lnTo>
                  <a:lnTo>
                    <a:pt x="663" y="1112"/>
                  </a:lnTo>
                  <a:lnTo>
                    <a:pt x="668" y="1112"/>
                  </a:lnTo>
                  <a:lnTo>
                    <a:pt x="673" y="1117"/>
                  </a:lnTo>
                  <a:lnTo>
                    <a:pt x="673" y="1122"/>
                  </a:lnTo>
                  <a:lnTo>
                    <a:pt x="678" y="1127"/>
                  </a:lnTo>
                  <a:lnTo>
                    <a:pt x="678" y="1132"/>
                  </a:lnTo>
                  <a:lnTo>
                    <a:pt x="683" y="1132"/>
                  </a:lnTo>
                  <a:lnTo>
                    <a:pt x="683" y="1137"/>
                  </a:lnTo>
                  <a:lnTo>
                    <a:pt x="688" y="1142"/>
                  </a:lnTo>
                  <a:lnTo>
                    <a:pt x="688" y="1147"/>
                  </a:lnTo>
                  <a:lnTo>
                    <a:pt x="693" y="1147"/>
                  </a:lnTo>
                  <a:lnTo>
                    <a:pt x="693" y="1152"/>
                  </a:lnTo>
                  <a:lnTo>
                    <a:pt x="693" y="1157"/>
                  </a:lnTo>
                  <a:lnTo>
                    <a:pt x="693" y="1162"/>
                  </a:lnTo>
                  <a:lnTo>
                    <a:pt x="698" y="1162"/>
                  </a:lnTo>
                  <a:lnTo>
                    <a:pt x="698" y="1167"/>
                  </a:lnTo>
                  <a:lnTo>
                    <a:pt x="703" y="1172"/>
                  </a:lnTo>
                  <a:lnTo>
                    <a:pt x="703" y="1177"/>
                  </a:lnTo>
                  <a:lnTo>
                    <a:pt x="708" y="1177"/>
                  </a:lnTo>
                  <a:lnTo>
                    <a:pt x="708" y="1182"/>
                  </a:lnTo>
                  <a:lnTo>
                    <a:pt x="713" y="1182"/>
                  </a:lnTo>
                  <a:lnTo>
                    <a:pt x="718" y="1182"/>
                  </a:lnTo>
                  <a:lnTo>
                    <a:pt x="718" y="1187"/>
                  </a:lnTo>
                  <a:lnTo>
                    <a:pt x="723" y="1182"/>
                  </a:lnTo>
                  <a:lnTo>
                    <a:pt x="728" y="1182"/>
                  </a:lnTo>
                  <a:lnTo>
                    <a:pt x="728" y="1177"/>
                  </a:lnTo>
                  <a:lnTo>
                    <a:pt x="728" y="1182"/>
                  </a:lnTo>
                  <a:lnTo>
                    <a:pt x="728" y="1177"/>
                  </a:lnTo>
                  <a:lnTo>
                    <a:pt x="733" y="1177"/>
                  </a:lnTo>
                  <a:lnTo>
                    <a:pt x="733" y="1172"/>
                  </a:lnTo>
                  <a:lnTo>
                    <a:pt x="738" y="1172"/>
                  </a:lnTo>
                  <a:lnTo>
                    <a:pt x="738" y="1167"/>
                  </a:lnTo>
                  <a:lnTo>
                    <a:pt x="743" y="1167"/>
                  </a:lnTo>
                  <a:lnTo>
                    <a:pt x="748" y="1162"/>
                  </a:lnTo>
                  <a:lnTo>
                    <a:pt x="748" y="1167"/>
                  </a:lnTo>
                  <a:lnTo>
                    <a:pt x="753" y="1167"/>
                  </a:lnTo>
                  <a:lnTo>
                    <a:pt x="753" y="1172"/>
                  </a:lnTo>
                  <a:lnTo>
                    <a:pt x="758" y="1172"/>
                  </a:lnTo>
                  <a:lnTo>
                    <a:pt x="758" y="1177"/>
                  </a:lnTo>
                  <a:lnTo>
                    <a:pt x="753" y="1177"/>
                  </a:lnTo>
                  <a:lnTo>
                    <a:pt x="753" y="1182"/>
                  </a:lnTo>
                  <a:lnTo>
                    <a:pt x="758" y="1187"/>
                  </a:lnTo>
                  <a:lnTo>
                    <a:pt x="758" y="1192"/>
                  </a:lnTo>
                  <a:lnTo>
                    <a:pt x="763" y="1187"/>
                  </a:lnTo>
                  <a:lnTo>
                    <a:pt x="783" y="1177"/>
                  </a:lnTo>
                  <a:lnTo>
                    <a:pt x="788" y="1177"/>
                  </a:lnTo>
                  <a:lnTo>
                    <a:pt x="793" y="1177"/>
                  </a:lnTo>
                  <a:lnTo>
                    <a:pt x="798" y="1177"/>
                  </a:lnTo>
                  <a:lnTo>
                    <a:pt x="803" y="1177"/>
                  </a:lnTo>
                  <a:lnTo>
                    <a:pt x="818" y="1182"/>
                  </a:lnTo>
                  <a:lnTo>
                    <a:pt x="823" y="1182"/>
                  </a:lnTo>
                  <a:lnTo>
                    <a:pt x="828" y="1182"/>
                  </a:lnTo>
                  <a:lnTo>
                    <a:pt x="833" y="1182"/>
                  </a:lnTo>
                  <a:lnTo>
                    <a:pt x="838" y="1182"/>
                  </a:lnTo>
                  <a:lnTo>
                    <a:pt x="838" y="1177"/>
                  </a:lnTo>
                  <a:lnTo>
                    <a:pt x="838" y="1172"/>
                  </a:lnTo>
                  <a:lnTo>
                    <a:pt x="838" y="1167"/>
                  </a:lnTo>
                  <a:lnTo>
                    <a:pt x="838" y="1162"/>
                  </a:lnTo>
                  <a:lnTo>
                    <a:pt x="838" y="1157"/>
                  </a:lnTo>
                  <a:lnTo>
                    <a:pt x="838" y="1152"/>
                  </a:lnTo>
                  <a:lnTo>
                    <a:pt x="838" y="1147"/>
                  </a:lnTo>
                  <a:lnTo>
                    <a:pt x="843" y="1147"/>
                  </a:lnTo>
                  <a:lnTo>
                    <a:pt x="843" y="1142"/>
                  </a:lnTo>
                  <a:lnTo>
                    <a:pt x="853" y="1137"/>
                  </a:lnTo>
                  <a:lnTo>
                    <a:pt x="858" y="1132"/>
                  </a:lnTo>
                  <a:lnTo>
                    <a:pt x="858" y="1127"/>
                  </a:lnTo>
                  <a:lnTo>
                    <a:pt x="858" y="1122"/>
                  </a:lnTo>
                  <a:lnTo>
                    <a:pt x="863" y="1122"/>
                  </a:lnTo>
                  <a:lnTo>
                    <a:pt x="868" y="1122"/>
                  </a:lnTo>
                  <a:lnTo>
                    <a:pt x="868" y="1117"/>
                  </a:lnTo>
                  <a:lnTo>
                    <a:pt x="873" y="1117"/>
                  </a:lnTo>
                  <a:lnTo>
                    <a:pt x="873" y="1112"/>
                  </a:lnTo>
                  <a:lnTo>
                    <a:pt x="878" y="1112"/>
                  </a:lnTo>
                  <a:lnTo>
                    <a:pt x="873" y="1112"/>
                  </a:lnTo>
                  <a:lnTo>
                    <a:pt x="873" y="1107"/>
                  </a:lnTo>
                  <a:lnTo>
                    <a:pt x="868" y="1107"/>
                  </a:lnTo>
                  <a:lnTo>
                    <a:pt x="868" y="1102"/>
                  </a:lnTo>
                  <a:lnTo>
                    <a:pt x="863" y="1102"/>
                  </a:lnTo>
                  <a:lnTo>
                    <a:pt x="863" y="1097"/>
                  </a:lnTo>
                  <a:lnTo>
                    <a:pt x="858" y="1097"/>
                  </a:lnTo>
                  <a:lnTo>
                    <a:pt x="858" y="1092"/>
                  </a:lnTo>
                  <a:lnTo>
                    <a:pt x="853" y="1092"/>
                  </a:lnTo>
                  <a:lnTo>
                    <a:pt x="853" y="1087"/>
                  </a:lnTo>
                  <a:lnTo>
                    <a:pt x="853" y="1082"/>
                  </a:lnTo>
                  <a:lnTo>
                    <a:pt x="848" y="1077"/>
                  </a:lnTo>
                  <a:lnTo>
                    <a:pt x="848" y="1072"/>
                  </a:lnTo>
                  <a:lnTo>
                    <a:pt x="853" y="1072"/>
                  </a:lnTo>
                  <a:lnTo>
                    <a:pt x="853" y="1067"/>
                  </a:lnTo>
                  <a:lnTo>
                    <a:pt x="858" y="1062"/>
                  </a:lnTo>
                  <a:lnTo>
                    <a:pt x="863" y="1057"/>
                  </a:lnTo>
                  <a:lnTo>
                    <a:pt x="858" y="1052"/>
                  </a:lnTo>
                  <a:lnTo>
                    <a:pt x="853" y="1052"/>
                  </a:lnTo>
                  <a:lnTo>
                    <a:pt x="853" y="1047"/>
                  </a:lnTo>
                  <a:lnTo>
                    <a:pt x="858" y="1047"/>
                  </a:lnTo>
                  <a:lnTo>
                    <a:pt x="858" y="1042"/>
                  </a:lnTo>
                  <a:lnTo>
                    <a:pt x="863" y="1037"/>
                  </a:lnTo>
                  <a:lnTo>
                    <a:pt x="863" y="1032"/>
                  </a:lnTo>
                  <a:lnTo>
                    <a:pt x="863" y="1022"/>
                  </a:lnTo>
                  <a:lnTo>
                    <a:pt x="868" y="1017"/>
                  </a:lnTo>
                  <a:lnTo>
                    <a:pt x="868" y="1012"/>
                  </a:lnTo>
                  <a:lnTo>
                    <a:pt x="868" y="1007"/>
                  </a:lnTo>
                  <a:lnTo>
                    <a:pt x="868" y="1002"/>
                  </a:lnTo>
                  <a:lnTo>
                    <a:pt x="868" y="997"/>
                  </a:lnTo>
                  <a:lnTo>
                    <a:pt x="863" y="992"/>
                  </a:lnTo>
                  <a:lnTo>
                    <a:pt x="863" y="987"/>
                  </a:lnTo>
                  <a:lnTo>
                    <a:pt x="863" y="982"/>
                  </a:lnTo>
                  <a:lnTo>
                    <a:pt x="863" y="977"/>
                  </a:lnTo>
                  <a:lnTo>
                    <a:pt x="863" y="972"/>
                  </a:lnTo>
                  <a:lnTo>
                    <a:pt x="863" y="967"/>
                  </a:lnTo>
                  <a:lnTo>
                    <a:pt x="863" y="962"/>
                  </a:lnTo>
                  <a:lnTo>
                    <a:pt x="863" y="957"/>
                  </a:lnTo>
                  <a:lnTo>
                    <a:pt x="858" y="957"/>
                  </a:lnTo>
                  <a:lnTo>
                    <a:pt x="858" y="952"/>
                  </a:lnTo>
                  <a:lnTo>
                    <a:pt x="863" y="947"/>
                  </a:lnTo>
                  <a:lnTo>
                    <a:pt x="863" y="942"/>
                  </a:lnTo>
                  <a:lnTo>
                    <a:pt x="863" y="937"/>
                  </a:lnTo>
                  <a:lnTo>
                    <a:pt x="858" y="932"/>
                  </a:lnTo>
                  <a:lnTo>
                    <a:pt x="858" y="927"/>
                  </a:lnTo>
                  <a:lnTo>
                    <a:pt x="863" y="923"/>
                  </a:lnTo>
                  <a:lnTo>
                    <a:pt x="863" y="918"/>
                  </a:lnTo>
                  <a:lnTo>
                    <a:pt x="863" y="913"/>
                  </a:lnTo>
                  <a:lnTo>
                    <a:pt x="868" y="908"/>
                  </a:lnTo>
                  <a:lnTo>
                    <a:pt x="863" y="903"/>
                  </a:lnTo>
                  <a:lnTo>
                    <a:pt x="863" y="898"/>
                  </a:lnTo>
                  <a:lnTo>
                    <a:pt x="858" y="898"/>
                  </a:lnTo>
                  <a:lnTo>
                    <a:pt x="863" y="893"/>
                  </a:lnTo>
                  <a:lnTo>
                    <a:pt x="873" y="883"/>
                  </a:lnTo>
                  <a:lnTo>
                    <a:pt x="878" y="878"/>
                  </a:lnTo>
                  <a:lnTo>
                    <a:pt x="888" y="868"/>
                  </a:lnTo>
                  <a:lnTo>
                    <a:pt x="888" y="863"/>
                  </a:lnTo>
                  <a:lnTo>
                    <a:pt x="883" y="853"/>
                  </a:lnTo>
                  <a:lnTo>
                    <a:pt x="878" y="848"/>
                  </a:lnTo>
                  <a:lnTo>
                    <a:pt x="878" y="843"/>
                  </a:lnTo>
                  <a:lnTo>
                    <a:pt x="878" y="838"/>
                  </a:lnTo>
                  <a:lnTo>
                    <a:pt x="883" y="833"/>
                  </a:lnTo>
                  <a:lnTo>
                    <a:pt x="883" y="828"/>
                  </a:lnTo>
                  <a:lnTo>
                    <a:pt x="888" y="823"/>
                  </a:lnTo>
                  <a:lnTo>
                    <a:pt x="888" y="818"/>
                  </a:lnTo>
                  <a:lnTo>
                    <a:pt x="893" y="818"/>
                  </a:lnTo>
                  <a:lnTo>
                    <a:pt x="893" y="813"/>
                  </a:lnTo>
                  <a:lnTo>
                    <a:pt x="898" y="813"/>
                  </a:lnTo>
                  <a:lnTo>
                    <a:pt x="898" y="808"/>
                  </a:lnTo>
                  <a:lnTo>
                    <a:pt x="903" y="803"/>
                  </a:lnTo>
                  <a:lnTo>
                    <a:pt x="903" y="798"/>
                  </a:lnTo>
                  <a:lnTo>
                    <a:pt x="903" y="793"/>
                  </a:lnTo>
                  <a:lnTo>
                    <a:pt x="908" y="788"/>
                  </a:lnTo>
                  <a:lnTo>
                    <a:pt x="913" y="788"/>
                  </a:lnTo>
                  <a:lnTo>
                    <a:pt x="913" y="783"/>
                  </a:lnTo>
                  <a:lnTo>
                    <a:pt x="913" y="778"/>
                  </a:lnTo>
                  <a:lnTo>
                    <a:pt x="918" y="773"/>
                  </a:lnTo>
                  <a:lnTo>
                    <a:pt x="923" y="768"/>
                  </a:lnTo>
                  <a:lnTo>
                    <a:pt x="928" y="763"/>
                  </a:lnTo>
                  <a:lnTo>
                    <a:pt x="928" y="758"/>
                  </a:lnTo>
                  <a:lnTo>
                    <a:pt x="933" y="758"/>
                  </a:lnTo>
                  <a:lnTo>
                    <a:pt x="933" y="753"/>
                  </a:lnTo>
                  <a:lnTo>
                    <a:pt x="938" y="753"/>
                  </a:lnTo>
                  <a:lnTo>
                    <a:pt x="938" y="748"/>
                  </a:lnTo>
                  <a:lnTo>
                    <a:pt x="943" y="748"/>
                  </a:lnTo>
                  <a:lnTo>
                    <a:pt x="948" y="748"/>
                  </a:lnTo>
                  <a:lnTo>
                    <a:pt x="948" y="743"/>
                  </a:lnTo>
                  <a:lnTo>
                    <a:pt x="953" y="743"/>
                  </a:lnTo>
                  <a:lnTo>
                    <a:pt x="953" y="738"/>
                  </a:lnTo>
                  <a:lnTo>
                    <a:pt x="957" y="738"/>
                  </a:lnTo>
                  <a:lnTo>
                    <a:pt x="962" y="733"/>
                  </a:lnTo>
                  <a:lnTo>
                    <a:pt x="967" y="733"/>
                  </a:lnTo>
                  <a:lnTo>
                    <a:pt x="967" y="728"/>
                  </a:lnTo>
                  <a:lnTo>
                    <a:pt x="972" y="728"/>
                  </a:lnTo>
                  <a:lnTo>
                    <a:pt x="977" y="723"/>
                  </a:lnTo>
                  <a:lnTo>
                    <a:pt x="982" y="723"/>
                  </a:lnTo>
                  <a:lnTo>
                    <a:pt x="982" y="718"/>
                  </a:lnTo>
                  <a:lnTo>
                    <a:pt x="987" y="718"/>
                  </a:lnTo>
                  <a:lnTo>
                    <a:pt x="987" y="713"/>
                  </a:lnTo>
                  <a:lnTo>
                    <a:pt x="992" y="713"/>
                  </a:lnTo>
                  <a:lnTo>
                    <a:pt x="992" y="708"/>
                  </a:lnTo>
                  <a:lnTo>
                    <a:pt x="1002" y="698"/>
                  </a:lnTo>
                  <a:lnTo>
                    <a:pt x="1002" y="693"/>
                  </a:lnTo>
                  <a:lnTo>
                    <a:pt x="1002" y="688"/>
                  </a:lnTo>
                  <a:lnTo>
                    <a:pt x="1007" y="688"/>
                  </a:lnTo>
                  <a:lnTo>
                    <a:pt x="1007" y="683"/>
                  </a:lnTo>
                  <a:lnTo>
                    <a:pt x="1012" y="678"/>
                  </a:lnTo>
                  <a:lnTo>
                    <a:pt x="1012" y="673"/>
                  </a:lnTo>
                  <a:lnTo>
                    <a:pt x="1012" y="668"/>
                  </a:lnTo>
                  <a:lnTo>
                    <a:pt x="1017" y="663"/>
                  </a:lnTo>
                  <a:lnTo>
                    <a:pt x="1017" y="658"/>
                  </a:lnTo>
                  <a:lnTo>
                    <a:pt x="1027" y="658"/>
                  </a:lnTo>
                  <a:lnTo>
                    <a:pt x="1027" y="653"/>
                  </a:lnTo>
                  <a:lnTo>
                    <a:pt x="1032" y="653"/>
                  </a:lnTo>
                  <a:lnTo>
                    <a:pt x="1032" y="648"/>
                  </a:lnTo>
                  <a:lnTo>
                    <a:pt x="1037" y="648"/>
                  </a:lnTo>
                  <a:lnTo>
                    <a:pt x="1037" y="643"/>
                  </a:lnTo>
                  <a:lnTo>
                    <a:pt x="1042" y="643"/>
                  </a:lnTo>
                  <a:lnTo>
                    <a:pt x="1042" y="638"/>
                  </a:lnTo>
                  <a:lnTo>
                    <a:pt x="1047" y="638"/>
                  </a:lnTo>
                  <a:lnTo>
                    <a:pt x="1052" y="633"/>
                  </a:lnTo>
                  <a:lnTo>
                    <a:pt x="1057" y="633"/>
                  </a:lnTo>
                  <a:lnTo>
                    <a:pt x="1062" y="633"/>
                  </a:lnTo>
                  <a:lnTo>
                    <a:pt x="1067" y="633"/>
                  </a:lnTo>
                  <a:lnTo>
                    <a:pt x="1072" y="633"/>
                  </a:lnTo>
                  <a:lnTo>
                    <a:pt x="1072" y="638"/>
                  </a:lnTo>
                  <a:lnTo>
                    <a:pt x="1077" y="638"/>
                  </a:lnTo>
                  <a:lnTo>
                    <a:pt x="1082" y="638"/>
                  </a:lnTo>
                  <a:lnTo>
                    <a:pt x="1082" y="633"/>
                  </a:lnTo>
                  <a:lnTo>
                    <a:pt x="1087" y="633"/>
                  </a:lnTo>
                  <a:lnTo>
                    <a:pt x="1092" y="628"/>
                  </a:lnTo>
                  <a:lnTo>
                    <a:pt x="1092" y="623"/>
                  </a:lnTo>
                  <a:lnTo>
                    <a:pt x="1092" y="618"/>
                  </a:lnTo>
                  <a:lnTo>
                    <a:pt x="1087" y="613"/>
                  </a:lnTo>
                  <a:lnTo>
                    <a:pt x="1087" y="608"/>
                  </a:lnTo>
                  <a:lnTo>
                    <a:pt x="1087" y="603"/>
                  </a:lnTo>
                  <a:lnTo>
                    <a:pt x="1087" y="598"/>
                  </a:lnTo>
                  <a:lnTo>
                    <a:pt x="1092" y="598"/>
                  </a:lnTo>
                  <a:lnTo>
                    <a:pt x="1092" y="593"/>
                  </a:lnTo>
                  <a:lnTo>
                    <a:pt x="1092" y="588"/>
                  </a:lnTo>
                  <a:lnTo>
                    <a:pt x="1097" y="588"/>
                  </a:lnTo>
                  <a:lnTo>
                    <a:pt x="1097" y="583"/>
                  </a:lnTo>
                  <a:lnTo>
                    <a:pt x="1097" y="578"/>
                  </a:lnTo>
                  <a:lnTo>
                    <a:pt x="1097" y="573"/>
                  </a:lnTo>
                  <a:lnTo>
                    <a:pt x="1102" y="573"/>
                  </a:lnTo>
                  <a:lnTo>
                    <a:pt x="1102" y="568"/>
                  </a:lnTo>
                  <a:lnTo>
                    <a:pt x="1107" y="568"/>
                  </a:lnTo>
                  <a:lnTo>
                    <a:pt x="1107" y="563"/>
                  </a:lnTo>
                  <a:lnTo>
                    <a:pt x="1107" y="558"/>
                  </a:lnTo>
                  <a:lnTo>
                    <a:pt x="1107" y="553"/>
                  </a:lnTo>
                  <a:lnTo>
                    <a:pt x="1107" y="548"/>
                  </a:lnTo>
                  <a:lnTo>
                    <a:pt x="1107" y="543"/>
                  </a:lnTo>
                  <a:lnTo>
                    <a:pt x="1107" y="538"/>
                  </a:lnTo>
                  <a:lnTo>
                    <a:pt x="1107" y="533"/>
                  </a:lnTo>
                  <a:lnTo>
                    <a:pt x="1107" y="528"/>
                  </a:lnTo>
                  <a:lnTo>
                    <a:pt x="1112" y="523"/>
                  </a:lnTo>
                  <a:lnTo>
                    <a:pt x="1117" y="518"/>
                  </a:lnTo>
                  <a:lnTo>
                    <a:pt x="1122" y="513"/>
                  </a:lnTo>
                  <a:lnTo>
                    <a:pt x="1127" y="508"/>
                  </a:lnTo>
                  <a:lnTo>
                    <a:pt x="1127" y="503"/>
                  </a:lnTo>
                  <a:lnTo>
                    <a:pt x="1127" y="498"/>
                  </a:lnTo>
                  <a:lnTo>
                    <a:pt x="1132" y="498"/>
                  </a:lnTo>
                  <a:lnTo>
                    <a:pt x="1132" y="493"/>
                  </a:lnTo>
                  <a:lnTo>
                    <a:pt x="1137" y="493"/>
                  </a:lnTo>
                  <a:lnTo>
                    <a:pt x="1137" y="488"/>
                  </a:lnTo>
                  <a:lnTo>
                    <a:pt x="1142" y="488"/>
                  </a:lnTo>
                  <a:lnTo>
                    <a:pt x="1142" y="483"/>
                  </a:lnTo>
                  <a:lnTo>
                    <a:pt x="1147" y="483"/>
                  </a:lnTo>
                  <a:lnTo>
                    <a:pt x="1142" y="483"/>
                  </a:lnTo>
                  <a:lnTo>
                    <a:pt x="1142" y="478"/>
                  </a:lnTo>
                  <a:lnTo>
                    <a:pt x="1142" y="474"/>
                  </a:lnTo>
                  <a:lnTo>
                    <a:pt x="1147" y="474"/>
                  </a:lnTo>
                  <a:lnTo>
                    <a:pt x="1147" y="469"/>
                  </a:lnTo>
                  <a:lnTo>
                    <a:pt x="1147" y="474"/>
                  </a:lnTo>
                  <a:lnTo>
                    <a:pt x="1152" y="469"/>
                  </a:lnTo>
                  <a:lnTo>
                    <a:pt x="1147" y="464"/>
                  </a:lnTo>
                  <a:lnTo>
                    <a:pt x="1142" y="464"/>
                  </a:lnTo>
                  <a:lnTo>
                    <a:pt x="1142" y="459"/>
                  </a:lnTo>
                  <a:lnTo>
                    <a:pt x="1137" y="459"/>
                  </a:lnTo>
                  <a:lnTo>
                    <a:pt x="1132" y="454"/>
                  </a:lnTo>
                  <a:lnTo>
                    <a:pt x="1137" y="454"/>
                  </a:lnTo>
                  <a:lnTo>
                    <a:pt x="1137" y="449"/>
                  </a:lnTo>
                  <a:lnTo>
                    <a:pt x="1142" y="449"/>
                  </a:lnTo>
                  <a:lnTo>
                    <a:pt x="1137" y="444"/>
                  </a:lnTo>
                  <a:lnTo>
                    <a:pt x="1137" y="439"/>
                  </a:lnTo>
                  <a:lnTo>
                    <a:pt x="1132" y="439"/>
                  </a:lnTo>
                  <a:lnTo>
                    <a:pt x="1127" y="434"/>
                  </a:lnTo>
                  <a:lnTo>
                    <a:pt x="1122" y="429"/>
                  </a:lnTo>
                  <a:lnTo>
                    <a:pt x="1117" y="424"/>
                  </a:lnTo>
                  <a:lnTo>
                    <a:pt x="1112" y="419"/>
                  </a:lnTo>
                  <a:lnTo>
                    <a:pt x="1107" y="419"/>
                  </a:lnTo>
                  <a:lnTo>
                    <a:pt x="1102" y="414"/>
                  </a:lnTo>
                  <a:lnTo>
                    <a:pt x="1102" y="409"/>
                  </a:lnTo>
                  <a:lnTo>
                    <a:pt x="1107" y="404"/>
                  </a:lnTo>
                  <a:lnTo>
                    <a:pt x="1112" y="399"/>
                  </a:lnTo>
                  <a:lnTo>
                    <a:pt x="1107" y="394"/>
                  </a:lnTo>
                  <a:lnTo>
                    <a:pt x="1102" y="394"/>
                  </a:lnTo>
                  <a:lnTo>
                    <a:pt x="1097" y="394"/>
                  </a:lnTo>
                  <a:lnTo>
                    <a:pt x="1087" y="389"/>
                  </a:lnTo>
                  <a:lnTo>
                    <a:pt x="1087" y="364"/>
                  </a:lnTo>
                  <a:lnTo>
                    <a:pt x="1087" y="359"/>
                  </a:lnTo>
                  <a:lnTo>
                    <a:pt x="1087" y="354"/>
                  </a:lnTo>
                  <a:lnTo>
                    <a:pt x="1087" y="339"/>
                  </a:lnTo>
                  <a:lnTo>
                    <a:pt x="1082" y="339"/>
                  </a:lnTo>
                  <a:lnTo>
                    <a:pt x="1087" y="334"/>
                  </a:lnTo>
                  <a:lnTo>
                    <a:pt x="1087" y="329"/>
                  </a:lnTo>
                  <a:lnTo>
                    <a:pt x="1082" y="324"/>
                  </a:lnTo>
                  <a:lnTo>
                    <a:pt x="1077" y="324"/>
                  </a:lnTo>
                  <a:lnTo>
                    <a:pt x="1072" y="324"/>
                  </a:lnTo>
                  <a:lnTo>
                    <a:pt x="1072" y="319"/>
                  </a:lnTo>
                  <a:lnTo>
                    <a:pt x="1067" y="319"/>
                  </a:lnTo>
                  <a:lnTo>
                    <a:pt x="1067" y="309"/>
                  </a:lnTo>
                  <a:lnTo>
                    <a:pt x="1067" y="304"/>
                  </a:lnTo>
                  <a:lnTo>
                    <a:pt x="1067" y="299"/>
                  </a:lnTo>
                  <a:lnTo>
                    <a:pt x="1067" y="294"/>
                  </a:lnTo>
                  <a:lnTo>
                    <a:pt x="1072" y="294"/>
                  </a:lnTo>
                  <a:lnTo>
                    <a:pt x="1072" y="289"/>
                  </a:lnTo>
                  <a:lnTo>
                    <a:pt x="1072" y="284"/>
                  </a:lnTo>
                  <a:lnTo>
                    <a:pt x="1077" y="284"/>
                  </a:lnTo>
                  <a:lnTo>
                    <a:pt x="1077" y="279"/>
                  </a:lnTo>
                  <a:lnTo>
                    <a:pt x="1082" y="279"/>
                  </a:lnTo>
                  <a:lnTo>
                    <a:pt x="1082" y="274"/>
                  </a:lnTo>
                  <a:lnTo>
                    <a:pt x="1082" y="269"/>
                  </a:lnTo>
                  <a:lnTo>
                    <a:pt x="1087" y="269"/>
                  </a:lnTo>
                  <a:lnTo>
                    <a:pt x="1087" y="264"/>
                  </a:lnTo>
                  <a:lnTo>
                    <a:pt x="1082" y="264"/>
                  </a:lnTo>
                  <a:lnTo>
                    <a:pt x="1082" y="259"/>
                  </a:lnTo>
                  <a:lnTo>
                    <a:pt x="1087" y="259"/>
                  </a:lnTo>
                  <a:lnTo>
                    <a:pt x="1087" y="254"/>
                  </a:lnTo>
                  <a:lnTo>
                    <a:pt x="1092" y="254"/>
                  </a:lnTo>
                  <a:lnTo>
                    <a:pt x="1097" y="254"/>
                  </a:lnTo>
                  <a:lnTo>
                    <a:pt x="1097" y="249"/>
                  </a:lnTo>
                  <a:lnTo>
                    <a:pt x="1102" y="249"/>
                  </a:lnTo>
                  <a:lnTo>
                    <a:pt x="1107" y="244"/>
                  </a:lnTo>
                  <a:lnTo>
                    <a:pt x="1112" y="239"/>
                  </a:lnTo>
                  <a:lnTo>
                    <a:pt x="1117" y="239"/>
                  </a:lnTo>
                  <a:lnTo>
                    <a:pt x="1117" y="234"/>
                  </a:lnTo>
                  <a:lnTo>
                    <a:pt x="1112" y="234"/>
                  </a:lnTo>
                  <a:lnTo>
                    <a:pt x="1112" y="229"/>
                  </a:lnTo>
                  <a:lnTo>
                    <a:pt x="1107" y="229"/>
                  </a:lnTo>
                  <a:lnTo>
                    <a:pt x="1102" y="224"/>
                  </a:lnTo>
                  <a:lnTo>
                    <a:pt x="1097" y="224"/>
                  </a:lnTo>
                  <a:lnTo>
                    <a:pt x="1097" y="219"/>
                  </a:lnTo>
                  <a:lnTo>
                    <a:pt x="1092" y="219"/>
                  </a:lnTo>
                  <a:lnTo>
                    <a:pt x="1092" y="214"/>
                  </a:lnTo>
                  <a:lnTo>
                    <a:pt x="1092" y="209"/>
                  </a:lnTo>
                  <a:lnTo>
                    <a:pt x="1092" y="204"/>
                  </a:lnTo>
                  <a:lnTo>
                    <a:pt x="1092" y="199"/>
                  </a:lnTo>
                  <a:lnTo>
                    <a:pt x="1097" y="194"/>
                  </a:lnTo>
                  <a:lnTo>
                    <a:pt x="1097" y="189"/>
                  </a:lnTo>
                  <a:lnTo>
                    <a:pt x="1102" y="184"/>
                  </a:lnTo>
                  <a:lnTo>
                    <a:pt x="1102" y="179"/>
                  </a:lnTo>
                  <a:lnTo>
                    <a:pt x="1102" y="174"/>
                  </a:lnTo>
                  <a:lnTo>
                    <a:pt x="1107" y="169"/>
                  </a:lnTo>
                  <a:lnTo>
                    <a:pt x="1112" y="169"/>
                  </a:lnTo>
                  <a:lnTo>
                    <a:pt x="1112" y="164"/>
                  </a:lnTo>
                  <a:lnTo>
                    <a:pt x="1107" y="164"/>
                  </a:lnTo>
                  <a:lnTo>
                    <a:pt x="1112" y="159"/>
                  </a:lnTo>
                  <a:lnTo>
                    <a:pt x="1112" y="154"/>
                  </a:lnTo>
                  <a:lnTo>
                    <a:pt x="1112" y="149"/>
                  </a:lnTo>
                  <a:lnTo>
                    <a:pt x="1117" y="149"/>
                  </a:lnTo>
                  <a:lnTo>
                    <a:pt x="1117" y="144"/>
                  </a:lnTo>
                  <a:lnTo>
                    <a:pt x="1122" y="139"/>
                  </a:lnTo>
                  <a:lnTo>
                    <a:pt x="1122" y="134"/>
                  </a:lnTo>
                  <a:lnTo>
                    <a:pt x="1127" y="134"/>
                  </a:lnTo>
                  <a:lnTo>
                    <a:pt x="1127" y="129"/>
                  </a:lnTo>
                  <a:lnTo>
                    <a:pt x="1132" y="129"/>
                  </a:lnTo>
                  <a:lnTo>
                    <a:pt x="1132" y="124"/>
                  </a:lnTo>
                  <a:lnTo>
                    <a:pt x="1137" y="124"/>
                  </a:lnTo>
                  <a:lnTo>
                    <a:pt x="1142" y="119"/>
                  </a:lnTo>
                  <a:lnTo>
                    <a:pt x="1147" y="119"/>
                  </a:lnTo>
                  <a:lnTo>
                    <a:pt x="1152" y="119"/>
                  </a:lnTo>
                  <a:lnTo>
                    <a:pt x="1152" y="114"/>
                  </a:lnTo>
                  <a:lnTo>
                    <a:pt x="1157" y="114"/>
                  </a:lnTo>
                  <a:lnTo>
                    <a:pt x="1172" y="119"/>
                  </a:lnTo>
                  <a:lnTo>
                    <a:pt x="1177" y="119"/>
                  </a:lnTo>
                  <a:lnTo>
                    <a:pt x="1187" y="119"/>
                  </a:lnTo>
                  <a:lnTo>
                    <a:pt x="1192" y="114"/>
                  </a:lnTo>
                  <a:lnTo>
                    <a:pt x="1197" y="114"/>
                  </a:lnTo>
                  <a:lnTo>
                    <a:pt x="1202" y="114"/>
                  </a:lnTo>
                  <a:lnTo>
                    <a:pt x="1207" y="114"/>
                  </a:lnTo>
                  <a:lnTo>
                    <a:pt x="1212" y="119"/>
                  </a:lnTo>
                  <a:lnTo>
                    <a:pt x="1217" y="124"/>
                  </a:lnTo>
                  <a:lnTo>
                    <a:pt x="1222" y="129"/>
                  </a:lnTo>
                  <a:lnTo>
                    <a:pt x="1227" y="129"/>
                  </a:lnTo>
                  <a:lnTo>
                    <a:pt x="1232" y="129"/>
                  </a:lnTo>
                  <a:lnTo>
                    <a:pt x="1232" y="134"/>
                  </a:lnTo>
                  <a:lnTo>
                    <a:pt x="1237" y="134"/>
                  </a:lnTo>
                  <a:lnTo>
                    <a:pt x="1242" y="139"/>
                  </a:lnTo>
                  <a:lnTo>
                    <a:pt x="1247" y="144"/>
                  </a:lnTo>
                  <a:lnTo>
                    <a:pt x="1247" y="149"/>
                  </a:lnTo>
                  <a:lnTo>
                    <a:pt x="1252" y="154"/>
                  </a:lnTo>
                  <a:lnTo>
                    <a:pt x="1252" y="159"/>
                  </a:lnTo>
                  <a:lnTo>
                    <a:pt x="1257" y="159"/>
                  </a:lnTo>
                  <a:lnTo>
                    <a:pt x="1262" y="159"/>
                  </a:lnTo>
                  <a:lnTo>
                    <a:pt x="1262" y="164"/>
                  </a:lnTo>
                  <a:lnTo>
                    <a:pt x="1267" y="164"/>
                  </a:lnTo>
                  <a:lnTo>
                    <a:pt x="1272" y="164"/>
                  </a:lnTo>
                  <a:lnTo>
                    <a:pt x="1277" y="164"/>
                  </a:lnTo>
                  <a:lnTo>
                    <a:pt x="1282" y="169"/>
                  </a:lnTo>
                  <a:lnTo>
                    <a:pt x="1287" y="169"/>
                  </a:lnTo>
                  <a:lnTo>
                    <a:pt x="1292" y="174"/>
                  </a:lnTo>
                  <a:lnTo>
                    <a:pt x="1292" y="179"/>
                  </a:lnTo>
                  <a:lnTo>
                    <a:pt x="1297" y="179"/>
                  </a:lnTo>
                  <a:lnTo>
                    <a:pt x="1297" y="184"/>
                  </a:lnTo>
                  <a:lnTo>
                    <a:pt x="1302" y="184"/>
                  </a:lnTo>
                  <a:lnTo>
                    <a:pt x="1302" y="189"/>
                  </a:lnTo>
                  <a:lnTo>
                    <a:pt x="1307" y="194"/>
                  </a:lnTo>
                  <a:lnTo>
                    <a:pt x="1307" y="199"/>
                  </a:lnTo>
                  <a:lnTo>
                    <a:pt x="1312" y="199"/>
                  </a:lnTo>
                  <a:lnTo>
                    <a:pt x="1307" y="194"/>
                  </a:lnTo>
                  <a:lnTo>
                    <a:pt x="1312" y="194"/>
                  </a:lnTo>
                  <a:lnTo>
                    <a:pt x="1312" y="189"/>
                  </a:lnTo>
                  <a:lnTo>
                    <a:pt x="1312" y="184"/>
                  </a:lnTo>
                  <a:lnTo>
                    <a:pt x="1312" y="179"/>
                  </a:lnTo>
                  <a:lnTo>
                    <a:pt x="1312" y="174"/>
                  </a:lnTo>
                  <a:lnTo>
                    <a:pt x="1307" y="169"/>
                  </a:lnTo>
                  <a:lnTo>
                    <a:pt x="1307" y="159"/>
                  </a:lnTo>
                  <a:lnTo>
                    <a:pt x="1307" y="154"/>
                  </a:lnTo>
                  <a:lnTo>
                    <a:pt x="1302" y="154"/>
                  </a:lnTo>
                  <a:lnTo>
                    <a:pt x="1302" y="149"/>
                  </a:lnTo>
                  <a:lnTo>
                    <a:pt x="1297" y="139"/>
                  </a:lnTo>
                  <a:lnTo>
                    <a:pt x="1297" y="134"/>
                  </a:lnTo>
                  <a:lnTo>
                    <a:pt x="1297" y="129"/>
                  </a:lnTo>
                  <a:lnTo>
                    <a:pt x="1297" y="124"/>
                  </a:lnTo>
                  <a:lnTo>
                    <a:pt x="1302" y="114"/>
                  </a:lnTo>
                  <a:lnTo>
                    <a:pt x="1307" y="119"/>
                  </a:lnTo>
                  <a:lnTo>
                    <a:pt x="1307" y="114"/>
                  </a:lnTo>
                  <a:lnTo>
                    <a:pt x="1302" y="109"/>
                  </a:lnTo>
                  <a:lnTo>
                    <a:pt x="1302" y="104"/>
                  </a:lnTo>
                  <a:lnTo>
                    <a:pt x="1302" y="99"/>
                  </a:lnTo>
                  <a:lnTo>
                    <a:pt x="1302" y="94"/>
                  </a:lnTo>
                  <a:lnTo>
                    <a:pt x="1302" y="84"/>
                  </a:lnTo>
                  <a:lnTo>
                    <a:pt x="1302" y="79"/>
                  </a:lnTo>
                  <a:lnTo>
                    <a:pt x="1302" y="74"/>
                  </a:lnTo>
                  <a:lnTo>
                    <a:pt x="1302" y="69"/>
                  </a:lnTo>
                  <a:lnTo>
                    <a:pt x="1302" y="64"/>
                  </a:lnTo>
                  <a:lnTo>
                    <a:pt x="1302" y="59"/>
                  </a:lnTo>
                  <a:lnTo>
                    <a:pt x="1297" y="54"/>
                  </a:lnTo>
                  <a:lnTo>
                    <a:pt x="1297" y="49"/>
                  </a:lnTo>
                  <a:lnTo>
                    <a:pt x="1292" y="44"/>
                  </a:lnTo>
                  <a:lnTo>
                    <a:pt x="1297" y="44"/>
                  </a:lnTo>
                  <a:lnTo>
                    <a:pt x="1307" y="44"/>
                  </a:lnTo>
                  <a:lnTo>
                    <a:pt x="1307" y="49"/>
                  </a:lnTo>
                  <a:lnTo>
                    <a:pt x="1312" y="49"/>
                  </a:lnTo>
                  <a:lnTo>
                    <a:pt x="1317" y="49"/>
                  </a:lnTo>
                  <a:lnTo>
                    <a:pt x="1322" y="49"/>
                  </a:lnTo>
                  <a:lnTo>
                    <a:pt x="1327" y="54"/>
                  </a:lnTo>
                  <a:lnTo>
                    <a:pt x="1336" y="54"/>
                  </a:lnTo>
                  <a:lnTo>
                    <a:pt x="1336" y="59"/>
                  </a:lnTo>
                  <a:lnTo>
                    <a:pt x="1341" y="59"/>
                  </a:lnTo>
                  <a:lnTo>
                    <a:pt x="1356" y="69"/>
                  </a:lnTo>
                  <a:lnTo>
                    <a:pt x="1366" y="74"/>
                  </a:lnTo>
                  <a:lnTo>
                    <a:pt x="1366" y="79"/>
                  </a:lnTo>
                  <a:lnTo>
                    <a:pt x="1366" y="74"/>
                  </a:lnTo>
                  <a:lnTo>
                    <a:pt x="1371" y="74"/>
                  </a:lnTo>
                  <a:lnTo>
                    <a:pt x="1376" y="69"/>
                  </a:lnTo>
                  <a:lnTo>
                    <a:pt x="1376" y="64"/>
                  </a:lnTo>
                  <a:lnTo>
                    <a:pt x="1381" y="64"/>
                  </a:lnTo>
                  <a:lnTo>
                    <a:pt x="1386" y="54"/>
                  </a:lnTo>
                  <a:lnTo>
                    <a:pt x="1386" y="49"/>
                  </a:lnTo>
                  <a:lnTo>
                    <a:pt x="1386" y="44"/>
                  </a:lnTo>
                  <a:lnTo>
                    <a:pt x="1391" y="44"/>
                  </a:lnTo>
                  <a:lnTo>
                    <a:pt x="1391" y="39"/>
                  </a:lnTo>
                  <a:lnTo>
                    <a:pt x="1391" y="34"/>
                  </a:lnTo>
                  <a:lnTo>
                    <a:pt x="1396" y="29"/>
                  </a:lnTo>
                  <a:lnTo>
                    <a:pt x="1401" y="20"/>
                  </a:lnTo>
                  <a:lnTo>
                    <a:pt x="1406" y="15"/>
                  </a:lnTo>
                  <a:lnTo>
                    <a:pt x="1411" y="10"/>
                  </a:lnTo>
                  <a:lnTo>
                    <a:pt x="1411" y="5"/>
                  </a:lnTo>
                  <a:lnTo>
                    <a:pt x="1416" y="5"/>
                  </a:lnTo>
                  <a:lnTo>
                    <a:pt x="1421" y="5"/>
                  </a:lnTo>
                  <a:lnTo>
                    <a:pt x="1421"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E7FDA5A-40B1-4124-BBAD-8EDF70831F2B}"/>
                </a:ext>
              </a:extLst>
            </p:cNvPr>
            <p:cNvSpPr>
              <a:spLocks/>
            </p:cNvSpPr>
            <p:nvPr/>
          </p:nvSpPr>
          <p:spPr bwMode="auto">
            <a:xfrm>
              <a:off x="2154" y="2759"/>
              <a:ext cx="653" cy="1447"/>
            </a:xfrm>
            <a:custGeom>
              <a:avLst/>
              <a:gdLst>
                <a:gd name="T0" fmla="*/ 25 w 653"/>
                <a:gd name="T1" fmla="*/ 40 h 1447"/>
                <a:gd name="T2" fmla="*/ 60 w 653"/>
                <a:gd name="T3" fmla="*/ 105 h 1447"/>
                <a:gd name="T4" fmla="*/ 84 w 653"/>
                <a:gd name="T5" fmla="*/ 180 h 1447"/>
                <a:gd name="T6" fmla="*/ 114 w 653"/>
                <a:gd name="T7" fmla="*/ 155 h 1447"/>
                <a:gd name="T8" fmla="*/ 124 w 653"/>
                <a:gd name="T9" fmla="*/ 195 h 1447"/>
                <a:gd name="T10" fmla="*/ 104 w 653"/>
                <a:gd name="T11" fmla="*/ 220 h 1447"/>
                <a:gd name="T12" fmla="*/ 80 w 653"/>
                <a:gd name="T13" fmla="*/ 245 h 1447"/>
                <a:gd name="T14" fmla="*/ 55 w 653"/>
                <a:gd name="T15" fmla="*/ 275 h 1447"/>
                <a:gd name="T16" fmla="*/ 35 w 653"/>
                <a:gd name="T17" fmla="*/ 300 h 1447"/>
                <a:gd name="T18" fmla="*/ 35 w 653"/>
                <a:gd name="T19" fmla="*/ 329 h 1447"/>
                <a:gd name="T20" fmla="*/ 55 w 653"/>
                <a:gd name="T21" fmla="*/ 359 h 1447"/>
                <a:gd name="T22" fmla="*/ 89 w 653"/>
                <a:gd name="T23" fmla="*/ 364 h 1447"/>
                <a:gd name="T24" fmla="*/ 94 w 653"/>
                <a:gd name="T25" fmla="*/ 394 h 1447"/>
                <a:gd name="T26" fmla="*/ 104 w 653"/>
                <a:gd name="T27" fmla="*/ 424 h 1447"/>
                <a:gd name="T28" fmla="*/ 94 w 653"/>
                <a:gd name="T29" fmla="*/ 454 h 1447"/>
                <a:gd name="T30" fmla="*/ 119 w 653"/>
                <a:gd name="T31" fmla="*/ 479 h 1447"/>
                <a:gd name="T32" fmla="*/ 134 w 653"/>
                <a:gd name="T33" fmla="*/ 529 h 1447"/>
                <a:gd name="T34" fmla="*/ 159 w 653"/>
                <a:gd name="T35" fmla="*/ 584 h 1447"/>
                <a:gd name="T36" fmla="*/ 139 w 653"/>
                <a:gd name="T37" fmla="*/ 619 h 1447"/>
                <a:gd name="T38" fmla="*/ 179 w 653"/>
                <a:gd name="T39" fmla="*/ 619 h 1447"/>
                <a:gd name="T40" fmla="*/ 219 w 653"/>
                <a:gd name="T41" fmla="*/ 619 h 1447"/>
                <a:gd name="T42" fmla="*/ 239 w 653"/>
                <a:gd name="T43" fmla="*/ 649 h 1447"/>
                <a:gd name="T44" fmla="*/ 259 w 653"/>
                <a:gd name="T45" fmla="*/ 679 h 1447"/>
                <a:gd name="T46" fmla="*/ 254 w 653"/>
                <a:gd name="T47" fmla="*/ 719 h 1447"/>
                <a:gd name="T48" fmla="*/ 234 w 653"/>
                <a:gd name="T49" fmla="*/ 759 h 1447"/>
                <a:gd name="T50" fmla="*/ 194 w 653"/>
                <a:gd name="T51" fmla="*/ 764 h 1447"/>
                <a:gd name="T52" fmla="*/ 134 w 653"/>
                <a:gd name="T53" fmla="*/ 764 h 1447"/>
                <a:gd name="T54" fmla="*/ 174 w 653"/>
                <a:gd name="T55" fmla="*/ 818 h 1447"/>
                <a:gd name="T56" fmla="*/ 199 w 653"/>
                <a:gd name="T57" fmla="*/ 848 h 1447"/>
                <a:gd name="T58" fmla="*/ 209 w 653"/>
                <a:gd name="T59" fmla="*/ 883 h 1447"/>
                <a:gd name="T60" fmla="*/ 224 w 653"/>
                <a:gd name="T61" fmla="*/ 918 h 1447"/>
                <a:gd name="T62" fmla="*/ 234 w 653"/>
                <a:gd name="T63" fmla="*/ 953 h 1447"/>
                <a:gd name="T64" fmla="*/ 204 w 653"/>
                <a:gd name="T65" fmla="*/ 988 h 1447"/>
                <a:gd name="T66" fmla="*/ 184 w 653"/>
                <a:gd name="T67" fmla="*/ 1023 h 1447"/>
                <a:gd name="T68" fmla="*/ 219 w 653"/>
                <a:gd name="T69" fmla="*/ 1053 h 1447"/>
                <a:gd name="T70" fmla="*/ 234 w 653"/>
                <a:gd name="T71" fmla="*/ 1093 h 1447"/>
                <a:gd name="T72" fmla="*/ 209 w 653"/>
                <a:gd name="T73" fmla="*/ 1118 h 1447"/>
                <a:gd name="T74" fmla="*/ 194 w 653"/>
                <a:gd name="T75" fmla="*/ 1158 h 1447"/>
                <a:gd name="T76" fmla="*/ 174 w 653"/>
                <a:gd name="T77" fmla="*/ 1193 h 1447"/>
                <a:gd name="T78" fmla="*/ 159 w 653"/>
                <a:gd name="T79" fmla="*/ 1247 h 1447"/>
                <a:gd name="T80" fmla="*/ 174 w 653"/>
                <a:gd name="T81" fmla="*/ 1297 h 1447"/>
                <a:gd name="T82" fmla="*/ 194 w 653"/>
                <a:gd name="T83" fmla="*/ 1332 h 1447"/>
                <a:gd name="T84" fmla="*/ 219 w 653"/>
                <a:gd name="T85" fmla="*/ 1347 h 1447"/>
                <a:gd name="T86" fmla="*/ 244 w 653"/>
                <a:gd name="T87" fmla="*/ 1332 h 1447"/>
                <a:gd name="T88" fmla="*/ 264 w 653"/>
                <a:gd name="T89" fmla="*/ 1357 h 1447"/>
                <a:gd name="T90" fmla="*/ 289 w 653"/>
                <a:gd name="T91" fmla="*/ 1392 h 1447"/>
                <a:gd name="T92" fmla="*/ 319 w 653"/>
                <a:gd name="T93" fmla="*/ 1422 h 1447"/>
                <a:gd name="T94" fmla="*/ 344 w 653"/>
                <a:gd name="T95" fmla="*/ 1437 h 1447"/>
                <a:gd name="T96" fmla="*/ 374 w 653"/>
                <a:gd name="T97" fmla="*/ 1397 h 1447"/>
                <a:gd name="T98" fmla="*/ 399 w 653"/>
                <a:gd name="T99" fmla="*/ 1392 h 1447"/>
                <a:gd name="T100" fmla="*/ 439 w 653"/>
                <a:gd name="T101" fmla="*/ 1402 h 1447"/>
                <a:gd name="T102" fmla="*/ 478 w 653"/>
                <a:gd name="T103" fmla="*/ 1382 h 1447"/>
                <a:gd name="T104" fmla="*/ 503 w 653"/>
                <a:gd name="T105" fmla="*/ 1362 h 1447"/>
                <a:gd name="T106" fmla="*/ 548 w 653"/>
                <a:gd name="T107" fmla="*/ 1372 h 1447"/>
                <a:gd name="T108" fmla="*/ 583 w 653"/>
                <a:gd name="T109" fmla="*/ 1402 h 1447"/>
                <a:gd name="T110" fmla="*/ 613 w 653"/>
                <a:gd name="T111" fmla="*/ 1367 h 1447"/>
                <a:gd name="T112" fmla="*/ 628 w 653"/>
                <a:gd name="T113" fmla="*/ 1322 h 1447"/>
                <a:gd name="T114" fmla="*/ 623 w 653"/>
                <a:gd name="T115" fmla="*/ 1277 h 1447"/>
                <a:gd name="T116" fmla="*/ 628 w 653"/>
                <a:gd name="T117" fmla="*/ 1232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3" h="1447">
                  <a:moveTo>
                    <a:pt x="10" y="0"/>
                  </a:moveTo>
                  <a:lnTo>
                    <a:pt x="5" y="0"/>
                  </a:lnTo>
                  <a:lnTo>
                    <a:pt x="0" y="0"/>
                  </a:lnTo>
                  <a:lnTo>
                    <a:pt x="5" y="0"/>
                  </a:lnTo>
                  <a:lnTo>
                    <a:pt x="5" y="5"/>
                  </a:lnTo>
                  <a:lnTo>
                    <a:pt x="10" y="15"/>
                  </a:lnTo>
                  <a:lnTo>
                    <a:pt x="15" y="20"/>
                  </a:lnTo>
                  <a:lnTo>
                    <a:pt x="15" y="25"/>
                  </a:lnTo>
                  <a:lnTo>
                    <a:pt x="20" y="30"/>
                  </a:lnTo>
                  <a:lnTo>
                    <a:pt x="25" y="40"/>
                  </a:lnTo>
                  <a:lnTo>
                    <a:pt x="25" y="45"/>
                  </a:lnTo>
                  <a:lnTo>
                    <a:pt x="35" y="55"/>
                  </a:lnTo>
                  <a:lnTo>
                    <a:pt x="40" y="65"/>
                  </a:lnTo>
                  <a:lnTo>
                    <a:pt x="45" y="70"/>
                  </a:lnTo>
                  <a:lnTo>
                    <a:pt x="50" y="80"/>
                  </a:lnTo>
                  <a:lnTo>
                    <a:pt x="50" y="85"/>
                  </a:lnTo>
                  <a:lnTo>
                    <a:pt x="55" y="90"/>
                  </a:lnTo>
                  <a:lnTo>
                    <a:pt x="55" y="95"/>
                  </a:lnTo>
                  <a:lnTo>
                    <a:pt x="55" y="100"/>
                  </a:lnTo>
                  <a:lnTo>
                    <a:pt x="60" y="105"/>
                  </a:lnTo>
                  <a:lnTo>
                    <a:pt x="65" y="115"/>
                  </a:lnTo>
                  <a:lnTo>
                    <a:pt x="70" y="125"/>
                  </a:lnTo>
                  <a:lnTo>
                    <a:pt x="75" y="130"/>
                  </a:lnTo>
                  <a:lnTo>
                    <a:pt x="75" y="135"/>
                  </a:lnTo>
                  <a:lnTo>
                    <a:pt x="75" y="140"/>
                  </a:lnTo>
                  <a:lnTo>
                    <a:pt x="75" y="145"/>
                  </a:lnTo>
                  <a:lnTo>
                    <a:pt x="80" y="155"/>
                  </a:lnTo>
                  <a:lnTo>
                    <a:pt x="80" y="165"/>
                  </a:lnTo>
                  <a:lnTo>
                    <a:pt x="84" y="170"/>
                  </a:lnTo>
                  <a:lnTo>
                    <a:pt x="84" y="180"/>
                  </a:lnTo>
                  <a:lnTo>
                    <a:pt x="84" y="175"/>
                  </a:lnTo>
                  <a:lnTo>
                    <a:pt x="89" y="175"/>
                  </a:lnTo>
                  <a:lnTo>
                    <a:pt x="94" y="175"/>
                  </a:lnTo>
                  <a:lnTo>
                    <a:pt x="94" y="170"/>
                  </a:lnTo>
                  <a:lnTo>
                    <a:pt x="99" y="165"/>
                  </a:lnTo>
                  <a:lnTo>
                    <a:pt x="99" y="160"/>
                  </a:lnTo>
                  <a:lnTo>
                    <a:pt x="104" y="160"/>
                  </a:lnTo>
                  <a:lnTo>
                    <a:pt x="109" y="160"/>
                  </a:lnTo>
                  <a:lnTo>
                    <a:pt x="109" y="155"/>
                  </a:lnTo>
                  <a:lnTo>
                    <a:pt x="114" y="155"/>
                  </a:lnTo>
                  <a:lnTo>
                    <a:pt x="119" y="155"/>
                  </a:lnTo>
                  <a:lnTo>
                    <a:pt x="124" y="155"/>
                  </a:lnTo>
                  <a:lnTo>
                    <a:pt x="124" y="160"/>
                  </a:lnTo>
                  <a:lnTo>
                    <a:pt x="119" y="165"/>
                  </a:lnTo>
                  <a:lnTo>
                    <a:pt x="119" y="170"/>
                  </a:lnTo>
                  <a:lnTo>
                    <a:pt x="119" y="175"/>
                  </a:lnTo>
                  <a:lnTo>
                    <a:pt x="119" y="180"/>
                  </a:lnTo>
                  <a:lnTo>
                    <a:pt x="119" y="185"/>
                  </a:lnTo>
                  <a:lnTo>
                    <a:pt x="124" y="190"/>
                  </a:lnTo>
                  <a:lnTo>
                    <a:pt x="124" y="195"/>
                  </a:lnTo>
                  <a:lnTo>
                    <a:pt x="124" y="200"/>
                  </a:lnTo>
                  <a:lnTo>
                    <a:pt x="124" y="195"/>
                  </a:lnTo>
                  <a:lnTo>
                    <a:pt x="124" y="200"/>
                  </a:lnTo>
                  <a:lnTo>
                    <a:pt x="119" y="200"/>
                  </a:lnTo>
                  <a:lnTo>
                    <a:pt x="114" y="205"/>
                  </a:lnTo>
                  <a:lnTo>
                    <a:pt x="114" y="210"/>
                  </a:lnTo>
                  <a:lnTo>
                    <a:pt x="114" y="215"/>
                  </a:lnTo>
                  <a:lnTo>
                    <a:pt x="109" y="215"/>
                  </a:lnTo>
                  <a:lnTo>
                    <a:pt x="104" y="215"/>
                  </a:lnTo>
                  <a:lnTo>
                    <a:pt x="104" y="220"/>
                  </a:lnTo>
                  <a:lnTo>
                    <a:pt x="99" y="220"/>
                  </a:lnTo>
                  <a:lnTo>
                    <a:pt x="99" y="225"/>
                  </a:lnTo>
                  <a:lnTo>
                    <a:pt x="94" y="225"/>
                  </a:lnTo>
                  <a:lnTo>
                    <a:pt x="94" y="230"/>
                  </a:lnTo>
                  <a:lnTo>
                    <a:pt x="89" y="230"/>
                  </a:lnTo>
                  <a:lnTo>
                    <a:pt x="89" y="235"/>
                  </a:lnTo>
                  <a:lnTo>
                    <a:pt x="84" y="235"/>
                  </a:lnTo>
                  <a:lnTo>
                    <a:pt x="84" y="240"/>
                  </a:lnTo>
                  <a:lnTo>
                    <a:pt x="80" y="240"/>
                  </a:lnTo>
                  <a:lnTo>
                    <a:pt x="80" y="245"/>
                  </a:lnTo>
                  <a:lnTo>
                    <a:pt x="75" y="245"/>
                  </a:lnTo>
                  <a:lnTo>
                    <a:pt x="75" y="250"/>
                  </a:lnTo>
                  <a:lnTo>
                    <a:pt x="70" y="255"/>
                  </a:lnTo>
                  <a:lnTo>
                    <a:pt x="70" y="260"/>
                  </a:lnTo>
                  <a:lnTo>
                    <a:pt x="65" y="260"/>
                  </a:lnTo>
                  <a:lnTo>
                    <a:pt x="65" y="265"/>
                  </a:lnTo>
                  <a:lnTo>
                    <a:pt x="60" y="265"/>
                  </a:lnTo>
                  <a:lnTo>
                    <a:pt x="60" y="270"/>
                  </a:lnTo>
                  <a:lnTo>
                    <a:pt x="60" y="275"/>
                  </a:lnTo>
                  <a:lnTo>
                    <a:pt x="55" y="275"/>
                  </a:lnTo>
                  <a:lnTo>
                    <a:pt x="55" y="280"/>
                  </a:lnTo>
                  <a:lnTo>
                    <a:pt x="50" y="285"/>
                  </a:lnTo>
                  <a:lnTo>
                    <a:pt x="50" y="290"/>
                  </a:lnTo>
                  <a:lnTo>
                    <a:pt x="45" y="290"/>
                  </a:lnTo>
                  <a:lnTo>
                    <a:pt x="40" y="290"/>
                  </a:lnTo>
                  <a:lnTo>
                    <a:pt x="35" y="290"/>
                  </a:lnTo>
                  <a:lnTo>
                    <a:pt x="35" y="295"/>
                  </a:lnTo>
                  <a:lnTo>
                    <a:pt x="30" y="295"/>
                  </a:lnTo>
                  <a:lnTo>
                    <a:pt x="35" y="295"/>
                  </a:lnTo>
                  <a:lnTo>
                    <a:pt x="35" y="300"/>
                  </a:lnTo>
                  <a:lnTo>
                    <a:pt x="35" y="305"/>
                  </a:lnTo>
                  <a:lnTo>
                    <a:pt x="30" y="305"/>
                  </a:lnTo>
                  <a:lnTo>
                    <a:pt x="35" y="305"/>
                  </a:lnTo>
                  <a:lnTo>
                    <a:pt x="35" y="310"/>
                  </a:lnTo>
                  <a:lnTo>
                    <a:pt x="35" y="315"/>
                  </a:lnTo>
                  <a:lnTo>
                    <a:pt x="30" y="319"/>
                  </a:lnTo>
                  <a:lnTo>
                    <a:pt x="25" y="324"/>
                  </a:lnTo>
                  <a:lnTo>
                    <a:pt x="30" y="324"/>
                  </a:lnTo>
                  <a:lnTo>
                    <a:pt x="30" y="329"/>
                  </a:lnTo>
                  <a:lnTo>
                    <a:pt x="35" y="329"/>
                  </a:lnTo>
                  <a:lnTo>
                    <a:pt x="40" y="329"/>
                  </a:lnTo>
                  <a:lnTo>
                    <a:pt x="45" y="329"/>
                  </a:lnTo>
                  <a:lnTo>
                    <a:pt x="50" y="329"/>
                  </a:lnTo>
                  <a:lnTo>
                    <a:pt x="50" y="334"/>
                  </a:lnTo>
                  <a:lnTo>
                    <a:pt x="55" y="339"/>
                  </a:lnTo>
                  <a:lnTo>
                    <a:pt x="60" y="339"/>
                  </a:lnTo>
                  <a:lnTo>
                    <a:pt x="60" y="344"/>
                  </a:lnTo>
                  <a:lnTo>
                    <a:pt x="60" y="349"/>
                  </a:lnTo>
                  <a:lnTo>
                    <a:pt x="55" y="354"/>
                  </a:lnTo>
                  <a:lnTo>
                    <a:pt x="55" y="359"/>
                  </a:lnTo>
                  <a:lnTo>
                    <a:pt x="60" y="359"/>
                  </a:lnTo>
                  <a:lnTo>
                    <a:pt x="65" y="359"/>
                  </a:lnTo>
                  <a:lnTo>
                    <a:pt x="70" y="359"/>
                  </a:lnTo>
                  <a:lnTo>
                    <a:pt x="75" y="359"/>
                  </a:lnTo>
                  <a:lnTo>
                    <a:pt x="80" y="359"/>
                  </a:lnTo>
                  <a:lnTo>
                    <a:pt x="80" y="364"/>
                  </a:lnTo>
                  <a:lnTo>
                    <a:pt x="80" y="369"/>
                  </a:lnTo>
                  <a:lnTo>
                    <a:pt x="84" y="369"/>
                  </a:lnTo>
                  <a:lnTo>
                    <a:pt x="89" y="369"/>
                  </a:lnTo>
                  <a:lnTo>
                    <a:pt x="89" y="364"/>
                  </a:lnTo>
                  <a:lnTo>
                    <a:pt x="94" y="364"/>
                  </a:lnTo>
                  <a:lnTo>
                    <a:pt x="99" y="364"/>
                  </a:lnTo>
                  <a:lnTo>
                    <a:pt x="99" y="369"/>
                  </a:lnTo>
                  <a:lnTo>
                    <a:pt x="99" y="374"/>
                  </a:lnTo>
                  <a:lnTo>
                    <a:pt x="94" y="379"/>
                  </a:lnTo>
                  <a:lnTo>
                    <a:pt x="94" y="384"/>
                  </a:lnTo>
                  <a:lnTo>
                    <a:pt x="94" y="389"/>
                  </a:lnTo>
                  <a:lnTo>
                    <a:pt x="94" y="394"/>
                  </a:lnTo>
                  <a:lnTo>
                    <a:pt x="89" y="394"/>
                  </a:lnTo>
                  <a:lnTo>
                    <a:pt x="94" y="394"/>
                  </a:lnTo>
                  <a:lnTo>
                    <a:pt x="94" y="399"/>
                  </a:lnTo>
                  <a:lnTo>
                    <a:pt x="99" y="399"/>
                  </a:lnTo>
                  <a:lnTo>
                    <a:pt x="99" y="404"/>
                  </a:lnTo>
                  <a:lnTo>
                    <a:pt x="104" y="404"/>
                  </a:lnTo>
                  <a:lnTo>
                    <a:pt x="104" y="409"/>
                  </a:lnTo>
                  <a:lnTo>
                    <a:pt x="109" y="409"/>
                  </a:lnTo>
                  <a:lnTo>
                    <a:pt x="104" y="414"/>
                  </a:lnTo>
                  <a:lnTo>
                    <a:pt x="104" y="419"/>
                  </a:lnTo>
                  <a:lnTo>
                    <a:pt x="99" y="419"/>
                  </a:lnTo>
                  <a:lnTo>
                    <a:pt x="104" y="424"/>
                  </a:lnTo>
                  <a:lnTo>
                    <a:pt x="99" y="424"/>
                  </a:lnTo>
                  <a:lnTo>
                    <a:pt x="99" y="429"/>
                  </a:lnTo>
                  <a:lnTo>
                    <a:pt x="94" y="429"/>
                  </a:lnTo>
                  <a:lnTo>
                    <a:pt x="89" y="434"/>
                  </a:lnTo>
                  <a:lnTo>
                    <a:pt x="89" y="439"/>
                  </a:lnTo>
                  <a:lnTo>
                    <a:pt x="84" y="439"/>
                  </a:lnTo>
                  <a:lnTo>
                    <a:pt x="84" y="444"/>
                  </a:lnTo>
                  <a:lnTo>
                    <a:pt x="89" y="444"/>
                  </a:lnTo>
                  <a:lnTo>
                    <a:pt x="94" y="449"/>
                  </a:lnTo>
                  <a:lnTo>
                    <a:pt x="94" y="454"/>
                  </a:lnTo>
                  <a:lnTo>
                    <a:pt x="99" y="454"/>
                  </a:lnTo>
                  <a:lnTo>
                    <a:pt x="99" y="459"/>
                  </a:lnTo>
                  <a:lnTo>
                    <a:pt x="99" y="464"/>
                  </a:lnTo>
                  <a:lnTo>
                    <a:pt x="99" y="469"/>
                  </a:lnTo>
                  <a:lnTo>
                    <a:pt x="104" y="469"/>
                  </a:lnTo>
                  <a:lnTo>
                    <a:pt x="104" y="474"/>
                  </a:lnTo>
                  <a:lnTo>
                    <a:pt x="109" y="474"/>
                  </a:lnTo>
                  <a:lnTo>
                    <a:pt x="114" y="474"/>
                  </a:lnTo>
                  <a:lnTo>
                    <a:pt x="114" y="479"/>
                  </a:lnTo>
                  <a:lnTo>
                    <a:pt x="119" y="479"/>
                  </a:lnTo>
                  <a:lnTo>
                    <a:pt x="119" y="484"/>
                  </a:lnTo>
                  <a:lnTo>
                    <a:pt x="124" y="489"/>
                  </a:lnTo>
                  <a:lnTo>
                    <a:pt x="124" y="494"/>
                  </a:lnTo>
                  <a:lnTo>
                    <a:pt x="124" y="499"/>
                  </a:lnTo>
                  <a:lnTo>
                    <a:pt x="129" y="504"/>
                  </a:lnTo>
                  <a:lnTo>
                    <a:pt x="129" y="509"/>
                  </a:lnTo>
                  <a:lnTo>
                    <a:pt x="129" y="514"/>
                  </a:lnTo>
                  <a:lnTo>
                    <a:pt x="129" y="519"/>
                  </a:lnTo>
                  <a:lnTo>
                    <a:pt x="134" y="524"/>
                  </a:lnTo>
                  <a:lnTo>
                    <a:pt x="134" y="529"/>
                  </a:lnTo>
                  <a:lnTo>
                    <a:pt x="139" y="529"/>
                  </a:lnTo>
                  <a:lnTo>
                    <a:pt x="139" y="534"/>
                  </a:lnTo>
                  <a:lnTo>
                    <a:pt x="139" y="544"/>
                  </a:lnTo>
                  <a:lnTo>
                    <a:pt x="144" y="559"/>
                  </a:lnTo>
                  <a:lnTo>
                    <a:pt x="144" y="564"/>
                  </a:lnTo>
                  <a:lnTo>
                    <a:pt x="149" y="574"/>
                  </a:lnTo>
                  <a:lnTo>
                    <a:pt x="149" y="579"/>
                  </a:lnTo>
                  <a:lnTo>
                    <a:pt x="154" y="579"/>
                  </a:lnTo>
                  <a:lnTo>
                    <a:pt x="154" y="584"/>
                  </a:lnTo>
                  <a:lnTo>
                    <a:pt x="159" y="584"/>
                  </a:lnTo>
                  <a:lnTo>
                    <a:pt x="159" y="589"/>
                  </a:lnTo>
                  <a:lnTo>
                    <a:pt x="164" y="589"/>
                  </a:lnTo>
                  <a:lnTo>
                    <a:pt x="164" y="594"/>
                  </a:lnTo>
                  <a:lnTo>
                    <a:pt x="164" y="599"/>
                  </a:lnTo>
                  <a:lnTo>
                    <a:pt x="159" y="599"/>
                  </a:lnTo>
                  <a:lnTo>
                    <a:pt x="159" y="604"/>
                  </a:lnTo>
                  <a:lnTo>
                    <a:pt x="154" y="609"/>
                  </a:lnTo>
                  <a:lnTo>
                    <a:pt x="149" y="614"/>
                  </a:lnTo>
                  <a:lnTo>
                    <a:pt x="144" y="614"/>
                  </a:lnTo>
                  <a:lnTo>
                    <a:pt x="139" y="619"/>
                  </a:lnTo>
                  <a:lnTo>
                    <a:pt x="139" y="624"/>
                  </a:lnTo>
                  <a:lnTo>
                    <a:pt x="139" y="629"/>
                  </a:lnTo>
                  <a:lnTo>
                    <a:pt x="144" y="629"/>
                  </a:lnTo>
                  <a:lnTo>
                    <a:pt x="149" y="629"/>
                  </a:lnTo>
                  <a:lnTo>
                    <a:pt x="154" y="624"/>
                  </a:lnTo>
                  <a:lnTo>
                    <a:pt x="159" y="624"/>
                  </a:lnTo>
                  <a:lnTo>
                    <a:pt x="164" y="624"/>
                  </a:lnTo>
                  <a:lnTo>
                    <a:pt x="174" y="624"/>
                  </a:lnTo>
                  <a:lnTo>
                    <a:pt x="174" y="619"/>
                  </a:lnTo>
                  <a:lnTo>
                    <a:pt x="179" y="619"/>
                  </a:lnTo>
                  <a:lnTo>
                    <a:pt x="184" y="619"/>
                  </a:lnTo>
                  <a:lnTo>
                    <a:pt x="189" y="619"/>
                  </a:lnTo>
                  <a:lnTo>
                    <a:pt x="194" y="619"/>
                  </a:lnTo>
                  <a:lnTo>
                    <a:pt x="199" y="619"/>
                  </a:lnTo>
                  <a:lnTo>
                    <a:pt x="199" y="614"/>
                  </a:lnTo>
                  <a:lnTo>
                    <a:pt x="204" y="614"/>
                  </a:lnTo>
                  <a:lnTo>
                    <a:pt x="209" y="614"/>
                  </a:lnTo>
                  <a:lnTo>
                    <a:pt x="214" y="614"/>
                  </a:lnTo>
                  <a:lnTo>
                    <a:pt x="219" y="614"/>
                  </a:lnTo>
                  <a:lnTo>
                    <a:pt x="219" y="619"/>
                  </a:lnTo>
                  <a:lnTo>
                    <a:pt x="219" y="624"/>
                  </a:lnTo>
                  <a:lnTo>
                    <a:pt x="219" y="629"/>
                  </a:lnTo>
                  <a:lnTo>
                    <a:pt x="224" y="629"/>
                  </a:lnTo>
                  <a:lnTo>
                    <a:pt x="224" y="634"/>
                  </a:lnTo>
                  <a:lnTo>
                    <a:pt x="229" y="634"/>
                  </a:lnTo>
                  <a:lnTo>
                    <a:pt x="229" y="639"/>
                  </a:lnTo>
                  <a:lnTo>
                    <a:pt x="229" y="644"/>
                  </a:lnTo>
                  <a:lnTo>
                    <a:pt x="234" y="644"/>
                  </a:lnTo>
                  <a:lnTo>
                    <a:pt x="239" y="644"/>
                  </a:lnTo>
                  <a:lnTo>
                    <a:pt x="239" y="649"/>
                  </a:lnTo>
                  <a:lnTo>
                    <a:pt x="239" y="654"/>
                  </a:lnTo>
                  <a:lnTo>
                    <a:pt x="239" y="659"/>
                  </a:lnTo>
                  <a:lnTo>
                    <a:pt x="244" y="659"/>
                  </a:lnTo>
                  <a:lnTo>
                    <a:pt x="244" y="664"/>
                  </a:lnTo>
                  <a:lnTo>
                    <a:pt x="249" y="664"/>
                  </a:lnTo>
                  <a:lnTo>
                    <a:pt x="249" y="669"/>
                  </a:lnTo>
                  <a:lnTo>
                    <a:pt x="249" y="674"/>
                  </a:lnTo>
                  <a:lnTo>
                    <a:pt x="254" y="674"/>
                  </a:lnTo>
                  <a:lnTo>
                    <a:pt x="254" y="679"/>
                  </a:lnTo>
                  <a:lnTo>
                    <a:pt x="259" y="679"/>
                  </a:lnTo>
                  <a:lnTo>
                    <a:pt x="264" y="684"/>
                  </a:lnTo>
                  <a:lnTo>
                    <a:pt x="269" y="684"/>
                  </a:lnTo>
                  <a:lnTo>
                    <a:pt x="274" y="689"/>
                  </a:lnTo>
                  <a:lnTo>
                    <a:pt x="274" y="694"/>
                  </a:lnTo>
                  <a:lnTo>
                    <a:pt x="274" y="699"/>
                  </a:lnTo>
                  <a:lnTo>
                    <a:pt x="269" y="704"/>
                  </a:lnTo>
                  <a:lnTo>
                    <a:pt x="264" y="704"/>
                  </a:lnTo>
                  <a:lnTo>
                    <a:pt x="264" y="709"/>
                  </a:lnTo>
                  <a:lnTo>
                    <a:pt x="259" y="714"/>
                  </a:lnTo>
                  <a:lnTo>
                    <a:pt x="254" y="719"/>
                  </a:lnTo>
                  <a:lnTo>
                    <a:pt x="249" y="724"/>
                  </a:lnTo>
                  <a:lnTo>
                    <a:pt x="244" y="724"/>
                  </a:lnTo>
                  <a:lnTo>
                    <a:pt x="244" y="729"/>
                  </a:lnTo>
                  <a:lnTo>
                    <a:pt x="244" y="734"/>
                  </a:lnTo>
                  <a:lnTo>
                    <a:pt x="239" y="734"/>
                  </a:lnTo>
                  <a:lnTo>
                    <a:pt x="239" y="739"/>
                  </a:lnTo>
                  <a:lnTo>
                    <a:pt x="239" y="744"/>
                  </a:lnTo>
                  <a:lnTo>
                    <a:pt x="239" y="749"/>
                  </a:lnTo>
                  <a:lnTo>
                    <a:pt x="234" y="754"/>
                  </a:lnTo>
                  <a:lnTo>
                    <a:pt x="234" y="759"/>
                  </a:lnTo>
                  <a:lnTo>
                    <a:pt x="229" y="759"/>
                  </a:lnTo>
                  <a:lnTo>
                    <a:pt x="229" y="764"/>
                  </a:lnTo>
                  <a:lnTo>
                    <a:pt x="224" y="764"/>
                  </a:lnTo>
                  <a:lnTo>
                    <a:pt x="224" y="768"/>
                  </a:lnTo>
                  <a:lnTo>
                    <a:pt x="219" y="773"/>
                  </a:lnTo>
                  <a:lnTo>
                    <a:pt x="214" y="773"/>
                  </a:lnTo>
                  <a:lnTo>
                    <a:pt x="209" y="768"/>
                  </a:lnTo>
                  <a:lnTo>
                    <a:pt x="204" y="768"/>
                  </a:lnTo>
                  <a:lnTo>
                    <a:pt x="199" y="764"/>
                  </a:lnTo>
                  <a:lnTo>
                    <a:pt x="194" y="764"/>
                  </a:lnTo>
                  <a:lnTo>
                    <a:pt x="194" y="759"/>
                  </a:lnTo>
                  <a:lnTo>
                    <a:pt x="189" y="759"/>
                  </a:lnTo>
                  <a:lnTo>
                    <a:pt x="189" y="764"/>
                  </a:lnTo>
                  <a:lnTo>
                    <a:pt x="184" y="764"/>
                  </a:lnTo>
                  <a:lnTo>
                    <a:pt x="169" y="768"/>
                  </a:lnTo>
                  <a:lnTo>
                    <a:pt x="164" y="768"/>
                  </a:lnTo>
                  <a:lnTo>
                    <a:pt x="159" y="768"/>
                  </a:lnTo>
                  <a:lnTo>
                    <a:pt x="149" y="768"/>
                  </a:lnTo>
                  <a:lnTo>
                    <a:pt x="139" y="768"/>
                  </a:lnTo>
                  <a:lnTo>
                    <a:pt x="134" y="764"/>
                  </a:lnTo>
                  <a:lnTo>
                    <a:pt x="134" y="768"/>
                  </a:lnTo>
                  <a:lnTo>
                    <a:pt x="134" y="773"/>
                  </a:lnTo>
                  <a:lnTo>
                    <a:pt x="144" y="783"/>
                  </a:lnTo>
                  <a:lnTo>
                    <a:pt x="149" y="788"/>
                  </a:lnTo>
                  <a:lnTo>
                    <a:pt x="154" y="793"/>
                  </a:lnTo>
                  <a:lnTo>
                    <a:pt x="164" y="798"/>
                  </a:lnTo>
                  <a:lnTo>
                    <a:pt x="169" y="798"/>
                  </a:lnTo>
                  <a:lnTo>
                    <a:pt x="169" y="803"/>
                  </a:lnTo>
                  <a:lnTo>
                    <a:pt x="169" y="818"/>
                  </a:lnTo>
                  <a:lnTo>
                    <a:pt x="174" y="818"/>
                  </a:lnTo>
                  <a:lnTo>
                    <a:pt x="179" y="818"/>
                  </a:lnTo>
                  <a:lnTo>
                    <a:pt x="184" y="818"/>
                  </a:lnTo>
                  <a:lnTo>
                    <a:pt x="184" y="823"/>
                  </a:lnTo>
                  <a:lnTo>
                    <a:pt x="184" y="828"/>
                  </a:lnTo>
                  <a:lnTo>
                    <a:pt x="184" y="833"/>
                  </a:lnTo>
                  <a:lnTo>
                    <a:pt x="189" y="833"/>
                  </a:lnTo>
                  <a:lnTo>
                    <a:pt x="189" y="838"/>
                  </a:lnTo>
                  <a:lnTo>
                    <a:pt x="194" y="838"/>
                  </a:lnTo>
                  <a:lnTo>
                    <a:pt x="194" y="843"/>
                  </a:lnTo>
                  <a:lnTo>
                    <a:pt x="199" y="848"/>
                  </a:lnTo>
                  <a:lnTo>
                    <a:pt x="199" y="853"/>
                  </a:lnTo>
                  <a:lnTo>
                    <a:pt x="204" y="853"/>
                  </a:lnTo>
                  <a:lnTo>
                    <a:pt x="204" y="858"/>
                  </a:lnTo>
                  <a:lnTo>
                    <a:pt x="204" y="863"/>
                  </a:lnTo>
                  <a:lnTo>
                    <a:pt x="204" y="868"/>
                  </a:lnTo>
                  <a:lnTo>
                    <a:pt x="209" y="873"/>
                  </a:lnTo>
                  <a:lnTo>
                    <a:pt x="209" y="878"/>
                  </a:lnTo>
                  <a:lnTo>
                    <a:pt x="204" y="878"/>
                  </a:lnTo>
                  <a:lnTo>
                    <a:pt x="209" y="878"/>
                  </a:lnTo>
                  <a:lnTo>
                    <a:pt x="209" y="883"/>
                  </a:lnTo>
                  <a:lnTo>
                    <a:pt x="209" y="888"/>
                  </a:lnTo>
                  <a:lnTo>
                    <a:pt x="209" y="893"/>
                  </a:lnTo>
                  <a:lnTo>
                    <a:pt x="214" y="893"/>
                  </a:lnTo>
                  <a:lnTo>
                    <a:pt x="214" y="898"/>
                  </a:lnTo>
                  <a:lnTo>
                    <a:pt x="214" y="903"/>
                  </a:lnTo>
                  <a:lnTo>
                    <a:pt x="214" y="908"/>
                  </a:lnTo>
                  <a:lnTo>
                    <a:pt x="214" y="913"/>
                  </a:lnTo>
                  <a:lnTo>
                    <a:pt x="219" y="913"/>
                  </a:lnTo>
                  <a:lnTo>
                    <a:pt x="219" y="918"/>
                  </a:lnTo>
                  <a:lnTo>
                    <a:pt x="224" y="918"/>
                  </a:lnTo>
                  <a:lnTo>
                    <a:pt x="229" y="923"/>
                  </a:lnTo>
                  <a:lnTo>
                    <a:pt x="234" y="923"/>
                  </a:lnTo>
                  <a:lnTo>
                    <a:pt x="234" y="928"/>
                  </a:lnTo>
                  <a:lnTo>
                    <a:pt x="239" y="928"/>
                  </a:lnTo>
                  <a:lnTo>
                    <a:pt x="239" y="933"/>
                  </a:lnTo>
                  <a:lnTo>
                    <a:pt x="234" y="938"/>
                  </a:lnTo>
                  <a:lnTo>
                    <a:pt x="229" y="943"/>
                  </a:lnTo>
                  <a:lnTo>
                    <a:pt x="229" y="948"/>
                  </a:lnTo>
                  <a:lnTo>
                    <a:pt x="229" y="953"/>
                  </a:lnTo>
                  <a:lnTo>
                    <a:pt x="234" y="953"/>
                  </a:lnTo>
                  <a:lnTo>
                    <a:pt x="234" y="958"/>
                  </a:lnTo>
                  <a:lnTo>
                    <a:pt x="229" y="958"/>
                  </a:lnTo>
                  <a:lnTo>
                    <a:pt x="229" y="963"/>
                  </a:lnTo>
                  <a:lnTo>
                    <a:pt x="234" y="963"/>
                  </a:lnTo>
                  <a:lnTo>
                    <a:pt x="234" y="968"/>
                  </a:lnTo>
                  <a:lnTo>
                    <a:pt x="234" y="973"/>
                  </a:lnTo>
                  <a:lnTo>
                    <a:pt x="229" y="973"/>
                  </a:lnTo>
                  <a:lnTo>
                    <a:pt x="224" y="978"/>
                  </a:lnTo>
                  <a:lnTo>
                    <a:pt x="209" y="983"/>
                  </a:lnTo>
                  <a:lnTo>
                    <a:pt x="204" y="988"/>
                  </a:lnTo>
                  <a:lnTo>
                    <a:pt x="194" y="998"/>
                  </a:lnTo>
                  <a:lnTo>
                    <a:pt x="199" y="998"/>
                  </a:lnTo>
                  <a:lnTo>
                    <a:pt x="199" y="1003"/>
                  </a:lnTo>
                  <a:lnTo>
                    <a:pt x="194" y="1003"/>
                  </a:lnTo>
                  <a:lnTo>
                    <a:pt x="194" y="1008"/>
                  </a:lnTo>
                  <a:lnTo>
                    <a:pt x="194" y="1013"/>
                  </a:lnTo>
                  <a:lnTo>
                    <a:pt x="189" y="1013"/>
                  </a:lnTo>
                  <a:lnTo>
                    <a:pt x="189" y="1018"/>
                  </a:lnTo>
                  <a:lnTo>
                    <a:pt x="184" y="1018"/>
                  </a:lnTo>
                  <a:lnTo>
                    <a:pt x="184" y="1023"/>
                  </a:lnTo>
                  <a:lnTo>
                    <a:pt x="184" y="1028"/>
                  </a:lnTo>
                  <a:lnTo>
                    <a:pt x="184" y="1033"/>
                  </a:lnTo>
                  <a:lnTo>
                    <a:pt x="189" y="1038"/>
                  </a:lnTo>
                  <a:lnTo>
                    <a:pt x="194" y="1038"/>
                  </a:lnTo>
                  <a:lnTo>
                    <a:pt x="194" y="1048"/>
                  </a:lnTo>
                  <a:lnTo>
                    <a:pt x="199" y="1048"/>
                  </a:lnTo>
                  <a:lnTo>
                    <a:pt x="204" y="1048"/>
                  </a:lnTo>
                  <a:lnTo>
                    <a:pt x="209" y="1053"/>
                  </a:lnTo>
                  <a:lnTo>
                    <a:pt x="214" y="1053"/>
                  </a:lnTo>
                  <a:lnTo>
                    <a:pt x="219" y="1053"/>
                  </a:lnTo>
                  <a:lnTo>
                    <a:pt x="219" y="1058"/>
                  </a:lnTo>
                  <a:lnTo>
                    <a:pt x="224" y="1063"/>
                  </a:lnTo>
                  <a:lnTo>
                    <a:pt x="224" y="1068"/>
                  </a:lnTo>
                  <a:lnTo>
                    <a:pt x="224" y="1073"/>
                  </a:lnTo>
                  <a:lnTo>
                    <a:pt x="229" y="1073"/>
                  </a:lnTo>
                  <a:lnTo>
                    <a:pt x="229" y="1078"/>
                  </a:lnTo>
                  <a:lnTo>
                    <a:pt x="234" y="1078"/>
                  </a:lnTo>
                  <a:lnTo>
                    <a:pt x="234" y="1083"/>
                  </a:lnTo>
                  <a:lnTo>
                    <a:pt x="234" y="1088"/>
                  </a:lnTo>
                  <a:lnTo>
                    <a:pt x="234" y="1093"/>
                  </a:lnTo>
                  <a:lnTo>
                    <a:pt x="234" y="1098"/>
                  </a:lnTo>
                  <a:lnTo>
                    <a:pt x="229" y="1098"/>
                  </a:lnTo>
                  <a:lnTo>
                    <a:pt x="224" y="1098"/>
                  </a:lnTo>
                  <a:lnTo>
                    <a:pt x="224" y="1103"/>
                  </a:lnTo>
                  <a:lnTo>
                    <a:pt x="219" y="1103"/>
                  </a:lnTo>
                  <a:lnTo>
                    <a:pt x="219" y="1108"/>
                  </a:lnTo>
                  <a:lnTo>
                    <a:pt x="214" y="1108"/>
                  </a:lnTo>
                  <a:lnTo>
                    <a:pt x="214" y="1113"/>
                  </a:lnTo>
                  <a:lnTo>
                    <a:pt x="209" y="1113"/>
                  </a:lnTo>
                  <a:lnTo>
                    <a:pt x="209" y="1118"/>
                  </a:lnTo>
                  <a:lnTo>
                    <a:pt x="209" y="1123"/>
                  </a:lnTo>
                  <a:lnTo>
                    <a:pt x="214" y="1123"/>
                  </a:lnTo>
                  <a:lnTo>
                    <a:pt x="214" y="1128"/>
                  </a:lnTo>
                  <a:lnTo>
                    <a:pt x="209" y="1128"/>
                  </a:lnTo>
                  <a:lnTo>
                    <a:pt x="209" y="1133"/>
                  </a:lnTo>
                  <a:lnTo>
                    <a:pt x="204" y="1138"/>
                  </a:lnTo>
                  <a:lnTo>
                    <a:pt x="199" y="1143"/>
                  </a:lnTo>
                  <a:lnTo>
                    <a:pt x="199" y="1148"/>
                  </a:lnTo>
                  <a:lnTo>
                    <a:pt x="194" y="1153"/>
                  </a:lnTo>
                  <a:lnTo>
                    <a:pt x="194" y="1158"/>
                  </a:lnTo>
                  <a:lnTo>
                    <a:pt x="194" y="1163"/>
                  </a:lnTo>
                  <a:lnTo>
                    <a:pt x="189" y="1163"/>
                  </a:lnTo>
                  <a:lnTo>
                    <a:pt x="189" y="1168"/>
                  </a:lnTo>
                  <a:lnTo>
                    <a:pt x="189" y="1173"/>
                  </a:lnTo>
                  <a:lnTo>
                    <a:pt x="189" y="1178"/>
                  </a:lnTo>
                  <a:lnTo>
                    <a:pt x="184" y="1178"/>
                  </a:lnTo>
                  <a:lnTo>
                    <a:pt x="184" y="1183"/>
                  </a:lnTo>
                  <a:lnTo>
                    <a:pt x="184" y="1188"/>
                  </a:lnTo>
                  <a:lnTo>
                    <a:pt x="179" y="1193"/>
                  </a:lnTo>
                  <a:lnTo>
                    <a:pt x="174" y="1193"/>
                  </a:lnTo>
                  <a:lnTo>
                    <a:pt x="169" y="1193"/>
                  </a:lnTo>
                  <a:lnTo>
                    <a:pt x="164" y="1193"/>
                  </a:lnTo>
                  <a:lnTo>
                    <a:pt x="159" y="1198"/>
                  </a:lnTo>
                  <a:lnTo>
                    <a:pt x="154" y="1198"/>
                  </a:lnTo>
                  <a:lnTo>
                    <a:pt x="149" y="1198"/>
                  </a:lnTo>
                  <a:lnTo>
                    <a:pt x="149" y="1203"/>
                  </a:lnTo>
                  <a:lnTo>
                    <a:pt x="154" y="1222"/>
                  </a:lnTo>
                  <a:lnTo>
                    <a:pt x="154" y="1227"/>
                  </a:lnTo>
                  <a:lnTo>
                    <a:pt x="154" y="1237"/>
                  </a:lnTo>
                  <a:lnTo>
                    <a:pt x="159" y="1247"/>
                  </a:lnTo>
                  <a:lnTo>
                    <a:pt x="159" y="1252"/>
                  </a:lnTo>
                  <a:lnTo>
                    <a:pt x="159" y="1257"/>
                  </a:lnTo>
                  <a:lnTo>
                    <a:pt x="159" y="1262"/>
                  </a:lnTo>
                  <a:lnTo>
                    <a:pt x="159" y="1272"/>
                  </a:lnTo>
                  <a:lnTo>
                    <a:pt x="164" y="1272"/>
                  </a:lnTo>
                  <a:lnTo>
                    <a:pt x="164" y="1277"/>
                  </a:lnTo>
                  <a:lnTo>
                    <a:pt x="169" y="1282"/>
                  </a:lnTo>
                  <a:lnTo>
                    <a:pt x="169" y="1287"/>
                  </a:lnTo>
                  <a:lnTo>
                    <a:pt x="169" y="1292"/>
                  </a:lnTo>
                  <a:lnTo>
                    <a:pt x="174" y="1297"/>
                  </a:lnTo>
                  <a:lnTo>
                    <a:pt x="174" y="1302"/>
                  </a:lnTo>
                  <a:lnTo>
                    <a:pt x="174" y="1307"/>
                  </a:lnTo>
                  <a:lnTo>
                    <a:pt x="179" y="1307"/>
                  </a:lnTo>
                  <a:lnTo>
                    <a:pt x="179" y="1312"/>
                  </a:lnTo>
                  <a:lnTo>
                    <a:pt x="179" y="1317"/>
                  </a:lnTo>
                  <a:lnTo>
                    <a:pt x="184" y="1322"/>
                  </a:lnTo>
                  <a:lnTo>
                    <a:pt x="184" y="1327"/>
                  </a:lnTo>
                  <a:lnTo>
                    <a:pt x="184" y="1332"/>
                  </a:lnTo>
                  <a:lnTo>
                    <a:pt x="189" y="1332"/>
                  </a:lnTo>
                  <a:lnTo>
                    <a:pt x="194" y="1332"/>
                  </a:lnTo>
                  <a:lnTo>
                    <a:pt x="194" y="1337"/>
                  </a:lnTo>
                  <a:lnTo>
                    <a:pt x="199" y="1337"/>
                  </a:lnTo>
                  <a:lnTo>
                    <a:pt x="199" y="1342"/>
                  </a:lnTo>
                  <a:lnTo>
                    <a:pt x="199" y="1337"/>
                  </a:lnTo>
                  <a:lnTo>
                    <a:pt x="204" y="1337"/>
                  </a:lnTo>
                  <a:lnTo>
                    <a:pt x="209" y="1337"/>
                  </a:lnTo>
                  <a:lnTo>
                    <a:pt x="214" y="1337"/>
                  </a:lnTo>
                  <a:lnTo>
                    <a:pt x="214" y="1342"/>
                  </a:lnTo>
                  <a:lnTo>
                    <a:pt x="219" y="1342"/>
                  </a:lnTo>
                  <a:lnTo>
                    <a:pt x="219" y="1347"/>
                  </a:lnTo>
                  <a:lnTo>
                    <a:pt x="224" y="1352"/>
                  </a:lnTo>
                  <a:lnTo>
                    <a:pt x="229" y="1357"/>
                  </a:lnTo>
                  <a:lnTo>
                    <a:pt x="229" y="1352"/>
                  </a:lnTo>
                  <a:lnTo>
                    <a:pt x="229" y="1347"/>
                  </a:lnTo>
                  <a:lnTo>
                    <a:pt x="234" y="1347"/>
                  </a:lnTo>
                  <a:lnTo>
                    <a:pt x="234" y="1342"/>
                  </a:lnTo>
                  <a:lnTo>
                    <a:pt x="239" y="1342"/>
                  </a:lnTo>
                  <a:lnTo>
                    <a:pt x="239" y="1337"/>
                  </a:lnTo>
                  <a:lnTo>
                    <a:pt x="244" y="1337"/>
                  </a:lnTo>
                  <a:lnTo>
                    <a:pt x="244" y="1332"/>
                  </a:lnTo>
                  <a:lnTo>
                    <a:pt x="244" y="1337"/>
                  </a:lnTo>
                  <a:lnTo>
                    <a:pt x="244" y="1342"/>
                  </a:lnTo>
                  <a:lnTo>
                    <a:pt x="244" y="1347"/>
                  </a:lnTo>
                  <a:lnTo>
                    <a:pt x="244" y="1352"/>
                  </a:lnTo>
                  <a:lnTo>
                    <a:pt x="249" y="1352"/>
                  </a:lnTo>
                  <a:lnTo>
                    <a:pt x="249" y="1347"/>
                  </a:lnTo>
                  <a:lnTo>
                    <a:pt x="254" y="1347"/>
                  </a:lnTo>
                  <a:lnTo>
                    <a:pt x="259" y="1347"/>
                  </a:lnTo>
                  <a:lnTo>
                    <a:pt x="259" y="1352"/>
                  </a:lnTo>
                  <a:lnTo>
                    <a:pt x="264" y="1357"/>
                  </a:lnTo>
                  <a:lnTo>
                    <a:pt x="264" y="1362"/>
                  </a:lnTo>
                  <a:lnTo>
                    <a:pt x="269" y="1367"/>
                  </a:lnTo>
                  <a:lnTo>
                    <a:pt x="269" y="1372"/>
                  </a:lnTo>
                  <a:lnTo>
                    <a:pt x="274" y="1377"/>
                  </a:lnTo>
                  <a:lnTo>
                    <a:pt x="274" y="1382"/>
                  </a:lnTo>
                  <a:lnTo>
                    <a:pt x="279" y="1382"/>
                  </a:lnTo>
                  <a:lnTo>
                    <a:pt x="279" y="1387"/>
                  </a:lnTo>
                  <a:lnTo>
                    <a:pt x="284" y="1387"/>
                  </a:lnTo>
                  <a:lnTo>
                    <a:pt x="284" y="1392"/>
                  </a:lnTo>
                  <a:lnTo>
                    <a:pt x="289" y="1392"/>
                  </a:lnTo>
                  <a:lnTo>
                    <a:pt x="289" y="1397"/>
                  </a:lnTo>
                  <a:lnTo>
                    <a:pt x="294" y="1397"/>
                  </a:lnTo>
                  <a:lnTo>
                    <a:pt x="299" y="1402"/>
                  </a:lnTo>
                  <a:lnTo>
                    <a:pt x="299" y="1407"/>
                  </a:lnTo>
                  <a:lnTo>
                    <a:pt x="304" y="1407"/>
                  </a:lnTo>
                  <a:lnTo>
                    <a:pt x="304" y="1412"/>
                  </a:lnTo>
                  <a:lnTo>
                    <a:pt x="309" y="1417"/>
                  </a:lnTo>
                  <a:lnTo>
                    <a:pt x="314" y="1417"/>
                  </a:lnTo>
                  <a:lnTo>
                    <a:pt x="314" y="1422"/>
                  </a:lnTo>
                  <a:lnTo>
                    <a:pt x="319" y="1422"/>
                  </a:lnTo>
                  <a:lnTo>
                    <a:pt x="324" y="1427"/>
                  </a:lnTo>
                  <a:lnTo>
                    <a:pt x="329" y="1432"/>
                  </a:lnTo>
                  <a:lnTo>
                    <a:pt x="329" y="1437"/>
                  </a:lnTo>
                  <a:lnTo>
                    <a:pt x="334" y="1437"/>
                  </a:lnTo>
                  <a:lnTo>
                    <a:pt x="334" y="1442"/>
                  </a:lnTo>
                  <a:lnTo>
                    <a:pt x="339" y="1442"/>
                  </a:lnTo>
                  <a:lnTo>
                    <a:pt x="339" y="1447"/>
                  </a:lnTo>
                  <a:lnTo>
                    <a:pt x="344" y="1447"/>
                  </a:lnTo>
                  <a:lnTo>
                    <a:pt x="344" y="1442"/>
                  </a:lnTo>
                  <a:lnTo>
                    <a:pt x="344" y="1437"/>
                  </a:lnTo>
                  <a:lnTo>
                    <a:pt x="349" y="1432"/>
                  </a:lnTo>
                  <a:lnTo>
                    <a:pt x="354" y="1432"/>
                  </a:lnTo>
                  <a:lnTo>
                    <a:pt x="354" y="1427"/>
                  </a:lnTo>
                  <a:lnTo>
                    <a:pt x="354" y="1422"/>
                  </a:lnTo>
                  <a:lnTo>
                    <a:pt x="359" y="1417"/>
                  </a:lnTo>
                  <a:lnTo>
                    <a:pt x="359" y="1412"/>
                  </a:lnTo>
                  <a:lnTo>
                    <a:pt x="364" y="1412"/>
                  </a:lnTo>
                  <a:lnTo>
                    <a:pt x="364" y="1407"/>
                  </a:lnTo>
                  <a:lnTo>
                    <a:pt x="369" y="1402"/>
                  </a:lnTo>
                  <a:lnTo>
                    <a:pt x="374" y="1397"/>
                  </a:lnTo>
                  <a:lnTo>
                    <a:pt x="374" y="1392"/>
                  </a:lnTo>
                  <a:lnTo>
                    <a:pt x="374" y="1387"/>
                  </a:lnTo>
                  <a:lnTo>
                    <a:pt x="379" y="1387"/>
                  </a:lnTo>
                  <a:lnTo>
                    <a:pt x="379" y="1382"/>
                  </a:lnTo>
                  <a:lnTo>
                    <a:pt x="379" y="1377"/>
                  </a:lnTo>
                  <a:lnTo>
                    <a:pt x="384" y="1382"/>
                  </a:lnTo>
                  <a:lnTo>
                    <a:pt x="389" y="1382"/>
                  </a:lnTo>
                  <a:lnTo>
                    <a:pt x="389" y="1387"/>
                  </a:lnTo>
                  <a:lnTo>
                    <a:pt x="394" y="1387"/>
                  </a:lnTo>
                  <a:lnTo>
                    <a:pt x="399" y="1392"/>
                  </a:lnTo>
                  <a:lnTo>
                    <a:pt x="404" y="1397"/>
                  </a:lnTo>
                  <a:lnTo>
                    <a:pt x="409" y="1397"/>
                  </a:lnTo>
                  <a:lnTo>
                    <a:pt x="409" y="1392"/>
                  </a:lnTo>
                  <a:lnTo>
                    <a:pt x="414" y="1392"/>
                  </a:lnTo>
                  <a:lnTo>
                    <a:pt x="419" y="1392"/>
                  </a:lnTo>
                  <a:lnTo>
                    <a:pt x="424" y="1392"/>
                  </a:lnTo>
                  <a:lnTo>
                    <a:pt x="429" y="1392"/>
                  </a:lnTo>
                  <a:lnTo>
                    <a:pt x="434" y="1392"/>
                  </a:lnTo>
                  <a:lnTo>
                    <a:pt x="434" y="1397"/>
                  </a:lnTo>
                  <a:lnTo>
                    <a:pt x="439" y="1402"/>
                  </a:lnTo>
                  <a:lnTo>
                    <a:pt x="444" y="1397"/>
                  </a:lnTo>
                  <a:lnTo>
                    <a:pt x="449" y="1392"/>
                  </a:lnTo>
                  <a:lnTo>
                    <a:pt x="454" y="1387"/>
                  </a:lnTo>
                  <a:lnTo>
                    <a:pt x="459" y="1387"/>
                  </a:lnTo>
                  <a:lnTo>
                    <a:pt x="459" y="1382"/>
                  </a:lnTo>
                  <a:lnTo>
                    <a:pt x="463" y="1377"/>
                  </a:lnTo>
                  <a:lnTo>
                    <a:pt x="468" y="1377"/>
                  </a:lnTo>
                  <a:lnTo>
                    <a:pt x="468" y="1382"/>
                  </a:lnTo>
                  <a:lnTo>
                    <a:pt x="473" y="1382"/>
                  </a:lnTo>
                  <a:lnTo>
                    <a:pt x="478" y="1382"/>
                  </a:lnTo>
                  <a:lnTo>
                    <a:pt x="483" y="1382"/>
                  </a:lnTo>
                  <a:lnTo>
                    <a:pt x="488" y="1382"/>
                  </a:lnTo>
                  <a:lnTo>
                    <a:pt x="488" y="1377"/>
                  </a:lnTo>
                  <a:lnTo>
                    <a:pt x="488" y="1372"/>
                  </a:lnTo>
                  <a:lnTo>
                    <a:pt x="493" y="1377"/>
                  </a:lnTo>
                  <a:lnTo>
                    <a:pt x="498" y="1377"/>
                  </a:lnTo>
                  <a:lnTo>
                    <a:pt x="498" y="1372"/>
                  </a:lnTo>
                  <a:lnTo>
                    <a:pt x="498" y="1367"/>
                  </a:lnTo>
                  <a:lnTo>
                    <a:pt x="498" y="1362"/>
                  </a:lnTo>
                  <a:lnTo>
                    <a:pt x="503" y="1362"/>
                  </a:lnTo>
                  <a:lnTo>
                    <a:pt x="508" y="1357"/>
                  </a:lnTo>
                  <a:lnTo>
                    <a:pt x="518" y="1357"/>
                  </a:lnTo>
                  <a:lnTo>
                    <a:pt x="523" y="1357"/>
                  </a:lnTo>
                  <a:lnTo>
                    <a:pt x="523" y="1362"/>
                  </a:lnTo>
                  <a:lnTo>
                    <a:pt x="528" y="1362"/>
                  </a:lnTo>
                  <a:lnTo>
                    <a:pt x="533" y="1362"/>
                  </a:lnTo>
                  <a:lnTo>
                    <a:pt x="533" y="1367"/>
                  </a:lnTo>
                  <a:lnTo>
                    <a:pt x="538" y="1367"/>
                  </a:lnTo>
                  <a:lnTo>
                    <a:pt x="543" y="1372"/>
                  </a:lnTo>
                  <a:lnTo>
                    <a:pt x="548" y="1372"/>
                  </a:lnTo>
                  <a:lnTo>
                    <a:pt x="553" y="1372"/>
                  </a:lnTo>
                  <a:lnTo>
                    <a:pt x="553" y="1377"/>
                  </a:lnTo>
                  <a:lnTo>
                    <a:pt x="558" y="1377"/>
                  </a:lnTo>
                  <a:lnTo>
                    <a:pt x="563" y="1377"/>
                  </a:lnTo>
                  <a:lnTo>
                    <a:pt x="568" y="1382"/>
                  </a:lnTo>
                  <a:lnTo>
                    <a:pt x="573" y="1382"/>
                  </a:lnTo>
                  <a:lnTo>
                    <a:pt x="578" y="1387"/>
                  </a:lnTo>
                  <a:lnTo>
                    <a:pt x="578" y="1392"/>
                  </a:lnTo>
                  <a:lnTo>
                    <a:pt x="578" y="1402"/>
                  </a:lnTo>
                  <a:lnTo>
                    <a:pt x="583" y="1402"/>
                  </a:lnTo>
                  <a:lnTo>
                    <a:pt x="583" y="1397"/>
                  </a:lnTo>
                  <a:lnTo>
                    <a:pt x="588" y="1392"/>
                  </a:lnTo>
                  <a:lnTo>
                    <a:pt x="593" y="1392"/>
                  </a:lnTo>
                  <a:lnTo>
                    <a:pt x="598" y="1387"/>
                  </a:lnTo>
                  <a:lnTo>
                    <a:pt x="603" y="1387"/>
                  </a:lnTo>
                  <a:lnTo>
                    <a:pt x="603" y="1382"/>
                  </a:lnTo>
                  <a:lnTo>
                    <a:pt x="608" y="1382"/>
                  </a:lnTo>
                  <a:lnTo>
                    <a:pt x="608" y="1377"/>
                  </a:lnTo>
                  <a:lnTo>
                    <a:pt x="613" y="1372"/>
                  </a:lnTo>
                  <a:lnTo>
                    <a:pt x="613" y="1367"/>
                  </a:lnTo>
                  <a:lnTo>
                    <a:pt x="613" y="1362"/>
                  </a:lnTo>
                  <a:lnTo>
                    <a:pt x="618" y="1357"/>
                  </a:lnTo>
                  <a:lnTo>
                    <a:pt x="618" y="1352"/>
                  </a:lnTo>
                  <a:lnTo>
                    <a:pt x="623" y="1347"/>
                  </a:lnTo>
                  <a:lnTo>
                    <a:pt x="623" y="1342"/>
                  </a:lnTo>
                  <a:lnTo>
                    <a:pt x="623" y="1337"/>
                  </a:lnTo>
                  <a:lnTo>
                    <a:pt x="628" y="1337"/>
                  </a:lnTo>
                  <a:lnTo>
                    <a:pt x="628" y="1332"/>
                  </a:lnTo>
                  <a:lnTo>
                    <a:pt x="628" y="1327"/>
                  </a:lnTo>
                  <a:lnTo>
                    <a:pt x="628" y="1322"/>
                  </a:lnTo>
                  <a:lnTo>
                    <a:pt x="628" y="1317"/>
                  </a:lnTo>
                  <a:lnTo>
                    <a:pt x="628" y="1312"/>
                  </a:lnTo>
                  <a:lnTo>
                    <a:pt x="628" y="1307"/>
                  </a:lnTo>
                  <a:lnTo>
                    <a:pt x="628" y="1302"/>
                  </a:lnTo>
                  <a:lnTo>
                    <a:pt x="623" y="1302"/>
                  </a:lnTo>
                  <a:lnTo>
                    <a:pt x="623" y="1297"/>
                  </a:lnTo>
                  <a:lnTo>
                    <a:pt x="623" y="1292"/>
                  </a:lnTo>
                  <a:lnTo>
                    <a:pt x="623" y="1287"/>
                  </a:lnTo>
                  <a:lnTo>
                    <a:pt x="623" y="1282"/>
                  </a:lnTo>
                  <a:lnTo>
                    <a:pt x="623" y="1277"/>
                  </a:lnTo>
                  <a:lnTo>
                    <a:pt x="623" y="1272"/>
                  </a:lnTo>
                  <a:lnTo>
                    <a:pt x="623" y="1267"/>
                  </a:lnTo>
                  <a:lnTo>
                    <a:pt x="623" y="1262"/>
                  </a:lnTo>
                  <a:lnTo>
                    <a:pt x="623" y="1257"/>
                  </a:lnTo>
                  <a:lnTo>
                    <a:pt x="623" y="1252"/>
                  </a:lnTo>
                  <a:lnTo>
                    <a:pt x="623" y="1247"/>
                  </a:lnTo>
                  <a:lnTo>
                    <a:pt x="623" y="1242"/>
                  </a:lnTo>
                  <a:lnTo>
                    <a:pt x="628" y="1242"/>
                  </a:lnTo>
                  <a:lnTo>
                    <a:pt x="628" y="1237"/>
                  </a:lnTo>
                  <a:lnTo>
                    <a:pt x="628" y="1232"/>
                  </a:lnTo>
                  <a:lnTo>
                    <a:pt x="628" y="1227"/>
                  </a:lnTo>
                  <a:lnTo>
                    <a:pt x="628" y="1222"/>
                  </a:lnTo>
                  <a:lnTo>
                    <a:pt x="628" y="1213"/>
                  </a:lnTo>
                  <a:lnTo>
                    <a:pt x="633" y="1213"/>
                  </a:lnTo>
                  <a:lnTo>
                    <a:pt x="638" y="1208"/>
                  </a:lnTo>
                  <a:lnTo>
                    <a:pt x="638" y="1203"/>
                  </a:lnTo>
                  <a:lnTo>
                    <a:pt x="643" y="1198"/>
                  </a:lnTo>
                  <a:lnTo>
                    <a:pt x="643" y="1193"/>
                  </a:lnTo>
                  <a:lnTo>
                    <a:pt x="653" y="118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8E3BDE66-4759-4A9C-9865-786862912208}"/>
                </a:ext>
              </a:extLst>
            </p:cNvPr>
            <p:cNvSpPr>
              <a:spLocks/>
            </p:cNvSpPr>
            <p:nvPr/>
          </p:nvSpPr>
          <p:spPr bwMode="auto">
            <a:xfrm>
              <a:off x="2164" y="2175"/>
              <a:ext cx="1077" cy="654"/>
            </a:xfrm>
            <a:custGeom>
              <a:avLst/>
              <a:gdLst>
                <a:gd name="T0" fmla="*/ 1042 w 1077"/>
                <a:gd name="T1" fmla="*/ 105 h 654"/>
                <a:gd name="T2" fmla="*/ 1062 w 1077"/>
                <a:gd name="T3" fmla="*/ 135 h 654"/>
                <a:gd name="T4" fmla="*/ 1057 w 1077"/>
                <a:gd name="T5" fmla="*/ 160 h 654"/>
                <a:gd name="T6" fmla="*/ 1012 w 1077"/>
                <a:gd name="T7" fmla="*/ 195 h 654"/>
                <a:gd name="T8" fmla="*/ 987 w 1077"/>
                <a:gd name="T9" fmla="*/ 175 h 654"/>
                <a:gd name="T10" fmla="*/ 962 w 1077"/>
                <a:gd name="T11" fmla="*/ 145 h 654"/>
                <a:gd name="T12" fmla="*/ 932 w 1077"/>
                <a:gd name="T13" fmla="*/ 145 h 654"/>
                <a:gd name="T14" fmla="*/ 902 w 1077"/>
                <a:gd name="T15" fmla="*/ 180 h 654"/>
                <a:gd name="T16" fmla="*/ 862 w 1077"/>
                <a:gd name="T17" fmla="*/ 170 h 654"/>
                <a:gd name="T18" fmla="*/ 837 w 1077"/>
                <a:gd name="T19" fmla="*/ 170 h 654"/>
                <a:gd name="T20" fmla="*/ 837 w 1077"/>
                <a:gd name="T21" fmla="*/ 140 h 654"/>
                <a:gd name="T22" fmla="*/ 808 w 1077"/>
                <a:gd name="T23" fmla="*/ 110 h 654"/>
                <a:gd name="T24" fmla="*/ 793 w 1077"/>
                <a:gd name="T25" fmla="*/ 145 h 654"/>
                <a:gd name="T26" fmla="*/ 778 w 1077"/>
                <a:gd name="T27" fmla="*/ 170 h 654"/>
                <a:gd name="T28" fmla="*/ 768 w 1077"/>
                <a:gd name="T29" fmla="*/ 135 h 654"/>
                <a:gd name="T30" fmla="*/ 738 w 1077"/>
                <a:gd name="T31" fmla="*/ 100 h 654"/>
                <a:gd name="T32" fmla="*/ 688 w 1077"/>
                <a:gd name="T33" fmla="*/ 55 h 654"/>
                <a:gd name="T34" fmla="*/ 643 w 1077"/>
                <a:gd name="T35" fmla="*/ 15 h 654"/>
                <a:gd name="T36" fmla="*/ 623 w 1077"/>
                <a:gd name="T37" fmla="*/ 45 h 654"/>
                <a:gd name="T38" fmla="*/ 598 w 1077"/>
                <a:gd name="T39" fmla="*/ 35 h 654"/>
                <a:gd name="T40" fmla="*/ 568 w 1077"/>
                <a:gd name="T41" fmla="*/ 40 h 654"/>
                <a:gd name="T42" fmla="*/ 538 w 1077"/>
                <a:gd name="T43" fmla="*/ 65 h 654"/>
                <a:gd name="T44" fmla="*/ 508 w 1077"/>
                <a:gd name="T45" fmla="*/ 95 h 654"/>
                <a:gd name="T46" fmla="*/ 478 w 1077"/>
                <a:gd name="T47" fmla="*/ 120 h 654"/>
                <a:gd name="T48" fmla="*/ 449 w 1077"/>
                <a:gd name="T49" fmla="*/ 145 h 654"/>
                <a:gd name="T50" fmla="*/ 439 w 1077"/>
                <a:gd name="T51" fmla="*/ 175 h 654"/>
                <a:gd name="T52" fmla="*/ 424 w 1077"/>
                <a:gd name="T53" fmla="*/ 200 h 654"/>
                <a:gd name="T54" fmla="*/ 414 w 1077"/>
                <a:gd name="T55" fmla="*/ 240 h 654"/>
                <a:gd name="T56" fmla="*/ 389 w 1077"/>
                <a:gd name="T57" fmla="*/ 280 h 654"/>
                <a:gd name="T58" fmla="*/ 384 w 1077"/>
                <a:gd name="T59" fmla="*/ 295 h 654"/>
                <a:gd name="T60" fmla="*/ 359 w 1077"/>
                <a:gd name="T61" fmla="*/ 285 h 654"/>
                <a:gd name="T62" fmla="*/ 324 w 1077"/>
                <a:gd name="T63" fmla="*/ 280 h 654"/>
                <a:gd name="T64" fmla="*/ 299 w 1077"/>
                <a:gd name="T65" fmla="*/ 265 h 654"/>
                <a:gd name="T66" fmla="*/ 274 w 1077"/>
                <a:gd name="T67" fmla="*/ 290 h 654"/>
                <a:gd name="T68" fmla="*/ 259 w 1077"/>
                <a:gd name="T69" fmla="*/ 335 h 654"/>
                <a:gd name="T70" fmla="*/ 279 w 1077"/>
                <a:gd name="T71" fmla="*/ 360 h 654"/>
                <a:gd name="T72" fmla="*/ 299 w 1077"/>
                <a:gd name="T73" fmla="*/ 370 h 654"/>
                <a:gd name="T74" fmla="*/ 359 w 1077"/>
                <a:gd name="T75" fmla="*/ 355 h 654"/>
                <a:gd name="T76" fmla="*/ 384 w 1077"/>
                <a:gd name="T77" fmla="*/ 390 h 654"/>
                <a:gd name="T78" fmla="*/ 349 w 1077"/>
                <a:gd name="T79" fmla="*/ 410 h 654"/>
                <a:gd name="T80" fmla="*/ 294 w 1077"/>
                <a:gd name="T81" fmla="*/ 440 h 654"/>
                <a:gd name="T82" fmla="*/ 324 w 1077"/>
                <a:gd name="T83" fmla="*/ 474 h 654"/>
                <a:gd name="T84" fmla="*/ 319 w 1077"/>
                <a:gd name="T85" fmla="*/ 484 h 654"/>
                <a:gd name="T86" fmla="*/ 279 w 1077"/>
                <a:gd name="T87" fmla="*/ 514 h 654"/>
                <a:gd name="T88" fmla="*/ 299 w 1077"/>
                <a:gd name="T89" fmla="*/ 549 h 654"/>
                <a:gd name="T90" fmla="*/ 289 w 1077"/>
                <a:gd name="T91" fmla="*/ 579 h 654"/>
                <a:gd name="T92" fmla="*/ 259 w 1077"/>
                <a:gd name="T93" fmla="*/ 604 h 654"/>
                <a:gd name="T94" fmla="*/ 249 w 1077"/>
                <a:gd name="T95" fmla="*/ 624 h 654"/>
                <a:gd name="T96" fmla="*/ 219 w 1077"/>
                <a:gd name="T97" fmla="*/ 634 h 654"/>
                <a:gd name="T98" fmla="*/ 184 w 1077"/>
                <a:gd name="T99" fmla="*/ 639 h 654"/>
                <a:gd name="T100" fmla="*/ 154 w 1077"/>
                <a:gd name="T101" fmla="*/ 649 h 654"/>
                <a:gd name="T102" fmla="*/ 119 w 1077"/>
                <a:gd name="T103" fmla="*/ 629 h 654"/>
                <a:gd name="T104" fmla="*/ 139 w 1077"/>
                <a:gd name="T105" fmla="*/ 584 h 654"/>
                <a:gd name="T106" fmla="*/ 129 w 1077"/>
                <a:gd name="T107" fmla="*/ 549 h 654"/>
                <a:gd name="T108" fmla="*/ 129 w 1077"/>
                <a:gd name="T109" fmla="*/ 509 h 654"/>
                <a:gd name="T110" fmla="*/ 79 w 1077"/>
                <a:gd name="T111" fmla="*/ 514 h 654"/>
                <a:gd name="T112" fmla="*/ 79 w 1077"/>
                <a:gd name="T113" fmla="*/ 554 h 654"/>
                <a:gd name="T114" fmla="*/ 50 w 1077"/>
                <a:gd name="T115" fmla="*/ 574 h 654"/>
                <a:gd name="T116" fmla="*/ 15 w 1077"/>
                <a:gd name="T117" fmla="*/ 57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7" h="654">
                  <a:moveTo>
                    <a:pt x="1027" y="70"/>
                  </a:moveTo>
                  <a:lnTo>
                    <a:pt x="1032" y="70"/>
                  </a:lnTo>
                  <a:lnTo>
                    <a:pt x="1032" y="75"/>
                  </a:lnTo>
                  <a:lnTo>
                    <a:pt x="1032" y="80"/>
                  </a:lnTo>
                  <a:lnTo>
                    <a:pt x="1037" y="85"/>
                  </a:lnTo>
                  <a:lnTo>
                    <a:pt x="1037" y="90"/>
                  </a:lnTo>
                  <a:lnTo>
                    <a:pt x="1037" y="95"/>
                  </a:lnTo>
                  <a:lnTo>
                    <a:pt x="1042" y="95"/>
                  </a:lnTo>
                  <a:lnTo>
                    <a:pt x="1042" y="100"/>
                  </a:lnTo>
                  <a:lnTo>
                    <a:pt x="1042" y="105"/>
                  </a:lnTo>
                  <a:lnTo>
                    <a:pt x="1047" y="105"/>
                  </a:lnTo>
                  <a:lnTo>
                    <a:pt x="1047" y="110"/>
                  </a:lnTo>
                  <a:lnTo>
                    <a:pt x="1047" y="115"/>
                  </a:lnTo>
                  <a:lnTo>
                    <a:pt x="1052" y="115"/>
                  </a:lnTo>
                  <a:lnTo>
                    <a:pt x="1052" y="120"/>
                  </a:lnTo>
                  <a:lnTo>
                    <a:pt x="1057" y="120"/>
                  </a:lnTo>
                  <a:lnTo>
                    <a:pt x="1057" y="125"/>
                  </a:lnTo>
                  <a:lnTo>
                    <a:pt x="1057" y="130"/>
                  </a:lnTo>
                  <a:lnTo>
                    <a:pt x="1062" y="130"/>
                  </a:lnTo>
                  <a:lnTo>
                    <a:pt x="1062" y="135"/>
                  </a:lnTo>
                  <a:lnTo>
                    <a:pt x="1067" y="140"/>
                  </a:lnTo>
                  <a:lnTo>
                    <a:pt x="1067" y="145"/>
                  </a:lnTo>
                  <a:lnTo>
                    <a:pt x="1072" y="145"/>
                  </a:lnTo>
                  <a:lnTo>
                    <a:pt x="1072" y="150"/>
                  </a:lnTo>
                  <a:lnTo>
                    <a:pt x="1077" y="150"/>
                  </a:lnTo>
                  <a:lnTo>
                    <a:pt x="1077" y="155"/>
                  </a:lnTo>
                  <a:lnTo>
                    <a:pt x="1067" y="155"/>
                  </a:lnTo>
                  <a:lnTo>
                    <a:pt x="1067" y="160"/>
                  </a:lnTo>
                  <a:lnTo>
                    <a:pt x="1062" y="160"/>
                  </a:lnTo>
                  <a:lnTo>
                    <a:pt x="1057" y="160"/>
                  </a:lnTo>
                  <a:lnTo>
                    <a:pt x="1052" y="165"/>
                  </a:lnTo>
                  <a:lnTo>
                    <a:pt x="1047" y="170"/>
                  </a:lnTo>
                  <a:lnTo>
                    <a:pt x="1037" y="175"/>
                  </a:lnTo>
                  <a:lnTo>
                    <a:pt x="1032" y="180"/>
                  </a:lnTo>
                  <a:lnTo>
                    <a:pt x="1027" y="180"/>
                  </a:lnTo>
                  <a:lnTo>
                    <a:pt x="1022" y="185"/>
                  </a:lnTo>
                  <a:lnTo>
                    <a:pt x="1017" y="185"/>
                  </a:lnTo>
                  <a:lnTo>
                    <a:pt x="1017" y="190"/>
                  </a:lnTo>
                  <a:lnTo>
                    <a:pt x="1012" y="190"/>
                  </a:lnTo>
                  <a:lnTo>
                    <a:pt x="1012" y="195"/>
                  </a:lnTo>
                  <a:lnTo>
                    <a:pt x="1012" y="200"/>
                  </a:lnTo>
                  <a:lnTo>
                    <a:pt x="1007" y="200"/>
                  </a:lnTo>
                  <a:lnTo>
                    <a:pt x="1007" y="195"/>
                  </a:lnTo>
                  <a:lnTo>
                    <a:pt x="1002" y="190"/>
                  </a:lnTo>
                  <a:lnTo>
                    <a:pt x="1002" y="185"/>
                  </a:lnTo>
                  <a:lnTo>
                    <a:pt x="1002" y="180"/>
                  </a:lnTo>
                  <a:lnTo>
                    <a:pt x="997" y="180"/>
                  </a:lnTo>
                  <a:lnTo>
                    <a:pt x="997" y="175"/>
                  </a:lnTo>
                  <a:lnTo>
                    <a:pt x="992" y="175"/>
                  </a:lnTo>
                  <a:lnTo>
                    <a:pt x="987" y="175"/>
                  </a:lnTo>
                  <a:lnTo>
                    <a:pt x="987" y="170"/>
                  </a:lnTo>
                  <a:lnTo>
                    <a:pt x="987" y="165"/>
                  </a:lnTo>
                  <a:lnTo>
                    <a:pt x="982" y="165"/>
                  </a:lnTo>
                  <a:lnTo>
                    <a:pt x="982" y="160"/>
                  </a:lnTo>
                  <a:lnTo>
                    <a:pt x="977" y="160"/>
                  </a:lnTo>
                  <a:lnTo>
                    <a:pt x="972" y="160"/>
                  </a:lnTo>
                  <a:lnTo>
                    <a:pt x="967" y="160"/>
                  </a:lnTo>
                  <a:lnTo>
                    <a:pt x="967" y="155"/>
                  </a:lnTo>
                  <a:lnTo>
                    <a:pt x="962" y="150"/>
                  </a:lnTo>
                  <a:lnTo>
                    <a:pt x="962" y="145"/>
                  </a:lnTo>
                  <a:lnTo>
                    <a:pt x="962" y="150"/>
                  </a:lnTo>
                  <a:lnTo>
                    <a:pt x="957" y="150"/>
                  </a:lnTo>
                  <a:lnTo>
                    <a:pt x="952" y="150"/>
                  </a:lnTo>
                  <a:lnTo>
                    <a:pt x="947" y="145"/>
                  </a:lnTo>
                  <a:lnTo>
                    <a:pt x="942" y="145"/>
                  </a:lnTo>
                  <a:lnTo>
                    <a:pt x="942" y="140"/>
                  </a:lnTo>
                  <a:lnTo>
                    <a:pt x="937" y="135"/>
                  </a:lnTo>
                  <a:lnTo>
                    <a:pt x="937" y="140"/>
                  </a:lnTo>
                  <a:lnTo>
                    <a:pt x="932" y="140"/>
                  </a:lnTo>
                  <a:lnTo>
                    <a:pt x="932" y="145"/>
                  </a:lnTo>
                  <a:lnTo>
                    <a:pt x="927" y="150"/>
                  </a:lnTo>
                  <a:lnTo>
                    <a:pt x="917" y="155"/>
                  </a:lnTo>
                  <a:lnTo>
                    <a:pt x="912" y="155"/>
                  </a:lnTo>
                  <a:lnTo>
                    <a:pt x="912" y="160"/>
                  </a:lnTo>
                  <a:lnTo>
                    <a:pt x="912" y="165"/>
                  </a:lnTo>
                  <a:lnTo>
                    <a:pt x="907" y="165"/>
                  </a:lnTo>
                  <a:lnTo>
                    <a:pt x="907" y="170"/>
                  </a:lnTo>
                  <a:lnTo>
                    <a:pt x="907" y="175"/>
                  </a:lnTo>
                  <a:lnTo>
                    <a:pt x="907" y="180"/>
                  </a:lnTo>
                  <a:lnTo>
                    <a:pt x="902" y="180"/>
                  </a:lnTo>
                  <a:lnTo>
                    <a:pt x="897" y="175"/>
                  </a:lnTo>
                  <a:lnTo>
                    <a:pt x="892" y="170"/>
                  </a:lnTo>
                  <a:lnTo>
                    <a:pt x="887" y="175"/>
                  </a:lnTo>
                  <a:lnTo>
                    <a:pt x="882" y="170"/>
                  </a:lnTo>
                  <a:lnTo>
                    <a:pt x="882" y="165"/>
                  </a:lnTo>
                  <a:lnTo>
                    <a:pt x="877" y="165"/>
                  </a:lnTo>
                  <a:lnTo>
                    <a:pt x="872" y="170"/>
                  </a:lnTo>
                  <a:lnTo>
                    <a:pt x="872" y="165"/>
                  </a:lnTo>
                  <a:lnTo>
                    <a:pt x="867" y="165"/>
                  </a:lnTo>
                  <a:lnTo>
                    <a:pt x="862" y="170"/>
                  </a:lnTo>
                  <a:lnTo>
                    <a:pt x="862" y="175"/>
                  </a:lnTo>
                  <a:lnTo>
                    <a:pt x="862" y="180"/>
                  </a:lnTo>
                  <a:lnTo>
                    <a:pt x="862" y="185"/>
                  </a:lnTo>
                  <a:lnTo>
                    <a:pt x="857" y="185"/>
                  </a:lnTo>
                  <a:lnTo>
                    <a:pt x="857" y="190"/>
                  </a:lnTo>
                  <a:lnTo>
                    <a:pt x="852" y="185"/>
                  </a:lnTo>
                  <a:lnTo>
                    <a:pt x="852" y="180"/>
                  </a:lnTo>
                  <a:lnTo>
                    <a:pt x="847" y="165"/>
                  </a:lnTo>
                  <a:lnTo>
                    <a:pt x="847" y="160"/>
                  </a:lnTo>
                  <a:lnTo>
                    <a:pt x="837" y="170"/>
                  </a:lnTo>
                  <a:lnTo>
                    <a:pt x="833" y="170"/>
                  </a:lnTo>
                  <a:lnTo>
                    <a:pt x="833" y="165"/>
                  </a:lnTo>
                  <a:lnTo>
                    <a:pt x="837" y="165"/>
                  </a:lnTo>
                  <a:lnTo>
                    <a:pt x="833" y="160"/>
                  </a:lnTo>
                  <a:lnTo>
                    <a:pt x="833" y="155"/>
                  </a:lnTo>
                  <a:lnTo>
                    <a:pt x="837" y="155"/>
                  </a:lnTo>
                  <a:lnTo>
                    <a:pt x="842" y="150"/>
                  </a:lnTo>
                  <a:lnTo>
                    <a:pt x="842" y="145"/>
                  </a:lnTo>
                  <a:lnTo>
                    <a:pt x="837" y="145"/>
                  </a:lnTo>
                  <a:lnTo>
                    <a:pt x="837" y="140"/>
                  </a:lnTo>
                  <a:lnTo>
                    <a:pt x="842" y="140"/>
                  </a:lnTo>
                  <a:lnTo>
                    <a:pt x="837" y="140"/>
                  </a:lnTo>
                  <a:lnTo>
                    <a:pt x="837" y="135"/>
                  </a:lnTo>
                  <a:lnTo>
                    <a:pt x="833" y="135"/>
                  </a:lnTo>
                  <a:lnTo>
                    <a:pt x="828" y="130"/>
                  </a:lnTo>
                  <a:lnTo>
                    <a:pt x="823" y="125"/>
                  </a:lnTo>
                  <a:lnTo>
                    <a:pt x="818" y="120"/>
                  </a:lnTo>
                  <a:lnTo>
                    <a:pt x="813" y="120"/>
                  </a:lnTo>
                  <a:lnTo>
                    <a:pt x="808" y="115"/>
                  </a:lnTo>
                  <a:lnTo>
                    <a:pt x="808" y="110"/>
                  </a:lnTo>
                  <a:lnTo>
                    <a:pt x="803" y="110"/>
                  </a:lnTo>
                  <a:lnTo>
                    <a:pt x="798" y="110"/>
                  </a:lnTo>
                  <a:lnTo>
                    <a:pt x="798" y="115"/>
                  </a:lnTo>
                  <a:lnTo>
                    <a:pt x="798" y="120"/>
                  </a:lnTo>
                  <a:lnTo>
                    <a:pt x="798" y="125"/>
                  </a:lnTo>
                  <a:lnTo>
                    <a:pt x="798" y="130"/>
                  </a:lnTo>
                  <a:lnTo>
                    <a:pt x="798" y="135"/>
                  </a:lnTo>
                  <a:lnTo>
                    <a:pt x="798" y="140"/>
                  </a:lnTo>
                  <a:lnTo>
                    <a:pt x="798" y="145"/>
                  </a:lnTo>
                  <a:lnTo>
                    <a:pt x="793" y="145"/>
                  </a:lnTo>
                  <a:lnTo>
                    <a:pt x="793" y="150"/>
                  </a:lnTo>
                  <a:lnTo>
                    <a:pt x="788" y="150"/>
                  </a:lnTo>
                  <a:lnTo>
                    <a:pt x="788" y="155"/>
                  </a:lnTo>
                  <a:lnTo>
                    <a:pt x="783" y="155"/>
                  </a:lnTo>
                  <a:lnTo>
                    <a:pt x="783" y="160"/>
                  </a:lnTo>
                  <a:lnTo>
                    <a:pt x="778" y="160"/>
                  </a:lnTo>
                  <a:lnTo>
                    <a:pt x="778" y="165"/>
                  </a:lnTo>
                  <a:lnTo>
                    <a:pt x="783" y="165"/>
                  </a:lnTo>
                  <a:lnTo>
                    <a:pt x="778" y="165"/>
                  </a:lnTo>
                  <a:lnTo>
                    <a:pt x="778" y="170"/>
                  </a:lnTo>
                  <a:lnTo>
                    <a:pt x="778" y="165"/>
                  </a:lnTo>
                  <a:lnTo>
                    <a:pt x="773" y="165"/>
                  </a:lnTo>
                  <a:lnTo>
                    <a:pt x="768" y="165"/>
                  </a:lnTo>
                  <a:lnTo>
                    <a:pt x="773" y="160"/>
                  </a:lnTo>
                  <a:lnTo>
                    <a:pt x="773" y="155"/>
                  </a:lnTo>
                  <a:lnTo>
                    <a:pt x="768" y="155"/>
                  </a:lnTo>
                  <a:lnTo>
                    <a:pt x="768" y="150"/>
                  </a:lnTo>
                  <a:lnTo>
                    <a:pt x="768" y="145"/>
                  </a:lnTo>
                  <a:lnTo>
                    <a:pt x="768" y="140"/>
                  </a:lnTo>
                  <a:lnTo>
                    <a:pt x="768" y="135"/>
                  </a:lnTo>
                  <a:lnTo>
                    <a:pt x="768" y="130"/>
                  </a:lnTo>
                  <a:lnTo>
                    <a:pt x="763" y="130"/>
                  </a:lnTo>
                  <a:lnTo>
                    <a:pt x="763" y="125"/>
                  </a:lnTo>
                  <a:lnTo>
                    <a:pt x="763" y="120"/>
                  </a:lnTo>
                  <a:lnTo>
                    <a:pt x="758" y="110"/>
                  </a:lnTo>
                  <a:lnTo>
                    <a:pt x="753" y="105"/>
                  </a:lnTo>
                  <a:lnTo>
                    <a:pt x="753" y="100"/>
                  </a:lnTo>
                  <a:lnTo>
                    <a:pt x="748" y="100"/>
                  </a:lnTo>
                  <a:lnTo>
                    <a:pt x="743" y="100"/>
                  </a:lnTo>
                  <a:lnTo>
                    <a:pt x="738" y="100"/>
                  </a:lnTo>
                  <a:lnTo>
                    <a:pt x="733" y="85"/>
                  </a:lnTo>
                  <a:lnTo>
                    <a:pt x="728" y="90"/>
                  </a:lnTo>
                  <a:lnTo>
                    <a:pt x="723" y="80"/>
                  </a:lnTo>
                  <a:lnTo>
                    <a:pt x="718" y="80"/>
                  </a:lnTo>
                  <a:lnTo>
                    <a:pt x="708" y="85"/>
                  </a:lnTo>
                  <a:lnTo>
                    <a:pt x="698" y="70"/>
                  </a:lnTo>
                  <a:lnTo>
                    <a:pt x="698" y="75"/>
                  </a:lnTo>
                  <a:lnTo>
                    <a:pt x="693" y="70"/>
                  </a:lnTo>
                  <a:lnTo>
                    <a:pt x="693" y="65"/>
                  </a:lnTo>
                  <a:lnTo>
                    <a:pt x="688" y="55"/>
                  </a:lnTo>
                  <a:lnTo>
                    <a:pt x="683" y="55"/>
                  </a:lnTo>
                  <a:lnTo>
                    <a:pt x="673" y="30"/>
                  </a:lnTo>
                  <a:lnTo>
                    <a:pt x="673" y="35"/>
                  </a:lnTo>
                  <a:lnTo>
                    <a:pt x="668" y="25"/>
                  </a:lnTo>
                  <a:lnTo>
                    <a:pt x="658" y="0"/>
                  </a:lnTo>
                  <a:lnTo>
                    <a:pt x="653" y="5"/>
                  </a:lnTo>
                  <a:lnTo>
                    <a:pt x="648" y="5"/>
                  </a:lnTo>
                  <a:lnTo>
                    <a:pt x="648" y="10"/>
                  </a:lnTo>
                  <a:lnTo>
                    <a:pt x="643" y="10"/>
                  </a:lnTo>
                  <a:lnTo>
                    <a:pt x="643" y="15"/>
                  </a:lnTo>
                  <a:lnTo>
                    <a:pt x="638" y="15"/>
                  </a:lnTo>
                  <a:lnTo>
                    <a:pt x="638" y="20"/>
                  </a:lnTo>
                  <a:lnTo>
                    <a:pt x="638" y="25"/>
                  </a:lnTo>
                  <a:lnTo>
                    <a:pt x="633" y="25"/>
                  </a:lnTo>
                  <a:lnTo>
                    <a:pt x="633" y="30"/>
                  </a:lnTo>
                  <a:lnTo>
                    <a:pt x="628" y="30"/>
                  </a:lnTo>
                  <a:lnTo>
                    <a:pt x="628" y="35"/>
                  </a:lnTo>
                  <a:lnTo>
                    <a:pt x="628" y="40"/>
                  </a:lnTo>
                  <a:lnTo>
                    <a:pt x="623" y="40"/>
                  </a:lnTo>
                  <a:lnTo>
                    <a:pt x="623" y="45"/>
                  </a:lnTo>
                  <a:lnTo>
                    <a:pt x="618" y="45"/>
                  </a:lnTo>
                  <a:lnTo>
                    <a:pt x="618" y="50"/>
                  </a:lnTo>
                  <a:lnTo>
                    <a:pt x="613" y="50"/>
                  </a:lnTo>
                  <a:lnTo>
                    <a:pt x="613" y="55"/>
                  </a:lnTo>
                  <a:lnTo>
                    <a:pt x="608" y="55"/>
                  </a:lnTo>
                  <a:lnTo>
                    <a:pt x="608" y="50"/>
                  </a:lnTo>
                  <a:lnTo>
                    <a:pt x="603" y="50"/>
                  </a:lnTo>
                  <a:lnTo>
                    <a:pt x="603" y="45"/>
                  </a:lnTo>
                  <a:lnTo>
                    <a:pt x="603" y="40"/>
                  </a:lnTo>
                  <a:lnTo>
                    <a:pt x="598" y="35"/>
                  </a:lnTo>
                  <a:lnTo>
                    <a:pt x="598" y="30"/>
                  </a:lnTo>
                  <a:lnTo>
                    <a:pt x="608" y="20"/>
                  </a:lnTo>
                  <a:lnTo>
                    <a:pt x="603" y="10"/>
                  </a:lnTo>
                  <a:lnTo>
                    <a:pt x="598" y="10"/>
                  </a:lnTo>
                  <a:lnTo>
                    <a:pt x="598" y="15"/>
                  </a:lnTo>
                  <a:lnTo>
                    <a:pt x="593" y="20"/>
                  </a:lnTo>
                  <a:lnTo>
                    <a:pt x="588" y="25"/>
                  </a:lnTo>
                  <a:lnTo>
                    <a:pt x="583" y="30"/>
                  </a:lnTo>
                  <a:lnTo>
                    <a:pt x="573" y="40"/>
                  </a:lnTo>
                  <a:lnTo>
                    <a:pt x="568" y="40"/>
                  </a:lnTo>
                  <a:lnTo>
                    <a:pt x="568" y="35"/>
                  </a:lnTo>
                  <a:lnTo>
                    <a:pt x="563" y="35"/>
                  </a:lnTo>
                  <a:lnTo>
                    <a:pt x="558" y="40"/>
                  </a:lnTo>
                  <a:lnTo>
                    <a:pt x="553" y="45"/>
                  </a:lnTo>
                  <a:lnTo>
                    <a:pt x="548" y="55"/>
                  </a:lnTo>
                  <a:lnTo>
                    <a:pt x="543" y="55"/>
                  </a:lnTo>
                  <a:lnTo>
                    <a:pt x="538" y="55"/>
                  </a:lnTo>
                  <a:lnTo>
                    <a:pt x="533" y="60"/>
                  </a:lnTo>
                  <a:lnTo>
                    <a:pt x="538" y="60"/>
                  </a:lnTo>
                  <a:lnTo>
                    <a:pt x="538" y="65"/>
                  </a:lnTo>
                  <a:lnTo>
                    <a:pt x="528" y="70"/>
                  </a:lnTo>
                  <a:lnTo>
                    <a:pt x="528" y="75"/>
                  </a:lnTo>
                  <a:lnTo>
                    <a:pt x="523" y="75"/>
                  </a:lnTo>
                  <a:lnTo>
                    <a:pt x="518" y="75"/>
                  </a:lnTo>
                  <a:lnTo>
                    <a:pt x="518" y="80"/>
                  </a:lnTo>
                  <a:lnTo>
                    <a:pt x="513" y="85"/>
                  </a:lnTo>
                  <a:lnTo>
                    <a:pt x="508" y="85"/>
                  </a:lnTo>
                  <a:lnTo>
                    <a:pt x="503" y="90"/>
                  </a:lnTo>
                  <a:lnTo>
                    <a:pt x="503" y="95"/>
                  </a:lnTo>
                  <a:lnTo>
                    <a:pt x="508" y="95"/>
                  </a:lnTo>
                  <a:lnTo>
                    <a:pt x="513" y="100"/>
                  </a:lnTo>
                  <a:lnTo>
                    <a:pt x="508" y="100"/>
                  </a:lnTo>
                  <a:lnTo>
                    <a:pt x="508" y="105"/>
                  </a:lnTo>
                  <a:lnTo>
                    <a:pt x="503" y="105"/>
                  </a:lnTo>
                  <a:lnTo>
                    <a:pt x="498" y="110"/>
                  </a:lnTo>
                  <a:lnTo>
                    <a:pt x="493" y="110"/>
                  </a:lnTo>
                  <a:lnTo>
                    <a:pt x="488" y="115"/>
                  </a:lnTo>
                  <a:lnTo>
                    <a:pt x="483" y="115"/>
                  </a:lnTo>
                  <a:lnTo>
                    <a:pt x="478" y="115"/>
                  </a:lnTo>
                  <a:lnTo>
                    <a:pt x="478" y="120"/>
                  </a:lnTo>
                  <a:lnTo>
                    <a:pt x="468" y="120"/>
                  </a:lnTo>
                  <a:lnTo>
                    <a:pt x="468" y="125"/>
                  </a:lnTo>
                  <a:lnTo>
                    <a:pt x="463" y="125"/>
                  </a:lnTo>
                  <a:lnTo>
                    <a:pt x="458" y="130"/>
                  </a:lnTo>
                  <a:lnTo>
                    <a:pt x="453" y="130"/>
                  </a:lnTo>
                  <a:lnTo>
                    <a:pt x="449" y="135"/>
                  </a:lnTo>
                  <a:lnTo>
                    <a:pt x="449" y="140"/>
                  </a:lnTo>
                  <a:lnTo>
                    <a:pt x="453" y="140"/>
                  </a:lnTo>
                  <a:lnTo>
                    <a:pt x="453" y="145"/>
                  </a:lnTo>
                  <a:lnTo>
                    <a:pt x="449" y="145"/>
                  </a:lnTo>
                  <a:lnTo>
                    <a:pt x="453" y="150"/>
                  </a:lnTo>
                  <a:lnTo>
                    <a:pt x="458" y="155"/>
                  </a:lnTo>
                  <a:lnTo>
                    <a:pt x="453" y="155"/>
                  </a:lnTo>
                  <a:lnTo>
                    <a:pt x="449" y="155"/>
                  </a:lnTo>
                  <a:lnTo>
                    <a:pt x="449" y="160"/>
                  </a:lnTo>
                  <a:lnTo>
                    <a:pt x="444" y="160"/>
                  </a:lnTo>
                  <a:lnTo>
                    <a:pt x="444" y="165"/>
                  </a:lnTo>
                  <a:lnTo>
                    <a:pt x="439" y="165"/>
                  </a:lnTo>
                  <a:lnTo>
                    <a:pt x="439" y="170"/>
                  </a:lnTo>
                  <a:lnTo>
                    <a:pt x="439" y="175"/>
                  </a:lnTo>
                  <a:lnTo>
                    <a:pt x="434" y="175"/>
                  </a:lnTo>
                  <a:lnTo>
                    <a:pt x="434" y="180"/>
                  </a:lnTo>
                  <a:lnTo>
                    <a:pt x="439" y="180"/>
                  </a:lnTo>
                  <a:lnTo>
                    <a:pt x="439" y="185"/>
                  </a:lnTo>
                  <a:lnTo>
                    <a:pt x="434" y="185"/>
                  </a:lnTo>
                  <a:lnTo>
                    <a:pt x="434" y="190"/>
                  </a:lnTo>
                  <a:lnTo>
                    <a:pt x="429" y="190"/>
                  </a:lnTo>
                  <a:lnTo>
                    <a:pt x="424" y="190"/>
                  </a:lnTo>
                  <a:lnTo>
                    <a:pt x="424" y="195"/>
                  </a:lnTo>
                  <a:lnTo>
                    <a:pt x="424" y="200"/>
                  </a:lnTo>
                  <a:lnTo>
                    <a:pt x="429" y="200"/>
                  </a:lnTo>
                  <a:lnTo>
                    <a:pt x="429" y="205"/>
                  </a:lnTo>
                  <a:lnTo>
                    <a:pt x="434" y="210"/>
                  </a:lnTo>
                  <a:lnTo>
                    <a:pt x="429" y="215"/>
                  </a:lnTo>
                  <a:lnTo>
                    <a:pt x="429" y="220"/>
                  </a:lnTo>
                  <a:lnTo>
                    <a:pt x="424" y="225"/>
                  </a:lnTo>
                  <a:lnTo>
                    <a:pt x="419" y="225"/>
                  </a:lnTo>
                  <a:lnTo>
                    <a:pt x="419" y="230"/>
                  </a:lnTo>
                  <a:lnTo>
                    <a:pt x="414" y="235"/>
                  </a:lnTo>
                  <a:lnTo>
                    <a:pt x="414" y="240"/>
                  </a:lnTo>
                  <a:lnTo>
                    <a:pt x="409" y="240"/>
                  </a:lnTo>
                  <a:lnTo>
                    <a:pt x="409" y="245"/>
                  </a:lnTo>
                  <a:lnTo>
                    <a:pt x="399" y="250"/>
                  </a:lnTo>
                  <a:lnTo>
                    <a:pt x="404" y="255"/>
                  </a:lnTo>
                  <a:lnTo>
                    <a:pt x="399" y="260"/>
                  </a:lnTo>
                  <a:lnTo>
                    <a:pt x="394" y="260"/>
                  </a:lnTo>
                  <a:lnTo>
                    <a:pt x="399" y="265"/>
                  </a:lnTo>
                  <a:lnTo>
                    <a:pt x="394" y="270"/>
                  </a:lnTo>
                  <a:lnTo>
                    <a:pt x="389" y="275"/>
                  </a:lnTo>
                  <a:lnTo>
                    <a:pt x="389" y="280"/>
                  </a:lnTo>
                  <a:lnTo>
                    <a:pt x="394" y="285"/>
                  </a:lnTo>
                  <a:lnTo>
                    <a:pt x="399" y="285"/>
                  </a:lnTo>
                  <a:lnTo>
                    <a:pt x="399" y="290"/>
                  </a:lnTo>
                  <a:lnTo>
                    <a:pt x="404" y="290"/>
                  </a:lnTo>
                  <a:lnTo>
                    <a:pt x="399" y="295"/>
                  </a:lnTo>
                  <a:lnTo>
                    <a:pt x="394" y="295"/>
                  </a:lnTo>
                  <a:lnTo>
                    <a:pt x="394" y="300"/>
                  </a:lnTo>
                  <a:lnTo>
                    <a:pt x="389" y="300"/>
                  </a:lnTo>
                  <a:lnTo>
                    <a:pt x="389" y="295"/>
                  </a:lnTo>
                  <a:lnTo>
                    <a:pt x="384" y="295"/>
                  </a:lnTo>
                  <a:lnTo>
                    <a:pt x="384" y="290"/>
                  </a:lnTo>
                  <a:lnTo>
                    <a:pt x="379" y="290"/>
                  </a:lnTo>
                  <a:lnTo>
                    <a:pt x="379" y="285"/>
                  </a:lnTo>
                  <a:lnTo>
                    <a:pt x="374" y="290"/>
                  </a:lnTo>
                  <a:lnTo>
                    <a:pt x="369" y="285"/>
                  </a:lnTo>
                  <a:lnTo>
                    <a:pt x="364" y="290"/>
                  </a:lnTo>
                  <a:lnTo>
                    <a:pt x="359" y="290"/>
                  </a:lnTo>
                  <a:lnTo>
                    <a:pt x="359" y="285"/>
                  </a:lnTo>
                  <a:lnTo>
                    <a:pt x="354" y="285"/>
                  </a:lnTo>
                  <a:lnTo>
                    <a:pt x="359" y="285"/>
                  </a:lnTo>
                  <a:lnTo>
                    <a:pt x="354" y="285"/>
                  </a:lnTo>
                  <a:lnTo>
                    <a:pt x="354" y="280"/>
                  </a:lnTo>
                  <a:lnTo>
                    <a:pt x="354" y="275"/>
                  </a:lnTo>
                  <a:lnTo>
                    <a:pt x="349" y="275"/>
                  </a:lnTo>
                  <a:lnTo>
                    <a:pt x="344" y="275"/>
                  </a:lnTo>
                  <a:lnTo>
                    <a:pt x="339" y="275"/>
                  </a:lnTo>
                  <a:lnTo>
                    <a:pt x="339" y="280"/>
                  </a:lnTo>
                  <a:lnTo>
                    <a:pt x="334" y="280"/>
                  </a:lnTo>
                  <a:lnTo>
                    <a:pt x="329" y="280"/>
                  </a:lnTo>
                  <a:lnTo>
                    <a:pt x="324" y="280"/>
                  </a:lnTo>
                  <a:lnTo>
                    <a:pt x="319" y="280"/>
                  </a:lnTo>
                  <a:lnTo>
                    <a:pt x="319" y="285"/>
                  </a:lnTo>
                  <a:lnTo>
                    <a:pt x="314" y="285"/>
                  </a:lnTo>
                  <a:lnTo>
                    <a:pt x="309" y="285"/>
                  </a:lnTo>
                  <a:lnTo>
                    <a:pt x="309" y="280"/>
                  </a:lnTo>
                  <a:lnTo>
                    <a:pt x="309" y="275"/>
                  </a:lnTo>
                  <a:lnTo>
                    <a:pt x="304" y="275"/>
                  </a:lnTo>
                  <a:lnTo>
                    <a:pt x="304" y="270"/>
                  </a:lnTo>
                  <a:lnTo>
                    <a:pt x="299" y="270"/>
                  </a:lnTo>
                  <a:lnTo>
                    <a:pt x="299" y="265"/>
                  </a:lnTo>
                  <a:lnTo>
                    <a:pt x="294" y="265"/>
                  </a:lnTo>
                  <a:lnTo>
                    <a:pt x="294" y="260"/>
                  </a:lnTo>
                  <a:lnTo>
                    <a:pt x="289" y="260"/>
                  </a:lnTo>
                  <a:lnTo>
                    <a:pt x="289" y="265"/>
                  </a:lnTo>
                  <a:lnTo>
                    <a:pt x="284" y="265"/>
                  </a:lnTo>
                  <a:lnTo>
                    <a:pt x="279" y="270"/>
                  </a:lnTo>
                  <a:lnTo>
                    <a:pt x="274" y="275"/>
                  </a:lnTo>
                  <a:lnTo>
                    <a:pt x="269" y="275"/>
                  </a:lnTo>
                  <a:lnTo>
                    <a:pt x="264" y="280"/>
                  </a:lnTo>
                  <a:lnTo>
                    <a:pt x="274" y="290"/>
                  </a:lnTo>
                  <a:lnTo>
                    <a:pt x="264" y="300"/>
                  </a:lnTo>
                  <a:lnTo>
                    <a:pt x="264" y="305"/>
                  </a:lnTo>
                  <a:lnTo>
                    <a:pt x="269" y="305"/>
                  </a:lnTo>
                  <a:lnTo>
                    <a:pt x="269" y="310"/>
                  </a:lnTo>
                  <a:lnTo>
                    <a:pt x="274" y="310"/>
                  </a:lnTo>
                  <a:lnTo>
                    <a:pt x="274" y="315"/>
                  </a:lnTo>
                  <a:lnTo>
                    <a:pt x="274" y="320"/>
                  </a:lnTo>
                  <a:lnTo>
                    <a:pt x="269" y="325"/>
                  </a:lnTo>
                  <a:lnTo>
                    <a:pt x="259" y="330"/>
                  </a:lnTo>
                  <a:lnTo>
                    <a:pt x="259" y="335"/>
                  </a:lnTo>
                  <a:lnTo>
                    <a:pt x="264" y="335"/>
                  </a:lnTo>
                  <a:lnTo>
                    <a:pt x="264" y="340"/>
                  </a:lnTo>
                  <a:lnTo>
                    <a:pt x="269" y="340"/>
                  </a:lnTo>
                  <a:lnTo>
                    <a:pt x="274" y="340"/>
                  </a:lnTo>
                  <a:lnTo>
                    <a:pt x="279" y="340"/>
                  </a:lnTo>
                  <a:lnTo>
                    <a:pt x="279" y="345"/>
                  </a:lnTo>
                  <a:lnTo>
                    <a:pt x="284" y="345"/>
                  </a:lnTo>
                  <a:lnTo>
                    <a:pt x="279" y="350"/>
                  </a:lnTo>
                  <a:lnTo>
                    <a:pt x="279" y="355"/>
                  </a:lnTo>
                  <a:lnTo>
                    <a:pt x="279" y="360"/>
                  </a:lnTo>
                  <a:lnTo>
                    <a:pt x="279" y="365"/>
                  </a:lnTo>
                  <a:lnTo>
                    <a:pt x="279" y="370"/>
                  </a:lnTo>
                  <a:lnTo>
                    <a:pt x="284" y="375"/>
                  </a:lnTo>
                  <a:lnTo>
                    <a:pt x="284" y="380"/>
                  </a:lnTo>
                  <a:lnTo>
                    <a:pt x="284" y="385"/>
                  </a:lnTo>
                  <a:lnTo>
                    <a:pt x="284" y="380"/>
                  </a:lnTo>
                  <a:lnTo>
                    <a:pt x="289" y="380"/>
                  </a:lnTo>
                  <a:lnTo>
                    <a:pt x="289" y="375"/>
                  </a:lnTo>
                  <a:lnTo>
                    <a:pt x="294" y="375"/>
                  </a:lnTo>
                  <a:lnTo>
                    <a:pt x="299" y="370"/>
                  </a:lnTo>
                  <a:lnTo>
                    <a:pt x="304" y="370"/>
                  </a:lnTo>
                  <a:lnTo>
                    <a:pt x="309" y="370"/>
                  </a:lnTo>
                  <a:lnTo>
                    <a:pt x="314" y="370"/>
                  </a:lnTo>
                  <a:lnTo>
                    <a:pt x="319" y="370"/>
                  </a:lnTo>
                  <a:lnTo>
                    <a:pt x="344" y="350"/>
                  </a:lnTo>
                  <a:lnTo>
                    <a:pt x="349" y="350"/>
                  </a:lnTo>
                  <a:lnTo>
                    <a:pt x="349" y="345"/>
                  </a:lnTo>
                  <a:lnTo>
                    <a:pt x="354" y="345"/>
                  </a:lnTo>
                  <a:lnTo>
                    <a:pt x="359" y="350"/>
                  </a:lnTo>
                  <a:lnTo>
                    <a:pt x="359" y="355"/>
                  </a:lnTo>
                  <a:lnTo>
                    <a:pt x="364" y="355"/>
                  </a:lnTo>
                  <a:lnTo>
                    <a:pt x="364" y="360"/>
                  </a:lnTo>
                  <a:lnTo>
                    <a:pt x="369" y="360"/>
                  </a:lnTo>
                  <a:lnTo>
                    <a:pt x="369" y="365"/>
                  </a:lnTo>
                  <a:lnTo>
                    <a:pt x="369" y="370"/>
                  </a:lnTo>
                  <a:lnTo>
                    <a:pt x="369" y="375"/>
                  </a:lnTo>
                  <a:lnTo>
                    <a:pt x="374" y="380"/>
                  </a:lnTo>
                  <a:lnTo>
                    <a:pt x="379" y="385"/>
                  </a:lnTo>
                  <a:lnTo>
                    <a:pt x="379" y="390"/>
                  </a:lnTo>
                  <a:lnTo>
                    <a:pt x="384" y="390"/>
                  </a:lnTo>
                  <a:lnTo>
                    <a:pt x="384" y="395"/>
                  </a:lnTo>
                  <a:lnTo>
                    <a:pt x="384" y="400"/>
                  </a:lnTo>
                  <a:lnTo>
                    <a:pt x="379" y="400"/>
                  </a:lnTo>
                  <a:lnTo>
                    <a:pt x="374" y="400"/>
                  </a:lnTo>
                  <a:lnTo>
                    <a:pt x="369" y="400"/>
                  </a:lnTo>
                  <a:lnTo>
                    <a:pt x="364" y="400"/>
                  </a:lnTo>
                  <a:lnTo>
                    <a:pt x="359" y="400"/>
                  </a:lnTo>
                  <a:lnTo>
                    <a:pt x="354" y="405"/>
                  </a:lnTo>
                  <a:lnTo>
                    <a:pt x="349" y="405"/>
                  </a:lnTo>
                  <a:lnTo>
                    <a:pt x="349" y="410"/>
                  </a:lnTo>
                  <a:lnTo>
                    <a:pt x="344" y="410"/>
                  </a:lnTo>
                  <a:lnTo>
                    <a:pt x="334" y="410"/>
                  </a:lnTo>
                  <a:lnTo>
                    <a:pt x="329" y="410"/>
                  </a:lnTo>
                  <a:lnTo>
                    <a:pt x="324" y="415"/>
                  </a:lnTo>
                  <a:lnTo>
                    <a:pt x="319" y="415"/>
                  </a:lnTo>
                  <a:lnTo>
                    <a:pt x="319" y="420"/>
                  </a:lnTo>
                  <a:lnTo>
                    <a:pt x="314" y="415"/>
                  </a:lnTo>
                  <a:lnTo>
                    <a:pt x="309" y="415"/>
                  </a:lnTo>
                  <a:lnTo>
                    <a:pt x="319" y="425"/>
                  </a:lnTo>
                  <a:lnTo>
                    <a:pt x="294" y="440"/>
                  </a:lnTo>
                  <a:lnTo>
                    <a:pt x="294" y="450"/>
                  </a:lnTo>
                  <a:lnTo>
                    <a:pt x="299" y="450"/>
                  </a:lnTo>
                  <a:lnTo>
                    <a:pt x="299" y="454"/>
                  </a:lnTo>
                  <a:lnTo>
                    <a:pt x="304" y="459"/>
                  </a:lnTo>
                  <a:lnTo>
                    <a:pt x="299" y="459"/>
                  </a:lnTo>
                  <a:lnTo>
                    <a:pt x="304" y="464"/>
                  </a:lnTo>
                  <a:lnTo>
                    <a:pt x="309" y="464"/>
                  </a:lnTo>
                  <a:lnTo>
                    <a:pt x="309" y="469"/>
                  </a:lnTo>
                  <a:lnTo>
                    <a:pt x="314" y="469"/>
                  </a:lnTo>
                  <a:lnTo>
                    <a:pt x="324" y="474"/>
                  </a:lnTo>
                  <a:lnTo>
                    <a:pt x="334" y="469"/>
                  </a:lnTo>
                  <a:lnTo>
                    <a:pt x="334" y="474"/>
                  </a:lnTo>
                  <a:lnTo>
                    <a:pt x="339" y="474"/>
                  </a:lnTo>
                  <a:lnTo>
                    <a:pt x="339" y="479"/>
                  </a:lnTo>
                  <a:lnTo>
                    <a:pt x="334" y="479"/>
                  </a:lnTo>
                  <a:lnTo>
                    <a:pt x="339" y="479"/>
                  </a:lnTo>
                  <a:lnTo>
                    <a:pt x="334" y="479"/>
                  </a:lnTo>
                  <a:lnTo>
                    <a:pt x="329" y="484"/>
                  </a:lnTo>
                  <a:lnTo>
                    <a:pt x="324" y="484"/>
                  </a:lnTo>
                  <a:lnTo>
                    <a:pt x="319" y="484"/>
                  </a:lnTo>
                  <a:lnTo>
                    <a:pt x="314" y="489"/>
                  </a:lnTo>
                  <a:lnTo>
                    <a:pt x="304" y="494"/>
                  </a:lnTo>
                  <a:lnTo>
                    <a:pt x="299" y="494"/>
                  </a:lnTo>
                  <a:lnTo>
                    <a:pt x="299" y="499"/>
                  </a:lnTo>
                  <a:lnTo>
                    <a:pt x="294" y="499"/>
                  </a:lnTo>
                  <a:lnTo>
                    <a:pt x="289" y="499"/>
                  </a:lnTo>
                  <a:lnTo>
                    <a:pt x="289" y="504"/>
                  </a:lnTo>
                  <a:lnTo>
                    <a:pt x="284" y="509"/>
                  </a:lnTo>
                  <a:lnTo>
                    <a:pt x="279" y="509"/>
                  </a:lnTo>
                  <a:lnTo>
                    <a:pt x="279" y="514"/>
                  </a:lnTo>
                  <a:lnTo>
                    <a:pt x="274" y="514"/>
                  </a:lnTo>
                  <a:lnTo>
                    <a:pt x="279" y="519"/>
                  </a:lnTo>
                  <a:lnTo>
                    <a:pt x="284" y="519"/>
                  </a:lnTo>
                  <a:lnTo>
                    <a:pt x="284" y="524"/>
                  </a:lnTo>
                  <a:lnTo>
                    <a:pt x="289" y="524"/>
                  </a:lnTo>
                  <a:lnTo>
                    <a:pt x="289" y="529"/>
                  </a:lnTo>
                  <a:lnTo>
                    <a:pt x="294" y="534"/>
                  </a:lnTo>
                  <a:lnTo>
                    <a:pt x="294" y="539"/>
                  </a:lnTo>
                  <a:lnTo>
                    <a:pt x="299" y="544"/>
                  </a:lnTo>
                  <a:lnTo>
                    <a:pt x="299" y="549"/>
                  </a:lnTo>
                  <a:lnTo>
                    <a:pt x="304" y="549"/>
                  </a:lnTo>
                  <a:lnTo>
                    <a:pt x="304" y="554"/>
                  </a:lnTo>
                  <a:lnTo>
                    <a:pt x="304" y="559"/>
                  </a:lnTo>
                  <a:lnTo>
                    <a:pt x="304" y="564"/>
                  </a:lnTo>
                  <a:lnTo>
                    <a:pt x="299" y="569"/>
                  </a:lnTo>
                  <a:lnTo>
                    <a:pt x="304" y="569"/>
                  </a:lnTo>
                  <a:lnTo>
                    <a:pt x="304" y="574"/>
                  </a:lnTo>
                  <a:lnTo>
                    <a:pt x="299" y="574"/>
                  </a:lnTo>
                  <a:lnTo>
                    <a:pt x="294" y="574"/>
                  </a:lnTo>
                  <a:lnTo>
                    <a:pt x="289" y="579"/>
                  </a:lnTo>
                  <a:lnTo>
                    <a:pt x="284" y="579"/>
                  </a:lnTo>
                  <a:lnTo>
                    <a:pt x="279" y="579"/>
                  </a:lnTo>
                  <a:lnTo>
                    <a:pt x="279" y="584"/>
                  </a:lnTo>
                  <a:lnTo>
                    <a:pt x="274" y="584"/>
                  </a:lnTo>
                  <a:lnTo>
                    <a:pt x="274" y="589"/>
                  </a:lnTo>
                  <a:lnTo>
                    <a:pt x="274" y="594"/>
                  </a:lnTo>
                  <a:lnTo>
                    <a:pt x="269" y="594"/>
                  </a:lnTo>
                  <a:lnTo>
                    <a:pt x="264" y="599"/>
                  </a:lnTo>
                  <a:lnTo>
                    <a:pt x="264" y="604"/>
                  </a:lnTo>
                  <a:lnTo>
                    <a:pt x="259" y="604"/>
                  </a:lnTo>
                  <a:lnTo>
                    <a:pt x="264" y="604"/>
                  </a:lnTo>
                  <a:lnTo>
                    <a:pt x="269" y="604"/>
                  </a:lnTo>
                  <a:lnTo>
                    <a:pt x="269" y="609"/>
                  </a:lnTo>
                  <a:lnTo>
                    <a:pt x="264" y="609"/>
                  </a:lnTo>
                  <a:lnTo>
                    <a:pt x="264" y="614"/>
                  </a:lnTo>
                  <a:lnTo>
                    <a:pt x="259" y="614"/>
                  </a:lnTo>
                  <a:lnTo>
                    <a:pt x="254" y="614"/>
                  </a:lnTo>
                  <a:lnTo>
                    <a:pt x="254" y="619"/>
                  </a:lnTo>
                  <a:lnTo>
                    <a:pt x="249" y="619"/>
                  </a:lnTo>
                  <a:lnTo>
                    <a:pt x="249" y="624"/>
                  </a:lnTo>
                  <a:lnTo>
                    <a:pt x="254" y="624"/>
                  </a:lnTo>
                  <a:lnTo>
                    <a:pt x="249" y="624"/>
                  </a:lnTo>
                  <a:lnTo>
                    <a:pt x="249" y="629"/>
                  </a:lnTo>
                  <a:lnTo>
                    <a:pt x="244" y="629"/>
                  </a:lnTo>
                  <a:lnTo>
                    <a:pt x="239" y="629"/>
                  </a:lnTo>
                  <a:lnTo>
                    <a:pt x="234" y="629"/>
                  </a:lnTo>
                  <a:lnTo>
                    <a:pt x="234" y="634"/>
                  </a:lnTo>
                  <a:lnTo>
                    <a:pt x="229" y="634"/>
                  </a:lnTo>
                  <a:lnTo>
                    <a:pt x="224" y="634"/>
                  </a:lnTo>
                  <a:lnTo>
                    <a:pt x="219" y="634"/>
                  </a:lnTo>
                  <a:lnTo>
                    <a:pt x="219" y="639"/>
                  </a:lnTo>
                  <a:lnTo>
                    <a:pt x="214" y="639"/>
                  </a:lnTo>
                  <a:lnTo>
                    <a:pt x="214" y="644"/>
                  </a:lnTo>
                  <a:lnTo>
                    <a:pt x="209" y="644"/>
                  </a:lnTo>
                  <a:lnTo>
                    <a:pt x="204" y="644"/>
                  </a:lnTo>
                  <a:lnTo>
                    <a:pt x="199" y="649"/>
                  </a:lnTo>
                  <a:lnTo>
                    <a:pt x="189" y="649"/>
                  </a:lnTo>
                  <a:lnTo>
                    <a:pt x="184" y="649"/>
                  </a:lnTo>
                  <a:lnTo>
                    <a:pt x="184" y="644"/>
                  </a:lnTo>
                  <a:lnTo>
                    <a:pt x="184" y="639"/>
                  </a:lnTo>
                  <a:lnTo>
                    <a:pt x="179" y="639"/>
                  </a:lnTo>
                  <a:lnTo>
                    <a:pt x="174" y="639"/>
                  </a:lnTo>
                  <a:lnTo>
                    <a:pt x="174" y="644"/>
                  </a:lnTo>
                  <a:lnTo>
                    <a:pt x="169" y="644"/>
                  </a:lnTo>
                  <a:lnTo>
                    <a:pt x="169" y="639"/>
                  </a:lnTo>
                  <a:lnTo>
                    <a:pt x="169" y="644"/>
                  </a:lnTo>
                  <a:lnTo>
                    <a:pt x="164" y="644"/>
                  </a:lnTo>
                  <a:lnTo>
                    <a:pt x="164" y="649"/>
                  </a:lnTo>
                  <a:lnTo>
                    <a:pt x="159" y="649"/>
                  </a:lnTo>
                  <a:lnTo>
                    <a:pt x="154" y="649"/>
                  </a:lnTo>
                  <a:lnTo>
                    <a:pt x="149" y="649"/>
                  </a:lnTo>
                  <a:lnTo>
                    <a:pt x="144" y="649"/>
                  </a:lnTo>
                  <a:lnTo>
                    <a:pt x="134" y="649"/>
                  </a:lnTo>
                  <a:lnTo>
                    <a:pt x="124" y="654"/>
                  </a:lnTo>
                  <a:lnTo>
                    <a:pt x="109" y="654"/>
                  </a:lnTo>
                  <a:lnTo>
                    <a:pt x="109" y="649"/>
                  </a:lnTo>
                  <a:lnTo>
                    <a:pt x="109" y="644"/>
                  </a:lnTo>
                  <a:lnTo>
                    <a:pt x="114" y="639"/>
                  </a:lnTo>
                  <a:lnTo>
                    <a:pt x="114" y="634"/>
                  </a:lnTo>
                  <a:lnTo>
                    <a:pt x="119" y="629"/>
                  </a:lnTo>
                  <a:lnTo>
                    <a:pt x="119" y="624"/>
                  </a:lnTo>
                  <a:lnTo>
                    <a:pt x="119" y="619"/>
                  </a:lnTo>
                  <a:lnTo>
                    <a:pt x="119" y="614"/>
                  </a:lnTo>
                  <a:lnTo>
                    <a:pt x="124" y="614"/>
                  </a:lnTo>
                  <a:lnTo>
                    <a:pt x="124" y="609"/>
                  </a:lnTo>
                  <a:lnTo>
                    <a:pt x="129" y="604"/>
                  </a:lnTo>
                  <a:lnTo>
                    <a:pt x="129" y="599"/>
                  </a:lnTo>
                  <a:lnTo>
                    <a:pt x="139" y="594"/>
                  </a:lnTo>
                  <a:lnTo>
                    <a:pt x="139" y="589"/>
                  </a:lnTo>
                  <a:lnTo>
                    <a:pt x="139" y="584"/>
                  </a:lnTo>
                  <a:lnTo>
                    <a:pt x="134" y="584"/>
                  </a:lnTo>
                  <a:lnTo>
                    <a:pt x="134" y="579"/>
                  </a:lnTo>
                  <a:lnTo>
                    <a:pt x="129" y="579"/>
                  </a:lnTo>
                  <a:lnTo>
                    <a:pt x="129" y="574"/>
                  </a:lnTo>
                  <a:lnTo>
                    <a:pt x="129" y="569"/>
                  </a:lnTo>
                  <a:lnTo>
                    <a:pt x="124" y="569"/>
                  </a:lnTo>
                  <a:lnTo>
                    <a:pt x="129" y="569"/>
                  </a:lnTo>
                  <a:lnTo>
                    <a:pt x="129" y="564"/>
                  </a:lnTo>
                  <a:lnTo>
                    <a:pt x="134" y="564"/>
                  </a:lnTo>
                  <a:lnTo>
                    <a:pt x="129" y="549"/>
                  </a:lnTo>
                  <a:lnTo>
                    <a:pt x="129" y="544"/>
                  </a:lnTo>
                  <a:lnTo>
                    <a:pt x="134" y="544"/>
                  </a:lnTo>
                  <a:lnTo>
                    <a:pt x="134" y="539"/>
                  </a:lnTo>
                  <a:lnTo>
                    <a:pt x="134" y="534"/>
                  </a:lnTo>
                  <a:lnTo>
                    <a:pt x="129" y="534"/>
                  </a:lnTo>
                  <a:lnTo>
                    <a:pt x="129" y="529"/>
                  </a:lnTo>
                  <a:lnTo>
                    <a:pt x="129" y="524"/>
                  </a:lnTo>
                  <a:lnTo>
                    <a:pt x="129" y="519"/>
                  </a:lnTo>
                  <a:lnTo>
                    <a:pt x="129" y="514"/>
                  </a:lnTo>
                  <a:lnTo>
                    <a:pt x="129" y="509"/>
                  </a:lnTo>
                  <a:lnTo>
                    <a:pt x="119" y="509"/>
                  </a:lnTo>
                  <a:lnTo>
                    <a:pt x="119" y="504"/>
                  </a:lnTo>
                  <a:lnTo>
                    <a:pt x="114" y="504"/>
                  </a:lnTo>
                  <a:lnTo>
                    <a:pt x="109" y="504"/>
                  </a:lnTo>
                  <a:lnTo>
                    <a:pt x="104" y="504"/>
                  </a:lnTo>
                  <a:lnTo>
                    <a:pt x="99" y="504"/>
                  </a:lnTo>
                  <a:lnTo>
                    <a:pt x="94" y="509"/>
                  </a:lnTo>
                  <a:lnTo>
                    <a:pt x="89" y="509"/>
                  </a:lnTo>
                  <a:lnTo>
                    <a:pt x="84" y="514"/>
                  </a:lnTo>
                  <a:lnTo>
                    <a:pt x="79" y="514"/>
                  </a:lnTo>
                  <a:lnTo>
                    <a:pt x="79" y="519"/>
                  </a:lnTo>
                  <a:lnTo>
                    <a:pt x="79" y="524"/>
                  </a:lnTo>
                  <a:lnTo>
                    <a:pt x="84" y="524"/>
                  </a:lnTo>
                  <a:lnTo>
                    <a:pt x="84" y="529"/>
                  </a:lnTo>
                  <a:lnTo>
                    <a:pt x="84" y="534"/>
                  </a:lnTo>
                  <a:lnTo>
                    <a:pt x="84" y="539"/>
                  </a:lnTo>
                  <a:lnTo>
                    <a:pt x="84" y="544"/>
                  </a:lnTo>
                  <a:lnTo>
                    <a:pt x="84" y="549"/>
                  </a:lnTo>
                  <a:lnTo>
                    <a:pt x="84" y="554"/>
                  </a:lnTo>
                  <a:lnTo>
                    <a:pt x="79" y="554"/>
                  </a:lnTo>
                  <a:lnTo>
                    <a:pt x="79" y="559"/>
                  </a:lnTo>
                  <a:lnTo>
                    <a:pt x="79" y="564"/>
                  </a:lnTo>
                  <a:lnTo>
                    <a:pt x="74" y="564"/>
                  </a:lnTo>
                  <a:lnTo>
                    <a:pt x="74" y="569"/>
                  </a:lnTo>
                  <a:lnTo>
                    <a:pt x="70" y="569"/>
                  </a:lnTo>
                  <a:lnTo>
                    <a:pt x="65" y="569"/>
                  </a:lnTo>
                  <a:lnTo>
                    <a:pt x="65" y="574"/>
                  </a:lnTo>
                  <a:lnTo>
                    <a:pt x="60" y="574"/>
                  </a:lnTo>
                  <a:lnTo>
                    <a:pt x="55" y="574"/>
                  </a:lnTo>
                  <a:lnTo>
                    <a:pt x="50" y="574"/>
                  </a:lnTo>
                  <a:lnTo>
                    <a:pt x="45" y="574"/>
                  </a:lnTo>
                  <a:lnTo>
                    <a:pt x="45" y="579"/>
                  </a:lnTo>
                  <a:lnTo>
                    <a:pt x="40" y="579"/>
                  </a:lnTo>
                  <a:lnTo>
                    <a:pt x="40" y="584"/>
                  </a:lnTo>
                  <a:lnTo>
                    <a:pt x="35" y="584"/>
                  </a:lnTo>
                  <a:lnTo>
                    <a:pt x="35" y="579"/>
                  </a:lnTo>
                  <a:lnTo>
                    <a:pt x="30" y="579"/>
                  </a:lnTo>
                  <a:lnTo>
                    <a:pt x="25" y="574"/>
                  </a:lnTo>
                  <a:lnTo>
                    <a:pt x="20" y="574"/>
                  </a:lnTo>
                  <a:lnTo>
                    <a:pt x="15" y="574"/>
                  </a:lnTo>
                  <a:lnTo>
                    <a:pt x="10" y="574"/>
                  </a:lnTo>
                  <a:lnTo>
                    <a:pt x="5" y="574"/>
                  </a:lnTo>
                  <a:lnTo>
                    <a:pt x="10" y="574"/>
                  </a:lnTo>
                  <a:lnTo>
                    <a:pt x="5" y="574"/>
                  </a:lnTo>
                  <a:lnTo>
                    <a:pt x="5" y="579"/>
                  </a:lnTo>
                  <a:lnTo>
                    <a:pt x="5" y="574"/>
                  </a:lnTo>
                  <a:lnTo>
                    <a:pt x="5" y="579"/>
                  </a:lnTo>
                  <a:lnTo>
                    <a:pt x="0" y="579"/>
                  </a:lnTo>
                  <a:lnTo>
                    <a:pt x="0" y="58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7AA3EEA2-9951-4A23-A8F8-96D12A0DCC9B}"/>
                </a:ext>
              </a:extLst>
            </p:cNvPr>
            <p:cNvSpPr>
              <a:spLocks/>
            </p:cNvSpPr>
            <p:nvPr/>
          </p:nvSpPr>
          <p:spPr bwMode="auto">
            <a:xfrm>
              <a:off x="3066" y="1048"/>
              <a:ext cx="728" cy="1197"/>
            </a:xfrm>
            <a:custGeom>
              <a:avLst/>
              <a:gdLst>
                <a:gd name="T0" fmla="*/ 723 w 728"/>
                <a:gd name="T1" fmla="*/ 579 h 1197"/>
                <a:gd name="T2" fmla="*/ 698 w 728"/>
                <a:gd name="T3" fmla="*/ 529 h 1197"/>
                <a:gd name="T4" fmla="*/ 689 w 728"/>
                <a:gd name="T5" fmla="*/ 499 h 1197"/>
                <a:gd name="T6" fmla="*/ 689 w 728"/>
                <a:gd name="T7" fmla="*/ 459 h 1197"/>
                <a:gd name="T8" fmla="*/ 659 w 728"/>
                <a:gd name="T9" fmla="*/ 439 h 1197"/>
                <a:gd name="T10" fmla="*/ 634 w 728"/>
                <a:gd name="T11" fmla="*/ 409 h 1197"/>
                <a:gd name="T12" fmla="*/ 599 w 728"/>
                <a:gd name="T13" fmla="*/ 384 h 1197"/>
                <a:gd name="T14" fmla="*/ 559 w 728"/>
                <a:gd name="T15" fmla="*/ 369 h 1197"/>
                <a:gd name="T16" fmla="*/ 544 w 728"/>
                <a:gd name="T17" fmla="*/ 329 h 1197"/>
                <a:gd name="T18" fmla="*/ 554 w 728"/>
                <a:gd name="T19" fmla="*/ 289 h 1197"/>
                <a:gd name="T20" fmla="*/ 604 w 728"/>
                <a:gd name="T21" fmla="*/ 259 h 1197"/>
                <a:gd name="T22" fmla="*/ 614 w 728"/>
                <a:gd name="T23" fmla="*/ 244 h 1197"/>
                <a:gd name="T24" fmla="*/ 624 w 728"/>
                <a:gd name="T25" fmla="*/ 195 h 1197"/>
                <a:gd name="T26" fmla="*/ 664 w 728"/>
                <a:gd name="T27" fmla="*/ 145 h 1197"/>
                <a:gd name="T28" fmla="*/ 629 w 728"/>
                <a:gd name="T29" fmla="*/ 100 h 1197"/>
                <a:gd name="T30" fmla="*/ 589 w 728"/>
                <a:gd name="T31" fmla="*/ 105 h 1197"/>
                <a:gd name="T32" fmla="*/ 499 w 728"/>
                <a:gd name="T33" fmla="*/ 125 h 1197"/>
                <a:gd name="T34" fmla="*/ 449 w 728"/>
                <a:gd name="T35" fmla="*/ 100 h 1197"/>
                <a:gd name="T36" fmla="*/ 419 w 728"/>
                <a:gd name="T37" fmla="*/ 65 h 1197"/>
                <a:gd name="T38" fmla="*/ 379 w 728"/>
                <a:gd name="T39" fmla="*/ 40 h 1197"/>
                <a:gd name="T40" fmla="*/ 339 w 728"/>
                <a:gd name="T41" fmla="*/ 15 h 1197"/>
                <a:gd name="T42" fmla="*/ 295 w 728"/>
                <a:gd name="T43" fmla="*/ 5 h 1197"/>
                <a:gd name="T44" fmla="*/ 285 w 728"/>
                <a:gd name="T45" fmla="*/ 75 h 1197"/>
                <a:gd name="T46" fmla="*/ 300 w 728"/>
                <a:gd name="T47" fmla="*/ 110 h 1197"/>
                <a:gd name="T48" fmla="*/ 290 w 728"/>
                <a:gd name="T49" fmla="*/ 155 h 1197"/>
                <a:gd name="T50" fmla="*/ 225 w 728"/>
                <a:gd name="T51" fmla="*/ 175 h 1197"/>
                <a:gd name="T52" fmla="*/ 190 w 728"/>
                <a:gd name="T53" fmla="*/ 170 h 1197"/>
                <a:gd name="T54" fmla="*/ 170 w 728"/>
                <a:gd name="T55" fmla="*/ 145 h 1197"/>
                <a:gd name="T56" fmla="*/ 145 w 728"/>
                <a:gd name="T57" fmla="*/ 130 h 1197"/>
                <a:gd name="T58" fmla="*/ 115 w 728"/>
                <a:gd name="T59" fmla="*/ 180 h 1197"/>
                <a:gd name="T60" fmla="*/ 95 w 728"/>
                <a:gd name="T61" fmla="*/ 254 h 1197"/>
                <a:gd name="T62" fmla="*/ 120 w 728"/>
                <a:gd name="T63" fmla="*/ 304 h 1197"/>
                <a:gd name="T64" fmla="*/ 90 w 728"/>
                <a:gd name="T65" fmla="*/ 354 h 1197"/>
                <a:gd name="T66" fmla="*/ 45 w 728"/>
                <a:gd name="T67" fmla="*/ 409 h 1197"/>
                <a:gd name="T68" fmla="*/ 40 w 728"/>
                <a:gd name="T69" fmla="*/ 444 h 1197"/>
                <a:gd name="T70" fmla="*/ 20 w 728"/>
                <a:gd name="T71" fmla="*/ 464 h 1197"/>
                <a:gd name="T72" fmla="*/ 30 w 728"/>
                <a:gd name="T73" fmla="*/ 494 h 1197"/>
                <a:gd name="T74" fmla="*/ 0 w 728"/>
                <a:gd name="T75" fmla="*/ 534 h 1197"/>
                <a:gd name="T76" fmla="*/ 25 w 728"/>
                <a:gd name="T77" fmla="*/ 574 h 1197"/>
                <a:gd name="T78" fmla="*/ 90 w 728"/>
                <a:gd name="T79" fmla="*/ 639 h 1197"/>
                <a:gd name="T80" fmla="*/ 140 w 728"/>
                <a:gd name="T81" fmla="*/ 639 h 1197"/>
                <a:gd name="T82" fmla="*/ 220 w 728"/>
                <a:gd name="T83" fmla="*/ 698 h 1197"/>
                <a:gd name="T84" fmla="*/ 290 w 728"/>
                <a:gd name="T85" fmla="*/ 763 h 1197"/>
                <a:gd name="T86" fmla="*/ 344 w 728"/>
                <a:gd name="T87" fmla="*/ 808 h 1197"/>
                <a:gd name="T88" fmla="*/ 334 w 728"/>
                <a:gd name="T89" fmla="*/ 823 h 1197"/>
                <a:gd name="T90" fmla="*/ 305 w 728"/>
                <a:gd name="T91" fmla="*/ 833 h 1197"/>
                <a:gd name="T92" fmla="*/ 290 w 728"/>
                <a:gd name="T93" fmla="*/ 863 h 1197"/>
                <a:gd name="T94" fmla="*/ 270 w 728"/>
                <a:gd name="T95" fmla="*/ 873 h 1197"/>
                <a:gd name="T96" fmla="*/ 270 w 728"/>
                <a:gd name="T97" fmla="*/ 938 h 1197"/>
                <a:gd name="T98" fmla="*/ 245 w 728"/>
                <a:gd name="T99" fmla="*/ 938 h 1197"/>
                <a:gd name="T100" fmla="*/ 225 w 728"/>
                <a:gd name="T101" fmla="*/ 963 h 1197"/>
                <a:gd name="T102" fmla="*/ 210 w 728"/>
                <a:gd name="T103" fmla="*/ 998 h 1197"/>
                <a:gd name="T104" fmla="*/ 220 w 728"/>
                <a:gd name="T105" fmla="*/ 1038 h 1197"/>
                <a:gd name="T106" fmla="*/ 175 w 728"/>
                <a:gd name="T107" fmla="*/ 1033 h 1197"/>
                <a:gd name="T108" fmla="*/ 145 w 728"/>
                <a:gd name="T109" fmla="*/ 1058 h 1197"/>
                <a:gd name="T110" fmla="*/ 110 w 728"/>
                <a:gd name="T111" fmla="*/ 1068 h 1197"/>
                <a:gd name="T112" fmla="*/ 85 w 728"/>
                <a:gd name="T113" fmla="*/ 1093 h 1197"/>
                <a:gd name="T114" fmla="*/ 80 w 728"/>
                <a:gd name="T115" fmla="*/ 1142 h 1197"/>
                <a:gd name="T116" fmla="*/ 105 w 728"/>
                <a:gd name="T117" fmla="*/ 116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197">
                  <a:moveTo>
                    <a:pt x="708" y="604"/>
                  </a:moveTo>
                  <a:lnTo>
                    <a:pt x="708" y="599"/>
                  </a:lnTo>
                  <a:lnTo>
                    <a:pt x="713" y="599"/>
                  </a:lnTo>
                  <a:lnTo>
                    <a:pt x="713" y="594"/>
                  </a:lnTo>
                  <a:lnTo>
                    <a:pt x="718" y="594"/>
                  </a:lnTo>
                  <a:lnTo>
                    <a:pt x="718" y="589"/>
                  </a:lnTo>
                  <a:lnTo>
                    <a:pt x="723" y="589"/>
                  </a:lnTo>
                  <a:lnTo>
                    <a:pt x="723" y="584"/>
                  </a:lnTo>
                  <a:lnTo>
                    <a:pt x="728" y="579"/>
                  </a:lnTo>
                  <a:lnTo>
                    <a:pt x="723" y="579"/>
                  </a:lnTo>
                  <a:lnTo>
                    <a:pt x="723" y="574"/>
                  </a:lnTo>
                  <a:lnTo>
                    <a:pt x="708" y="569"/>
                  </a:lnTo>
                  <a:lnTo>
                    <a:pt x="708" y="564"/>
                  </a:lnTo>
                  <a:lnTo>
                    <a:pt x="708" y="559"/>
                  </a:lnTo>
                  <a:lnTo>
                    <a:pt x="708" y="554"/>
                  </a:lnTo>
                  <a:lnTo>
                    <a:pt x="713" y="549"/>
                  </a:lnTo>
                  <a:lnTo>
                    <a:pt x="703" y="544"/>
                  </a:lnTo>
                  <a:lnTo>
                    <a:pt x="698" y="539"/>
                  </a:lnTo>
                  <a:lnTo>
                    <a:pt x="694" y="534"/>
                  </a:lnTo>
                  <a:lnTo>
                    <a:pt x="698" y="529"/>
                  </a:lnTo>
                  <a:lnTo>
                    <a:pt x="703" y="524"/>
                  </a:lnTo>
                  <a:lnTo>
                    <a:pt x="708" y="519"/>
                  </a:lnTo>
                  <a:lnTo>
                    <a:pt x="703" y="519"/>
                  </a:lnTo>
                  <a:lnTo>
                    <a:pt x="703" y="514"/>
                  </a:lnTo>
                  <a:lnTo>
                    <a:pt x="698" y="514"/>
                  </a:lnTo>
                  <a:lnTo>
                    <a:pt x="698" y="509"/>
                  </a:lnTo>
                  <a:lnTo>
                    <a:pt x="694" y="509"/>
                  </a:lnTo>
                  <a:lnTo>
                    <a:pt x="694" y="504"/>
                  </a:lnTo>
                  <a:lnTo>
                    <a:pt x="689" y="504"/>
                  </a:lnTo>
                  <a:lnTo>
                    <a:pt x="689" y="499"/>
                  </a:lnTo>
                  <a:lnTo>
                    <a:pt x="684" y="499"/>
                  </a:lnTo>
                  <a:lnTo>
                    <a:pt x="684" y="494"/>
                  </a:lnTo>
                  <a:lnTo>
                    <a:pt x="689" y="494"/>
                  </a:lnTo>
                  <a:lnTo>
                    <a:pt x="689" y="489"/>
                  </a:lnTo>
                  <a:lnTo>
                    <a:pt x="694" y="489"/>
                  </a:lnTo>
                  <a:lnTo>
                    <a:pt x="703" y="479"/>
                  </a:lnTo>
                  <a:lnTo>
                    <a:pt x="698" y="474"/>
                  </a:lnTo>
                  <a:lnTo>
                    <a:pt x="694" y="474"/>
                  </a:lnTo>
                  <a:lnTo>
                    <a:pt x="689" y="464"/>
                  </a:lnTo>
                  <a:lnTo>
                    <a:pt x="689" y="459"/>
                  </a:lnTo>
                  <a:lnTo>
                    <a:pt x="684" y="459"/>
                  </a:lnTo>
                  <a:lnTo>
                    <a:pt x="684" y="454"/>
                  </a:lnTo>
                  <a:lnTo>
                    <a:pt x="679" y="454"/>
                  </a:lnTo>
                  <a:lnTo>
                    <a:pt x="679" y="449"/>
                  </a:lnTo>
                  <a:lnTo>
                    <a:pt x="674" y="449"/>
                  </a:lnTo>
                  <a:lnTo>
                    <a:pt x="674" y="444"/>
                  </a:lnTo>
                  <a:lnTo>
                    <a:pt x="669" y="444"/>
                  </a:lnTo>
                  <a:lnTo>
                    <a:pt x="669" y="439"/>
                  </a:lnTo>
                  <a:lnTo>
                    <a:pt x="664" y="439"/>
                  </a:lnTo>
                  <a:lnTo>
                    <a:pt x="659" y="439"/>
                  </a:lnTo>
                  <a:lnTo>
                    <a:pt x="659" y="434"/>
                  </a:lnTo>
                  <a:lnTo>
                    <a:pt x="659" y="429"/>
                  </a:lnTo>
                  <a:lnTo>
                    <a:pt x="654" y="429"/>
                  </a:lnTo>
                  <a:lnTo>
                    <a:pt x="654" y="424"/>
                  </a:lnTo>
                  <a:lnTo>
                    <a:pt x="649" y="424"/>
                  </a:lnTo>
                  <a:lnTo>
                    <a:pt x="649" y="419"/>
                  </a:lnTo>
                  <a:lnTo>
                    <a:pt x="644" y="419"/>
                  </a:lnTo>
                  <a:lnTo>
                    <a:pt x="644" y="414"/>
                  </a:lnTo>
                  <a:lnTo>
                    <a:pt x="639" y="414"/>
                  </a:lnTo>
                  <a:lnTo>
                    <a:pt x="634" y="409"/>
                  </a:lnTo>
                  <a:lnTo>
                    <a:pt x="634" y="404"/>
                  </a:lnTo>
                  <a:lnTo>
                    <a:pt x="629" y="404"/>
                  </a:lnTo>
                  <a:lnTo>
                    <a:pt x="629" y="399"/>
                  </a:lnTo>
                  <a:lnTo>
                    <a:pt x="624" y="399"/>
                  </a:lnTo>
                  <a:lnTo>
                    <a:pt x="619" y="394"/>
                  </a:lnTo>
                  <a:lnTo>
                    <a:pt x="614" y="394"/>
                  </a:lnTo>
                  <a:lnTo>
                    <a:pt x="614" y="389"/>
                  </a:lnTo>
                  <a:lnTo>
                    <a:pt x="609" y="389"/>
                  </a:lnTo>
                  <a:lnTo>
                    <a:pt x="604" y="389"/>
                  </a:lnTo>
                  <a:lnTo>
                    <a:pt x="599" y="384"/>
                  </a:lnTo>
                  <a:lnTo>
                    <a:pt x="594" y="384"/>
                  </a:lnTo>
                  <a:lnTo>
                    <a:pt x="594" y="379"/>
                  </a:lnTo>
                  <a:lnTo>
                    <a:pt x="589" y="379"/>
                  </a:lnTo>
                  <a:lnTo>
                    <a:pt x="589" y="374"/>
                  </a:lnTo>
                  <a:lnTo>
                    <a:pt x="584" y="374"/>
                  </a:lnTo>
                  <a:lnTo>
                    <a:pt x="579" y="369"/>
                  </a:lnTo>
                  <a:lnTo>
                    <a:pt x="574" y="369"/>
                  </a:lnTo>
                  <a:lnTo>
                    <a:pt x="569" y="369"/>
                  </a:lnTo>
                  <a:lnTo>
                    <a:pt x="564" y="369"/>
                  </a:lnTo>
                  <a:lnTo>
                    <a:pt x="559" y="369"/>
                  </a:lnTo>
                  <a:lnTo>
                    <a:pt x="559" y="364"/>
                  </a:lnTo>
                  <a:lnTo>
                    <a:pt x="554" y="364"/>
                  </a:lnTo>
                  <a:lnTo>
                    <a:pt x="549" y="364"/>
                  </a:lnTo>
                  <a:lnTo>
                    <a:pt x="544" y="359"/>
                  </a:lnTo>
                  <a:lnTo>
                    <a:pt x="544" y="354"/>
                  </a:lnTo>
                  <a:lnTo>
                    <a:pt x="539" y="354"/>
                  </a:lnTo>
                  <a:lnTo>
                    <a:pt x="534" y="349"/>
                  </a:lnTo>
                  <a:lnTo>
                    <a:pt x="539" y="339"/>
                  </a:lnTo>
                  <a:lnTo>
                    <a:pt x="544" y="334"/>
                  </a:lnTo>
                  <a:lnTo>
                    <a:pt x="544" y="329"/>
                  </a:lnTo>
                  <a:lnTo>
                    <a:pt x="549" y="324"/>
                  </a:lnTo>
                  <a:lnTo>
                    <a:pt x="544" y="324"/>
                  </a:lnTo>
                  <a:lnTo>
                    <a:pt x="544" y="319"/>
                  </a:lnTo>
                  <a:lnTo>
                    <a:pt x="544" y="314"/>
                  </a:lnTo>
                  <a:lnTo>
                    <a:pt x="544" y="304"/>
                  </a:lnTo>
                  <a:lnTo>
                    <a:pt x="549" y="299"/>
                  </a:lnTo>
                  <a:lnTo>
                    <a:pt x="549" y="294"/>
                  </a:lnTo>
                  <a:lnTo>
                    <a:pt x="544" y="294"/>
                  </a:lnTo>
                  <a:lnTo>
                    <a:pt x="549" y="289"/>
                  </a:lnTo>
                  <a:lnTo>
                    <a:pt x="554" y="289"/>
                  </a:lnTo>
                  <a:lnTo>
                    <a:pt x="559" y="284"/>
                  </a:lnTo>
                  <a:lnTo>
                    <a:pt x="564" y="279"/>
                  </a:lnTo>
                  <a:lnTo>
                    <a:pt x="569" y="274"/>
                  </a:lnTo>
                  <a:lnTo>
                    <a:pt x="574" y="274"/>
                  </a:lnTo>
                  <a:lnTo>
                    <a:pt x="579" y="269"/>
                  </a:lnTo>
                  <a:lnTo>
                    <a:pt x="584" y="269"/>
                  </a:lnTo>
                  <a:lnTo>
                    <a:pt x="589" y="264"/>
                  </a:lnTo>
                  <a:lnTo>
                    <a:pt x="594" y="264"/>
                  </a:lnTo>
                  <a:lnTo>
                    <a:pt x="599" y="264"/>
                  </a:lnTo>
                  <a:lnTo>
                    <a:pt x="604" y="259"/>
                  </a:lnTo>
                  <a:lnTo>
                    <a:pt x="609" y="259"/>
                  </a:lnTo>
                  <a:lnTo>
                    <a:pt x="614" y="259"/>
                  </a:lnTo>
                  <a:lnTo>
                    <a:pt x="614" y="254"/>
                  </a:lnTo>
                  <a:lnTo>
                    <a:pt x="619" y="259"/>
                  </a:lnTo>
                  <a:lnTo>
                    <a:pt x="624" y="259"/>
                  </a:lnTo>
                  <a:lnTo>
                    <a:pt x="629" y="259"/>
                  </a:lnTo>
                  <a:lnTo>
                    <a:pt x="634" y="254"/>
                  </a:lnTo>
                  <a:lnTo>
                    <a:pt x="634" y="249"/>
                  </a:lnTo>
                  <a:lnTo>
                    <a:pt x="624" y="244"/>
                  </a:lnTo>
                  <a:lnTo>
                    <a:pt x="614" y="244"/>
                  </a:lnTo>
                  <a:lnTo>
                    <a:pt x="609" y="249"/>
                  </a:lnTo>
                  <a:lnTo>
                    <a:pt x="604" y="234"/>
                  </a:lnTo>
                  <a:lnTo>
                    <a:pt x="609" y="234"/>
                  </a:lnTo>
                  <a:lnTo>
                    <a:pt x="609" y="229"/>
                  </a:lnTo>
                  <a:lnTo>
                    <a:pt x="609" y="225"/>
                  </a:lnTo>
                  <a:lnTo>
                    <a:pt x="614" y="220"/>
                  </a:lnTo>
                  <a:lnTo>
                    <a:pt x="609" y="205"/>
                  </a:lnTo>
                  <a:lnTo>
                    <a:pt x="614" y="205"/>
                  </a:lnTo>
                  <a:lnTo>
                    <a:pt x="614" y="200"/>
                  </a:lnTo>
                  <a:lnTo>
                    <a:pt x="624" y="195"/>
                  </a:lnTo>
                  <a:lnTo>
                    <a:pt x="629" y="195"/>
                  </a:lnTo>
                  <a:lnTo>
                    <a:pt x="629" y="200"/>
                  </a:lnTo>
                  <a:lnTo>
                    <a:pt x="639" y="200"/>
                  </a:lnTo>
                  <a:lnTo>
                    <a:pt x="644" y="195"/>
                  </a:lnTo>
                  <a:lnTo>
                    <a:pt x="649" y="195"/>
                  </a:lnTo>
                  <a:lnTo>
                    <a:pt x="654" y="185"/>
                  </a:lnTo>
                  <a:lnTo>
                    <a:pt x="659" y="180"/>
                  </a:lnTo>
                  <a:lnTo>
                    <a:pt x="664" y="170"/>
                  </a:lnTo>
                  <a:lnTo>
                    <a:pt x="664" y="165"/>
                  </a:lnTo>
                  <a:lnTo>
                    <a:pt x="664" y="145"/>
                  </a:lnTo>
                  <a:lnTo>
                    <a:pt x="664" y="140"/>
                  </a:lnTo>
                  <a:lnTo>
                    <a:pt x="664" y="130"/>
                  </a:lnTo>
                  <a:lnTo>
                    <a:pt x="664" y="120"/>
                  </a:lnTo>
                  <a:lnTo>
                    <a:pt x="664" y="110"/>
                  </a:lnTo>
                  <a:lnTo>
                    <a:pt x="664" y="105"/>
                  </a:lnTo>
                  <a:lnTo>
                    <a:pt x="659" y="105"/>
                  </a:lnTo>
                  <a:lnTo>
                    <a:pt x="644" y="115"/>
                  </a:lnTo>
                  <a:lnTo>
                    <a:pt x="639" y="115"/>
                  </a:lnTo>
                  <a:lnTo>
                    <a:pt x="629" y="105"/>
                  </a:lnTo>
                  <a:lnTo>
                    <a:pt x="629" y="100"/>
                  </a:lnTo>
                  <a:lnTo>
                    <a:pt x="634" y="100"/>
                  </a:lnTo>
                  <a:lnTo>
                    <a:pt x="624" y="90"/>
                  </a:lnTo>
                  <a:lnTo>
                    <a:pt x="624" y="95"/>
                  </a:lnTo>
                  <a:lnTo>
                    <a:pt x="619" y="95"/>
                  </a:lnTo>
                  <a:lnTo>
                    <a:pt x="614" y="100"/>
                  </a:lnTo>
                  <a:lnTo>
                    <a:pt x="609" y="105"/>
                  </a:lnTo>
                  <a:lnTo>
                    <a:pt x="619" y="110"/>
                  </a:lnTo>
                  <a:lnTo>
                    <a:pt x="609" y="120"/>
                  </a:lnTo>
                  <a:lnTo>
                    <a:pt x="589" y="100"/>
                  </a:lnTo>
                  <a:lnTo>
                    <a:pt x="589" y="105"/>
                  </a:lnTo>
                  <a:lnTo>
                    <a:pt x="564" y="125"/>
                  </a:lnTo>
                  <a:lnTo>
                    <a:pt x="559" y="130"/>
                  </a:lnTo>
                  <a:lnTo>
                    <a:pt x="554" y="135"/>
                  </a:lnTo>
                  <a:lnTo>
                    <a:pt x="549" y="135"/>
                  </a:lnTo>
                  <a:lnTo>
                    <a:pt x="529" y="135"/>
                  </a:lnTo>
                  <a:lnTo>
                    <a:pt x="534" y="130"/>
                  </a:lnTo>
                  <a:lnTo>
                    <a:pt x="519" y="120"/>
                  </a:lnTo>
                  <a:lnTo>
                    <a:pt x="514" y="130"/>
                  </a:lnTo>
                  <a:lnTo>
                    <a:pt x="504" y="125"/>
                  </a:lnTo>
                  <a:lnTo>
                    <a:pt x="499" y="125"/>
                  </a:lnTo>
                  <a:lnTo>
                    <a:pt x="494" y="110"/>
                  </a:lnTo>
                  <a:lnTo>
                    <a:pt x="489" y="115"/>
                  </a:lnTo>
                  <a:lnTo>
                    <a:pt x="484" y="105"/>
                  </a:lnTo>
                  <a:lnTo>
                    <a:pt x="479" y="110"/>
                  </a:lnTo>
                  <a:lnTo>
                    <a:pt x="469" y="120"/>
                  </a:lnTo>
                  <a:lnTo>
                    <a:pt x="464" y="115"/>
                  </a:lnTo>
                  <a:lnTo>
                    <a:pt x="454" y="110"/>
                  </a:lnTo>
                  <a:lnTo>
                    <a:pt x="459" y="105"/>
                  </a:lnTo>
                  <a:lnTo>
                    <a:pt x="454" y="100"/>
                  </a:lnTo>
                  <a:lnTo>
                    <a:pt x="449" y="100"/>
                  </a:lnTo>
                  <a:lnTo>
                    <a:pt x="449" y="95"/>
                  </a:lnTo>
                  <a:lnTo>
                    <a:pt x="444" y="95"/>
                  </a:lnTo>
                  <a:lnTo>
                    <a:pt x="439" y="90"/>
                  </a:lnTo>
                  <a:lnTo>
                    <a:pt x="434" y="85"/>
                  </a:lnTo>
                  <a:lnTo>
                    <a:pt x="429" y="80"/>
                  </a:lnTo>
                  <a:lnTo>
                    <a:pt x="429" y="75"/>
                  </a:lnTo>
                  <a:lnTo>
                    <a:pt x="424" y="75"/>
                  </a:lnTo>
                  <a:lnTo>
                    <a:pt x="424" y="70"/>
                  </a:lnTo>
                  <a:lnTo>
                    <a:pt x="424" y="65"/>
                  </a:lnTo>
                  <a:lnTo>
                    <a:pt x="419" y="65"/>
                  </a:lnTo>
                  <a:lnTo>
                    <a:pt x="414" y="60"/>
                  </a:lnTo>
                  <a:lnTo>
                    <a:pt x="409" y="60"/>
                  </a:lnTo>
                  <a:lnTo>
                    <a:pt x="404" y="55"/>
                  </a:lnTo>
                  <a:lnTo>
                    <a:pt x="399" y="55"/>
                  </a:lnTo>
                  <a:lnTo>
                    <a:pt x="394" y="50"/>
                  </a:lnTo>
                  <a:lnTo>
                    <a:pt x="389" y="50"/>
                  </a:lnTo>
                  <a:lnTo>
                    <a:pt x="389" y="45"/>
                  </a:lnTo>
                  <a:lnTo>
                    <a:pt x="384" y="45"/>
                  </a:lnTo>
                  <a:lnTo>
                    <a:pt x="379" y="45"/>
                  </a:lnTo>
                  <a:lnTo>
                    <a:pt x="379" y="40"/>
                  </a:lnTo>
                  <a:lnTo>
                    <a:pt x="374" y="40"/>
                  </a:lnTo>
                  <a:lnTo>
                    <a:pt x="369" y="40"/>
                  </a:lnTo>
                  <a:lnTo>
                    <a:pt x="369" y="35"/>
                  </a:lnTo>
                  <a:lnTo>
                    <a:pt x="364" y="30"/>
                  </a:lnTo>
                  <a:lnTo>
                    <a:pt x="364" y="25"/>
                  </a:lnTo>
                  <a:lnTo>
                    <a:pt x="359" y="25"/>
                  </a:lnTo>
                  <a:lnTo>
                    <a:pt x="354" y="20"/>
                  </a:lnTo>
                  <a:lnTo>
                    <a:pt x="349" y="15"/>
                  </a:lnTo>
                  <a:lnTo>
                    <a:pt x="344" y="15"/>
                  </a:lnTo>
                  <a:lnTo>
                    <a:pt x="339" y="15"/>
                  </a:lnTo>
                  <a:lnTo>
                    <a:pt x="334" y="10"/>
                  </a:lnTo>
                  <a:lnTo>
                    <a:pt x="329" y="10"/>
                  </a:lnTo>
                  <a:lnTo>
                    <a:pt x="324" y="5"/>
                  </a:lnTo>
                  <a:lnTo>
                    <a:pt x="319" y="5"/>
                  </a:lnTo>
                  <a:lnTo>
                    <a:pt x="314" y="5"/>
                  </a:lnTo>
                  <a:lnTo>
                    <a:pt x="310" y="0"/>
                  </a:lnTo>
                  <a:lnTo>
                    <a:pt x="305" y="0"/>
                  </a:lnTo>
                  <a:lnTo>
                    <a:pt x="300" y="0"/>
                  </a:lnTo>
                  <a:lnTo>
                    <a:pt x="300" y="5"/>
                  </a:lnTo>
                  <a:lnTo>
                    <a:pt x="295" y="5"/>
                  </a:lnTo>
                  <a:lnTo>
                    <a:pt x="290" y="10"/>
                  </a:lnTo>
                  <a:lnTo>
                    <a:pt x="285" y="10"/>
                  </a:lnTo>
                  <a:lnTo>
                    <a:pt x="285" y="15"/>
                  </a:lnTo>
                  <a:lnTo>
                    <a:pt x="280" y="15"/>
                  </a:lnTo>
                  <a:lnTo>
                    <a:pt x="285" y="15"/>
                  </a:lnTo>
                  <a:lnTo>
                    <a:pt x="290" y="20"/>
                  </a:lnTo>
                  <a:lnTo>
                    <a:pt x="295" y="20"/>
                  </a:lnTo>
                  <a:lnTo>
                    <a:pt x="295" y="30"/>
                  </a:lnTo>
                  <a:lnTo>
                    <a:pt x="285" y="55"/>
                  </a:lnTo>
                  <a:lnTo>
                    <a:pt x="285" y="75"/>
                  </a:lnTo>
                  <a:lnTo>
                    <a:pt x="290" y="80"/>
                  </a:lnTo>
                  <a:lnTo>
                    <a:pt x="290" y="85"/>
                  </a:lnTo>
                  <a:lnTo>
                    <a:pt x="295" y="85"/>
                  </a:lnTo>
                  <a:lnTo>
                    <a:pt x="300" y="90"/>
                  </a:lnTo>
                  <a:lnTo>
                    <a:pt x="295" y="95"/>
                  </a:lnTo>
                  <a:lnTo>
                    <a:pt x="290" y="95"/>
                  </a:lnTo>
                  <a:lnTo>
                    <a:pt x="290" y="100"/>
                  </a:lnTo>
                  <a:lnTo>
                    <a:pt x="290" y="105"/>
                  </a:lnTo>
                  <a:lnTo>
                    <a:pt x="295" y="105"/>
                  </a:lnTo>
                  <a:lnTo>
                    <a:pt x="300" y="110"/>
                  </a:lnTo>
                  <a:lnTo>
                    <a:pt x="295" y="115"/>
                  </a:lnTo>
                  <a:lnTo>
                    <a:pt x="295" y="120"/>
                  </a:lnTo>
                  <a:lnTo>
                    <a:pt x="300" y="120"/>
                  </a:lnTo>
                  <a:lnTo>
                    <a:pt x="300" y="125"/>
                  </a:lnTo>
                  <a:lnTo>
                    <a:pt x="300" y="130"/>
                  </a:lnTo>
                  <a:lnTo>
                    <a:pt x="300" y="135"/>
                  </a:lnTo>
                  <a:lnTo>
                    <a:pt x="295" y="145"/>
                  </a:lnTo>
                  <a:lnTo>
                    <a:pt x="295" y="150"/>
                  </a:lnTo>
                  <a:lnTo>
                    <a:pt x="290" y="150"/>
                  </a:lnTo>
                  <a:lnTo>
                    <a:pt x="290" y="155"/>
                  </a:lnTo>
                  <a:lnTo>
                    <a:pt x="280" y="155"/>
                  </a:lnTo>
                  <a:lnTo>
                    <a:pt x="265" y="160"/>
                  </a:lnTo>
                  <a:lnTo>
                    <a:pt x="265" y="165"/>
                  </a:lnTo>
                  <a:lnTo>
                    <a:pt x="270" y="165"/>
                  </a:lnTo>
                  <a:lnTo>
                    <a:pt x="250" y="170"/>
                  </a:lnTo>
                  <a:lnTo>
                    <a:pt x="240" y="170"/>
                  </a:lnTo>
                  <a:lnTo>
                    <a:pt x="235" y="170"/>
                  </a:lnTo>
                  <a:lnTo>
                    <a:pt x="235" y="175"/>
                  </a:lnTo>
                  <a:lnTo>
                    <a:pt x="230" y="175"/>
                  </a:lnTo>
                  <a:lnTo>
                    <a:pt x="225" y="175"/>
                  </a:lnTo>
                  <a:lnTo>
                    <a:pt x="225" y="180"/>
                  </a:lnTo>
                  <a:lnTo>
                    <a:pt x="220" y="180"/>
                  </a:lnTo>
                  <a:lnTo>
                    <a:pt x="215" y="180"/>
                  </a:lnTo>
                  <a:lnTo>
                    <a:pt x="215" y="175"/>
                  </a:lnTo>
                  <a:lnTo>
                    <a:pt x="210" y="180"/>
                  </a:lnTo>
                  <a:lnTo>
                    <a:pt x="210" y="175"/>
                  </a:lnTo>
                  <a:lnTo>
                    <a:pt x="205" y="175"/>
                  </a:lnTo>
                  <a:lnTo>
                    <a:pt x="200" y="175"/>
                  </a:lnTo>
                  <a:lnTo>
                    <a:pt x="195" y="170"/>
                  </a:lnTo>
                  <a:lnTo>
                    <a:pt x="190" y="170"/>
                  </a:lnTo>
                  <a:lnTo>
                    <a:pt x="190" y="165"/>
                  </a:lnTo>
                  <a:lnTo>
                    <a:pt x="185" y="165"/>
                  </a:lnTo>
                  <a:lnTo>
                    <a:pt x="190" y="165"/>
                  </a:lnTo>
                  <a:lnTo>
                    <a:pt x="185" y="160"/>
                  </a:lnTo>
                  <a:lnTo>
                    <a:pt x="180" y="160"/>
                  </a:lnTo>
                  <a:lnTo>
                    <a:pt x="175" y="160"/>
                  </a:lnTo>
                  <a:lnTo>
                    <a:pt x="175" y="155"/>
                  </a:lnTo>
                  <a:lnTo>
                    <a:pt x="170" y="155"/>
                  </a:lnTo>
                  <a:lnTo>
                    <a:pt x="170" y="150"/>
                  </a:lnTo>
                  <a:lnTo>
                    <a:pt x="170" y="145"/>
                  </a:lnTo>
                  <a:lnTo>
                    <a:pt x="165" y="145"/>
                  </a:lnTo>
                  <a:lnTo>
                    <a:pt x="165" y="150"/>
                  </a:lnTo>
                  <a:lnTo>
                    <a:pt x="165" y="145"/>
                  </a:lnTo>
                  <a:lnTo>
                    <a:pt x="165" y="140"/>
                  </a:lnTo>
                  <a:lnTo>
                    <a:pt x="170" y="140"/>
                  </a:lnTo>
                  <a:lnTo>
                    <a:pt x="170" y="135"/>
                  </a:lnTo>
                  <a:lnTo>
                    <a:pt x="160" y="135"/>
                  </a:lnTo>
                  <a:lnTo>
                    <a:pt x="155" y="135"/>
                  </a:lnTo>
                  <a:lnTo>
                    <a:pt x="150" y="130"/>
                  </a:lnTo>
                  <a:lnTo>
                    <a:pt x="145" y="130"/>
                  </a:lnTo>
                  <a:lnTo>
                    <a:pt x="145" y="135"/>
                  </a:lnTo>
                  <a:lnTo>
                    <a:pt x="135" y="140"/>
                  </a:lnTo>
                  <a:lnTo>
                    <a:pt x="130" y="155"/>
                  </a:lnTo>
                  <a:lnTo>
                    <a:pt x="125" y="155"/>
                  </a:lnTo>
                  <a:lnTo>
                    <a:pt x="125" y="160"/>
                  </a:lnTo>
                  <a:lnTo>
                    <a:pt x="125" y="165"/>
                  </a:lnTo>
                  <a:lnTo>
                    <a:pt x="120" y="165"/>
                  </a:lnTo>
                  <a:lnTo>
                    <a:pt x="120" y="170"/>
                  </a:lnTo>
                  <a:lnTo>
                    <a:pt x="115" y="175"/>
                  </a:lnTo>
                  <a:lnTo>
                    <a:pt x="115" y="180"/>
                  </a:lnTo>
                  <a:lnTo>
                    <a:pt x="110" y="190"/>
                  </a:lnTo>
                  <a:lnTo>
                    <a:pt x="115" y="195"/>
                  </a:lnTo>
                  <a:lnTo>
                    <a:pt x="110" y="205"/>
                  </a:lnTo>
                  <a:lnTo>
                    <a:pt x="110" y="210"/>
                  </a:lnTo>
                  <a:lnTo>
                    <a:pt x="105" y="225"/>
                  </a:lnTo>
                  <a:lnTo>
                    <a:pt x="105" y="229"/>
                  </a:lnTo>
                  <a:lnTo>
                    <a:pt x="100" y="234"/>
                  </a:lnTo>
                  <a:lnTo>
                    <a:pt x="95" y="244"/>
                  </a:lnTo>
                  <a:lnTo>
                    <a:pt x="95" y="249"/>
                  </a:lnTo>
                  <a:lnTo>
                    <a:pt x="95" y="254"/>
                  </a:lnTo>
                  <a:lnTo>
                    <a:pt x="95" y="259"/>
                  </a:lnTo>
                  <a:lnTo>
                    <a:pt x="95" y="264"/>
                  </a:lnTo>
                  <a:lnTo>
                    <a:pt x="95" y="269"/>
                  </a:lnTo>
                  <a:lnTo>
                    <a:pt x="100" y="274"/>
                  </a:lnTo>
                  <a:lnTo>
                    <a:pt x="100" y="279"/>
                  </a:lnTo>
                  <a:lnTo>
                    <a:pt x="105" y="284"/>
                  </a:lnTo>
                  <a:lnTo>
                    <a:pt x="105" y="289"/>
                  </a:lnTo>
                  <a:lnTo>
                    <a:pt x="110" y="294"/>
                  </a:lnTo>
                  <a:lnTo>
                    <a:pt x="120" y="299"/>
                  </a:lnTo>
                  <a:lnTo>
                    <a:pt x="120" y="304"/>
                  </a:lnTo>
                  <a:lnTo>
                    <a:pt x="110" y="324"/>
                  </a:lnTo>
                  <a:lnTo>
                    <a:pt x="105" y="319"/>
                  </a:lnTo>
                  <a:lnTo>
                    <a:pt x="105" y="329"/>
                  </a:lnTo>
                  <a:lnTo>
                    <a:pt x="105" y="339"/>
                  </a:lnTo>
                  <a:lnTo>
                    <a:pt x="100" y="339"/>
                  </a:lnTo>
                  <a:lnTo>
                    <a:pt x="95" y="334"/>
                  </a:lnTo>
                  <a:lnTo>
                    <a:pt x="90" y="334"/>
                  </a:lnTo>
                  <a:lnTo>
                    <a:pt x="90" y="339"/>
                  </a:lnTo>
                  <a:lnTo>
                    <a:pt x="90" y="349"/>
                  </a:lnTo>
                  <a:lnTo>
                    <a:pt x="90" y="354"/>
                  </a:lnTo>
                  <a:lnTo>
                    <a:pt x="90" y="359"/>
                  </a:lnTo>
                  <a:lnTo>
                    <a:pt x="85" y="364"/>
                  </a:lnTo>
                  <a:lnTo>
                    <a:pt x="80" y="369"/>
                  </a:lnTo>
                  <a:lnTo>
                    <a:pt x="75" y="369"/>
                  </a:lnTo>
                  <a:lnTo>
                    <a:pt x="70" y="374"/>
                  </a:lnTo>
                  <a:lnTo>
                    <a:pt x="60" y="389"/>
                  </a:lnTo>
                  <a:lnTo>
                    <a:pt x="60" y="394"/>
                  </a:lnTo>
                  <a:lnTo>
                    <a:pt x="55" y="399"/>
                  </a:lnTo>
                  <a:lnTo>
                    <a:pt x="50" y="404"/>
                  </a:lnTo>
                  <a:lnTo>
                    <a:pt x="45" y="409"/>
                  </a:lnTo>
                  <a:lnTo>
                    <a:pt x="50" y="414"/>
                  </a:lnTo>
                  <a:lnTo>
                    <a:pt x="55" y="414"/>
                  </a:lnTo>
                  <a:lnTo>
                    <a:pt x="55" y="419"/>
                  </a:lnTo>
                  <a:lnTo>
                    <a:pt x="55" y="429"/>
                  </a:lnTo>
                  <a:lnTo>
                    <a:pt x="50" y="434"/>
                  </a:lnTo>
                  <a:lnTo>
                    <a:pt x="45" y="439"/>
                  </a:lnTo>
                  <a:lnTo>
                    <a:pt x="40" y="434"/>
                  </a:lnTo>
                  <a:lnTo>
                    <a:pt x="40" y="439"/>
                  </a:lnTo>
                  <a:lnTo>
                    <a:pt x="45" y="439"/>
                  </a:lnTo>
                  <a:lnTo>
                    <a:pt x="40" y="444"/>
                  </a:lnTo>
                  <a:lnTo>
                    <a:pt x="35" y="449"/>
                  </a:lnTo>
                  <a:lnTo>
                    <a:pt x="35" y="454"/>
                  </a:lnTo>
                  <a:lnTo>
                    <a:pt x="30" y="454"/>
                  </a:lnTo>
                  <a:lnTo>
                    <a:pt x="25" y="454"/>
                  </a:lnTo>
                  <a:lnTo>
                    <a:pt x="25" y="449"/>
                  </a:lnTo>
                  <a:lnTo>
                    <a:pt x="20" y="454"/>
                  </a:lnTo>
                  <a:lnTo>
                    <a:pt x="25" y="459"/>
                  </a:lnTo>
                  <a:lnTo>
                    <a:pt x="20" y="459"/>
                  </a:lnTo>
                  <a:lnTo>
                    <a:pt x="25" y="464"/>
                  </a:lnTo>
                  <a:lnTo>
                    <a:pt x="20" y="464"/>
                  </a:lnTo>
                  <a:lnTo>
                    <a:pt x="20" y="469"/>
                  </a:lnTo>
                  <a:lnTo>
                    <a:pt x="25" y="469"/>
                  </a:lnTo>
                  <a:lnTo>
                    <a:pt x="25" y="474"/>
                  </a:lnTo>
                  <a:lnTo>
                    <a:pt x="20" y="474"/>
                  </a:lnTo>
                  <a:lnTo>
                    <a:pt x="30" y="479"/>
                  </a:lnTo>
                  <a:lnTo>
                    <a:pt x="40" y="484"/>
                  </a:lnTo>
                  <a:lnTo>
                    <a:pt x="35" y="484"/>
                  </a:lnTo>
                  <a:lnTo>
                    <a:pt x="35" y="489"/>
                  </a:lnTo>
                  <a:lnTo>
                    <a:pt x="30" y="489"/>
                  </a:lnTo>
                  <a:lnTo>
                    <a:pt x="30" y="494"/>
                  </a:lnTo>
                  <a:lnTo>
                    <a:pt x="25" y="494"/>
                  </a:lnTo>
                  <a:lnTo>
                    <a:pt x="25" y="499"/>
                  </a:lnTo>
                  <a:lnTo>
                    <a:pt x="20" y="499"/>
                  </a:lnTo>
                  <a:lnTo>
                    <a:pt x="20" y="504"/>
                  </a:lnTo>
                  <a:lnTo>
                    <a:pt x="15" y="504"/>
                  </a:lnTo>
                  <a:lnTo>
                    <a:pt x="15" y="509"/>
                  </a:lnTo>
                  <a:lnTo>
                    <a:pt x="10" y="514"/>
                  </a:lnTo>
                  <a:lnTo>
                    <a:pt x="0" y="524"/>
                  </a:lnTo>
                  <a:lnTo>
                    <a:pt x="0" y="529"/>
                  </a:lnTo>
                  <a:lnTo>
                    <a:pt x="0" y="534"/>
                  </a:lnTo>
                  <a:lnTo>
                    <a:pt x="0" y="539"/>
                  </a:lnTo>
                  <a:lnTo>
                    <a:pt x="5" y="539"/>
                  </a:lnTo>
                  <a:lnTo>
                    <a:pt x="10" y="539"/>
                  </a:lnTo>
                  <a:lnTo>
                    <a:pt x="20" y="549"/>
                  </a:lnTo>
                  <a:lnTo>
                    <a:pt x="20" y="554"/>
                  </a:lnTo>
                  <a:lnTo>
                    <a:pt x="20" y="559"/>
                  </a:lnTo>
                  <a:lnTo>
                    <a:pt x="20" y="564"/>
                  </a:lnTo>
                  <a:lnTo>
                    <a:pt x="25" y="564"/>
                  </a:lnTo>
                  <a:lnTo>
                    <a:pt x="25" y="569"/>
                  </a:lnTo>
                  <a:lnTo>
                    <a:pt x="25" y="574"/>
                  </a:lnTo>
                  <a:lnTo>
                    <a:pt x="30" y="574"/>
                  </a:lnTo>
                  <a:lnTo>
                    <a:pt x="30" y="579"/>
                  </a:lnTo>
                  <a:lnTo>
                    <a:pt x="40" y="584"/>
                  </a:lnTo>
                  <a:lnTo>
                    <a:pt x="45" y="589"/>
                  </a:lnTo>
                  <a:lnTo>
                    <a:pt x="55" y="599"/>
                  </a:lnTo>
                  <a:lnTo>
                    <a:pt x="70" y="609"/>
                  </a:lnTo>
                  <a:lnTo>
                    <a:pt x="80" y="624"/>
                  </a:lnTo>
                  <a:lnTo>
                    <a:pt x="95" y="634"/>
                  </a:lnTo>
                  <a:lnTo>
                    <a:pt x="90" y="634"/>
                  </a:lnTo>
                  <a:lnTo>
                    <a:pt x="90" y="639"/>
                  </a:lnTo>
                  <a:lnTo>
                    <a:pt x="100" y="649"/>
                  </a:lnTo>
                  <a:lnTo>
                    <a:pt x="105" y="649"/>
                  </a:lnTo>
                  <a:lnTo>
                    <a:pt x="110" y="649"/>
                  </a:lnTo>
                  <a:lnTo>
                    <a:pt x="115" y="644"/>
                  </a:lnTo>
                  <a:lnTo>
                    <a:pt x="120" y="644"/>
                  </a:lnTo>
                  <a:lnTo>
                    <a:pt x="125" y="644"/>
                  </a:lnTo>
                  <a:lnTo>
                    <a:pt x="125" y="639"/>
                  </a:lnTo>
                  <a:lnTo>
                    <a:pt x="130" y="639"/>
                  </a:lnTo>
                  <a:lnTo>
                    <a:pt x="135" y="639"/>
                  </a:lnTo>
                  <a:lnTo>
                    <a:pt x="140" y="639"/>
                  </a:lnTo>
                  <a:lnTo>
                    <a:pt x="145" y="634"/>
                  </a:lnTo>
                  <a:lnTo>
                    <a:pt x="155" y="639"/>
                  </a:lnTo>
                  <a:lnTo>
                    <a:pt x="155" y="644"/>
                  </a:lnTo>
                  <a:lnTo>
                    <a:pt x="170" y="654"/>
                  </a:lnTo>
                  <a:lnTo>
                    <a:pt x="180" y="664"/>
                  </a:lnTo>
                  <a:lnTo>
                    <a:pt x="185" y="664"/>
                  </a:lnTo>
                  <a:lnTo>
                    <a:pt x="195" y="674"/>
                  </a:lnTo>
                  <a:lnTo>
                    <a:pt x="205" y="683"/>
                  </a:lnTo>
                  <a:lnTo>
                    <a:pt x="210" y="688"/>
                  </a:lnTo>
                  <a:lnTo>
                    <a:pt x="220" y="698"/>
                  </a:lnTo>
                  <a:lnTo>
                    <a:pt x="225" y="698"/>
                  </a:lnTo>
                  <a:lnTo>
                    <a:pt x="225" y="703"/>
                  </a:lnTo>
                  <a:lnTo>
                    <a:pt x="230" y="708"/>
                  </a:lnTo>
                  <a:lnTo>
                    <a:pt x="245" y="718"/>
                  </a:lnTo>
                  <a:lnTo>
                    <a:pt x="255" y="728"/>
                  </a:lnTo>
                  <a:lnTo>
                    <a:pt x="270" y="743"/>
                  </a:lnTo>
                  <a:lnTo>
                    <a:pt x="280" y="748"/>
                  </a:lnTo>
                  <a:lnTo>
                    <a:pt x="280" y="753"/>
                  </a:lnTo>
                  <a:lnTo>
                    <a:pt x="285" y="758"/>
                  </a:lnTo>
                  <a:lnTo>
                    <a:pt x="290" y="763"/>
                  </a:lnTo>
                  <a:lnTo>
                    <a:pt x="295" y="763"/>
                  </a:lnTo>
                  <a:lnTo>
                    <a:pt x="300" y="768"/>
                  </a:lnTo>
                  <a:lnTo>
                    <a:pt x="305" y="773"/>
                  </a:lnTo>
                  <a:lnTo>
                    <a:pt x="314" y="778"/>
                  </a:lnTo>
                  <a:lnTo>
                    <a:pt x="319" y="783"/>
                  </a:lnTo>
                  <a:lnTo>
                    <a:pt x="324" y="788"/>
                  </a:lnTo>
                  <a:lnTo>
                    <a:pt x="329" y="793"/>
                  </a:lnTo>
                  <a:lnTo>
                    <a:pt x="334" y="798"/>
                  </a:lnTo>
                  <a:lnTo>
                    <a:pt x="339" y="803"/>
                  </a:lnTo>
                  <a:lnTo>
                    <a:pt x="344" y="808"/>
                  </a:lnTo>
                  <a:lnTo>
                    <a:pt x="349" y="808"/>
                  </a:lnTo>
                  <a:lnTo>
                    <a:pt x="354" y="813"/>
                  </a:lnTo>
                  <a:lnTo>
                    <a:pt x="359" y="818"/>
                  </a:lnTo>
                  <a:lnTo>
                    <a:pt x="359" y="823"/>
                  </a:lnTo>
                  <a:lnTo>
                    <a:pt x="354" y="828"/>
                  </a:lnTo>
                  <a:lnTo>
                    <a:pt x="349" y="828"/>
                  </a:lnTo>
                  <a:lnTo>
                    <a:pt x="344" y="828"/>
                  </a:lnTo>
                  <a:lnTo>
                    <a:pt x="339" y="828"/>
                  </a:lnTo>
                  <a:lnTo>
                    <a:pt x="334" y="828"/>
                  </a:lnTo>
                  <a:lnTo>
                    <a:pt x="334" y="823"/>
                  </a:lnTo>
                  <a:lnTo>
                    <a:pt x="329" y="823"/>
                  </a:lnTo>
                  <a:lnTo>
                    <a:pt x="324" y="823"/>
                  </a:lnTo>
                  <a:lnTo>
                    <a:pt x="324" y="818"/>
                  </a:lnTo>
                  <a:lnTo>
                    <a:pt x="319" y="818"/>
                  </a:lnTo>
                  <a:lnTo>
                    <a:pt x="314" y="818"/>
                  </a:lnTo>
                  <a:lnTo>
                    <a:pt x="314" y="823"/>
                  </a:lnTo>
                  <a:lnTo>
                    <a:pt x="310" y="823"/>
                  </a:lnTo>
                  <a:lnTo>
                    <a:pt x="310" y="828"/>
                  </a:lnTo>
                  <a:lnTo>
                    <a:pt x="310" y="833"/>
                  </a:lnTo>
                  <a:lnTo>
                    <a:pt x="305" y="833"/>
                  </a:lnTo>
                  <a:lnTo>
                    <a:pt x="305" y="838"/>
                  </a:lnTo>
                  <a:lnTo>
                    <a:pt x="300" y="838"/>
                  </a:lnTo>
                  <a:lnTo>
                    <a:pt x="300" y="843"/>
                  </a:lnTo>
                  <a:lnTo>
                    <a:pt x="300" y="848"/>
                  </a:lnTo>
                  <a:lnTo>
                    <a:pt x="305" y="848"/>
                  </a:lnTo>
                  <a:lnTo>
                    <a:pt x="305" y="853"/>
                  </a:lnTo>
                  <a:lnTo>
                    <a:pt x="310" y="853"/>
                  </a:lnTo>
                  <a:lnTo>
                    <a:pt x="305" y="853"/>
                  </a:lnTo>
                  <a:lnTo>
                    <a:pt x="300" y="858"/>
                  </a:lnTo>
                  <a:lnTo>
                    <a:pt x="290" y="863"/>
                  </a:lnTo>
                  <a:lnTo>
                    <a:pt x="290" y="868"/>
                  </a:lnTo>
                  <a:lnTo>
                    <a:pt x="290" y="873"/>
                  </a:lnTo>
                  <a:lnTo>
                    <a:pt x="295" y="878"/>
                  </a:lnTo>
                  <a:lnTo>
                    <a:pt x="290" y="878"/>
                  </a:lnTo>
                  <a:lnTo>
                    <a:pt x="285" y="873"/>
                  </a:lnTo>
                  <a:lnTo>
                    <a:pt x="280" y="868"/>
                  </a:lnTo>
                  <a:lnTo>
                    <a:pt x="280" y="873"/>
                  </a:lnTo>
                  <a:lnTo>
                    <a:pt x="275" y="878"/>
                  </a:lnTo>
                  <a:lnTo>
                    <a:pt x="275" y="873"/>
                  </a:lnTo>
                  <a:lnTo>
                    <a:pt x="270" y="873"/>
                  </a:lnTo>
                  <a:lnTo>
                    <a:pt x="265" y="878"/>
                  </a:lnTo>
                  <a:lnTo>
                    <a:pt x="260" y="883"/>
                  </a:lnTo>
                  <a:lnTo>
                    <a:pt x="255" y="883"/>
                  </a:lnTo>
                  <a:lnTo>
                    <a:pt x="250" y="878"/>
                  </a:lnTo>
                  <a:lnTo>
                    <a:pt x="255" y="888"/>
                  </a:lnTo>
                  <a:lnTo>
                    <a:pt x="260" y="918"/>
                  </a:lnTo>
                  <a:lnTo>
                    <a:pt x="260" y="928"/>
                  </a:lnTo>
                  <a:lnTo>
                    <a:pt x="265" y="928"/>
                  </a:lnTo>
                  <a:lnTo>
                    <a:pt x="265" y="933"/>
                  </a:lnTo>
                  <a:lnTo>
                    <a:pt x="270" y="938"/>
                  </a:lnTo>
                  <a:lnTo>
                    <a:pt x="270" y="943"/>
                  </a:lnTo>
                  <a:lnTo>
                    <a:pt x="270" y="948"/>
                  </a:lnTo>
                  <a:lnTo>
                    <a:pt x="265" y="948"/>
                  </a:lnTo>
                  <a:lnTo>
                    <a:pt x="260" y="948"/>
                  </a:lnTo>
                  <a:lnTo>
                    <a:pt x="260" y="943"/>
                  </a:lnTo>
                  <a:lnTo>
                    <a:pt x="255" y="943"/>
                  </a:lnTo>
                  <a:lnTo>
                    <a:pt x="255" y="928"/>
                  </a:lnTo>
                  <a:lnTo>
                    <a:pt x="250" y="928"/>
                  </a:lnTo>
                  <a:lnTo>
                    <a:pt x="250" y="933"/>
                  </a:lnTo>
                  <a:lnTo>
                    <a:pt x="245" y="938"/>
                  </a:lnTo>
                  <a:lnTo>
                    <a:pt x="240" y="943"/>
                  </a:lnTo>
                  <a:lnTo>
                    <a:pt x="240" y="938"/>
                  </a:lnTo>
                  <a:lnTo>
                    <a:pt x="235" y="938"/>
                  </a:lnTo>
                  <a:lnTo>
                    <a:pt x="235" y="943"/>
                  </a:lnTo>
                  <a:lnTo>
                    <a:pt x="235" y="948"/>
                  </a:lnTo>
                  <a:lnTo>
                    <a:pt x="230" y="948"/>
                  </a:lnTo>
                  <a:lnTo>
                    <a:pt x="230" y="953"/>
                  </a:lnTo>
                  <a:lnTo>
                    <a:pt x="230" y="958"/>
                  </a:lnTo>
                  <a:lnTo>
                    <a:pt x="225" y="958"/>
                  </a:lnTo>
                  <a:lnTo>
                    <a:pt x="225" y="963"/>
                  </a:lnTo>
                  <a:lnTo>
                    <a:pt x="220" y="963"/>
                  </a:lnTo>
                  <a:lnTo>
                    <a:pt x="220" y="968"/>
                  </a:lnTo>
                  <a:lnTo>
                    <a:pt x="220" y="973"/>
                  </a:lnTo>
                  <a:lnTo>
                    <a:pt x="220" y="978"/>
                  </a:lnTo>
                  <a:lnTo>
                    <a:pt x="215" y="978"/>
                  </a:lnTo>
                  <a:lnTo>
                    <a:pt x="210" y="978"/>
                  </a:lnTo>
                  <a:lnTo>
                    <a:pt x="210" y="983"/>
                  </a:lnTo>
                  <a:lnTo>
                    <a:pt x="210" y="988"/>
                  </a:lnTo>
                  <a:lnTo>
                    <a:pt x="210" y="993"/>
                  </a:lnTo>
                  <a:lnTo>
                    <a:pt x="210" y="998"/>
                  </a:lnTo>
                  <a:lnTo>
                    <a:pt x="210" y="1003"/>
                  </a:lnTo>
                  <a:lnTo>
                    <a:pt x="210" y="1008"/>
                  </a:lnTo>
                  <a:lnTo>
                    <a:pt x="215" y="1008"/>
                  </a:lnTo>
                  <a:lnTo>
                    <a:pt x="215" y="1013"/>
                  </a:lnTo>
                  <a:lnTo>
                    <a:pt x="215" y="1018"/>
                  </a:lnTo>
                  <a:lnTo>
                    <a:pt x="215" y="1023"/>
                  </a:lnTo>
                  <a:lnTo>
                    <a:pt x="215" y="1028"/>
                  </a:lnTo>
                  <a:lnTo>
                    <a:pt x="220" y="1028"/>
                  </a:lnTo>
                  <a:lnTo>
                    <a:pt x="220" y="1033"/>
                  </a:lnTo>
                  <a:lnTo>
                    <a:pt x="220" y="1038"/>
                  </a:lnTo>
                  <a:lnTo>
                    <a:pt x="215" y="1038"/>
                  </a:lnTo>
                  <a:lnTo>
                    <a:pt x="210" y="1038"/>
                  </a:lnTo>
                  <a:lnTo>
                    <a:pt x="210" y="1033"/>
                  </a:lnTo>
                  <a:lnTo>
                    <a:pt x="205" y="1033"/>
                  </a:lnTo>
                  <a:lnTo>
                    <a:pt x="200" y="1033"/>
                  </a:lnTo>
                  <a:lnTo>
                    <a:pt x="195" y="1033"/>
                  </a:lnTo>
                  <a:lnTo>
                    <a:pt x="190" y="1033"/>
                  </a:lnTo>
                  <a:lnTo>
                    <a:pt x="185" y="1033"/>
                  </a:lnTo>
                  <a:lnTo>
                    <a:pt x="180" y="1033"/>
                  </a:lnTo>
                  <a:lnTo>
                    <a:pt x="175" y="1033"/>
                  </a:lnTo>
                  <a:lnTo>
                    <a:pt x="175" y="1038"/>
                  </a:lnTo>
                  <a:lnTo>
                    <a:pt x="175" y="1043"/>
                  </a:lnTo>
                  <a:lnTo>
                    <a:pt x="175" y="1048"/>
                  </a:lnTo>
                  <a:lnTo>
                    <a:pt x="170" y="1053"/>
                  </a:lnTo>
                  <a:lnTo>
                    <a:pt x="165" y="1053"/>
                  </a:lnTo>
                  <a:lnTo>
                    <a:pt x="165" y="1048"/>
                  </a:lnTo>
                  <a:lnTo>
                    <a:pt x="160" y="1048"/>
                  </a:lnTo>
                  <a:lnTo>
                    <a:pt x="160" y="1053"/>
                  </a:lnTo>
                  <a:lnTo>
                    <a:pt x="155" y="1053"/>
                  </a:lnTo>
                  <a:lnTo>
                    <a:pt x="145" y="1058"/>
                  </a:lnTo>
                  <a:lnTo>
                    <a:pt x="140" y="1063"/>
                  </a:lnTo>
                  <a:lnTo>
                    <a:pt x="135" y="1063"/>
                  </a:lnTo>
                  <a:lnTo>
                    <a:pt x="135" y="1068"/>
                  </a:lnTo>
                  <a:lnTo>
                    <a:pt x="130" y="1068"/>
                  </a:lnTo>
                  <a:lnTo>
                    <a:pt x="130" y="1063"/>
                  </a:lnTo>
                  <a:lnTo>
                    <a:pt x="125" y="1063"/>
                  </a:lnTo>
                  <a:lnTo>
                    <a:pt x="120" y="1063"/>
                  </a:lnTo>
                  <a:lnTo>
                    <a:pt x="115" y="1063"/>
                  </a:lnTo>
                  <a:lnTo>
                    <a:pt x="110" y="1063"/>
                  </a:lnTo>
                  <a:lnTo>
                    <a:pt x="110" y="1068"/>
                  </a:lnTo>
                  <a:lnTo>
                    <a:pt x="105" y="1068"/>
                  </a:lnTo>
                  <a:lnTo>
                    <a:pt x="105" y="1073"/>
                  </a:lnTo>
                  <a:lnTo>
                    <a:pt x="100" y="1073"/>
                  </a:lnTo>
                  <a:lnTo>
                    <a:pt x="95" y="1073"/>
                  </a:lnTo>
                  <a:lnTo>
                    <a:pt x="95" y="1078"/>
                  </a:lnTo>
                  <a:lnTo>
                    <a:pt x="90" y="1078"/>
                  </a:lnTo>
                  <a:lnTo>
                    <a:pt x="90" y="1083"/>
                  </a:lnTo>
                  <a:lnTo>
                    <a:pt x="90" y="1088"/>
                  </a:lnTo>
                  <a:lnTo>
                    <a:pt x="85" y="1088"/>
                  </a:lnTo>
                  <a:lnTo>
                    <a:pt x="85" y="1093"/>
                  </a:lnTo>
                  <a:lnTo>
                    <a:pt x="85" y="1103"/>
                  </a:lnTo>
                  <a:lnTo>
                    <a:pt x="80" y="1103"/>
                  </a:lnTo>
                  <a:lnTo>
                    <a:pt x="75" y="1108"/>
                  </a:lnTo>
                  <a:lnTo>
                    <a:pt x="70" y="1113"/>
                  </a:lnTo>
                  <a:lnTo>
                    <a:pt x="70" y="1118"/>
                  </a:lnTo>
                  <a:lnTo>
                    <a:pt x="65" y="1127"/>
                  </a:lnTo>
                  <a:lnTo>
                    <a:pt x="70" y="1132"/>
                  </a:lnTo>
                  <a:lnTo>
                    <a:pt x="75" y="1137"/>
                  </a:lnTo>
                  <a:lnTo>
                    <a:pt x="75" y="1142"/>
                  </a:lnTo>
                  <a:lnTo>
                    <a:pt x="80" y="1142"/>
                  </a:lnTo>
                  <a:lnTo>
                    <a:pt x="80" y="1147"/>
                  </a:lnTo>
                  <a:lnTo>
                    <a:pt x="85" y="1147"/>
                  </a:lnTo>
                  <a:lnTo>
                    <a:pt x="85" y="1152"/>
                  </a:lnTo>
                  <a:lnTo>
                    <a:pt x="90" y="1152"/>
                  </a:lnTo>
                  <a:lnTo>
                    <a:pt x="90" y="1157"/>
                  </a:lnTo>
                  <a:lnTo>
                    <a:pt x="95" y="1157"/>
                  </a:lnTo>
                  <a:lnTo>
                    <a:pt x="95" y="1162"/>
                  </a:lnTo>
                  <a:lnTo>
                    <a:pt x="100" y="1162"/>
                  </a:lnTo>
                  <a:lnTo>
                    <a:pt x="100" y="1167"/>
                  </a:lnTo>
                  <a:lnTo>
                    <a:pt x="105" y="1167"/>
                  </a:lnTo>
                  <a:lnTo>
                    <a:pt x="105" y="1172"/>
                  </a:lnTo>
                  <a:lnTo>
                    <a:pt x="110" y="1172"/>
                  </a:lnTo>
                  <a:lnTo>
                    <a:pt x="110" y="1177"/>
                  </a:lnTo>
                  <a:lnTo>
                    <a:pt x="115" y="1177"/>
                  </a:lnTo>
                  <a:lnTo>
                    <a:pt x="115" y="1182"/>
                  </a:lnTo>
                  <a:lnTo>
                    <a:pt x="120" y="1187"/>
                  </a:lnTo>
                  <a:lnTo>
                    <a:pt x="120" y="1192"/>
                  </a:lnTo>
                  <a:lnTo>
                    <a:pt x="125" y="1192"/>
                  </a:lnTo>
                  <a:lnTo>
                    <a:pt x="125" y="119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21491075-A21C-49D0-BEAA-35D6D77FAB5F}"/>
                </a:ext>
              </a:extLst>
            </p:cNvPr>
            <p:cNvSpPr>
              <a:spLocks/>
            </p:cNvSpPr>
            <p:nvPr/>
          </p:nvSpPr>
          <p:spPr bwMode="auto">
            <a:xfrm>
              <a:off x="3600" y="1652"/>
              <a:ext cx="628" cy="948"/>
            </a:xfrm>
            <a:custGeom>
              <a:avLst/>
              <a:gdLst>
                <a:gd name="T0" fmla="*/ 613 w 628"/>
                <a:gd name="T1" fmla="*/ 918 h 948"/>
                <a:gd name="T2" fmla="*/ 613 w 628"/>
                <a:gd name="T3" fmla="*/ 893 h 948"/>
                <a:gd name="T4" fmla="*/ 603 w 628"/>
                <a:gd name="T5" fmla="*/ 873 h 948"/>
                <a:gd name="T6" fmla="*/ 588 w 628"/>
                <a:gd name="T7" fmla="*/ 848 h 948"/>
                <a:gd name="T8" fmla="*/ 588 w 628"/>
                <a:gd name="T9" fmla="*/ 828 h 948"/>
                <a:gd name="T10" fmla="*/ 563 w 628"/>
                <a:gd name="T11" fmla="*/ 793 h 948"/>
                <a:gd name="T12" fmla="*/ 553 w 628"/>
                <a:gd name="T13" fmla="*/ 763 h 948"/>
                <a:gd name="T14" fmla="*/ 573 w 628"/>
                <a:gd name="T15" fmla="*/ 753 h 948"/>
                <a:gd name="T16" fmla="*/ 563 w 628"/>
                <a:gd name="T17" fmla="*/ 723 h 948"/>
                <a:gd name="T18" fmla="*/ 553 w 628"/>
                <a:gd name="T19" fmla="*/ 693 h 948"/>
                <a:gd name="T20" fmla="*/ 539 w 628"/>
                <a:gd name="T21" fmla="*/ 668 h 948"/>
                <a:gd name="T22" fmla="*/ 534 w 628"/>
                <a:gd name="T23" fmla="*/ 638 h 948"/>
                <a:gd name="T24" fmla="*/ 539 w 628"/>
                <a:gd name="T25" fmla="*/ 608 h 948"/>
                <a:gd name="T26" fmla="*/ 504 w 628"/>
                <a:gd name="T27" fmla="*/ 598 h 948"/>
                <a:gd name="T28" fmla="*/ 489 w 628"/>
                <a:gd name="T29" fmla="*/ 583 h 948"/>
                <a:gd name="T30" fmla="*/ 459 w 628"/>
                <a:gd name="T31" fmla="*/ 578 h 948"/>
                <a:gd name="T32" fmla="*/ 429 w 628"/>
                <a:gd name="T33" fmla="*/ 583 h 948"/>
                <a:gd name="T34" fmla="*/ 409 w 628"/>
                <a:gd name="T35" fmla="*/ 568 h 948"/>
                <a:gd name="T36" fmla="*/ 389 w 628"/>
                <a:gd name="T37" fmla="*/ 548 h 948"/>
                <a:gd name="T38" fmla="*/ 369 w 628"/>
                <a:gd name="T39" fmla="*/ 538 h 948"/>
                <a:gd name="T40" fmla="*/ 339 w 628"/>
                <a:gd name="T41" fmla="*/ 519 h 948"/>
                <a:gd name="T42" fmla="*/ 309 w 628"/>
                <a:gd name="T43" fmla="*/ 499 h 948"/>
                <a:gd name="T44" fmla="*/ 279 w 628"/>
                <a:gd name="T45" fmla="*/ 519 h 948"/>
                <a:gd name="T46" fmla="*/ 269 w 628"/>
                <a:gd name="T47" fmla="*/ 563 h 948"/>
                <a:gd name="T48" fmla="*/ 234 w 628"/>
                <a:gd name="T49" fmla="*/ 598 h 948"/>
                <a:gd name="T50" fmla="*/ 189 w 628"/>
                <a:gd name="T51" fmla="*/ 623 h 948"/>
                <a:gd name="T52" fmla="*/ 155 w 628"/>
                <a:gd name="T53" fmla="*/ 623 h 948"/>
                <a:gd name="T54" fmla="*/ 169 w 628"/>
                <a:gd name="T55" fmla="*/ 608 h 948"/>
                <a:gd name="T56" fmla="*/ 194 w 628"/>
                <a:gd name="T57" fmla="*/ 588 h 948"/>
                <a:gd name="T58" fmla="*/ 209 w 628"/>
                <a:gd name="T59" fmla="*/ 568 h 948"/>
                <a:gd name="T60" fmla="*/ 174 w 628"/>
                <a:gd name="T61" fmla="*/ 543 h 948"/>
                <a:gd name="T62" fmla="*/ 135 w 628"/>
                <a:gd name="T63" fmla="*/ 509 h 948"/>
                <a:gd name="T64" fmla="*/ 75 w 628"/>
                <a:gd name="T65" fmla="*/ 459 h 948"/>
                <a:gd name="T66" fmla="*/ 65 w 628"/>
                <a:gd name="T67" fmla="*/ 434 h 948"/>
                <a:gd name="T68" fmla="*/ 90 w 628"/>
                <a:gd name="T69" fmla="*/ 404 h 948"/>
                <a:gd name="T70" fmla="*/ 110 w 628"/>
                <a:gd name="T71" fmla="*/ 389 h 948"/>
                <a:gd name="T72" fmla="*/ 120 w 628"/>
                <a:gd name="T73" fmla="*/ 359 h 948"/>
                <a:gd name="T74" fmla="*/ 115 w 628"/>
                <a:gd name="T75" fmla="*/ 344 h 948"/>
                <a:gd name="T76" fmla="*/ 125 w 628"/>
                <a:gd name="T77" fmla="*/ 324 h 948"/>
                <a:gd name="T78" fmla="*/ 100 w 628"/>
                <a:gd name="T79" fmla="*/ 314 h 948"/>
                <a:gd name="T80" fmla="*/ 100 w 628"/>
                <a:gd name="T81" fmla="*/ 294 h 948"/>
                <a:gd name="T82" fmla="*/ 65 w 628"/>
                <a:gd name="T83" fmla="*/ 254 h 948"/>
                <a:gd name="T84" fmla="*/ 20 w 628"/>
                <a:gd name="T85" fmla="*/ 224 h 948"/>
                <a:gd name="T86" fmla="*/ 5 w 628"/>
                <a:gd name="T87" fmla="*/ 214 h 948"/>
                <a:gd name="T88" fmla="*/ 25 w 628"/>
                <a:gd name="T89" fmla="*/ 194 h 948"/>
                <a:gd name="T90" fmla="*/ 30 w 628"/>
                <a:gd name="T91" fmla="*/ 164 h 948"/>
                <a:gd name="T92" fmla="*/ 25 w 628"/>
                <a:gd name="T93" fmla="*/ 144 h 948"/>
                <a:gd name="T94" fmla="*/ 50 w 628"/>
                <a:gd name="T95" fmla="*/ 134 h 948"/>
                <a:gd name="T96" fmla="*/ 75 w 628"/>
                <a:gd name="T97" fmla="*/ 129 h 948"/>
                <a:gd name="T98" fmla="*/ 95 w 628"/>
                <a:gd name="T99" fmla="*/ 109 h 948"/>
                <a:gd name="T100" fmla="*/ 130 w 628"/>
                <a:gd name="T101" fmla="*/ 70 h 948"/>
                <a:gd name="T102" fmla="*/ 145 w 628"/>
                <a:gd name="T103" fmla="*/ 45 h 948"/>
                <a:gd name="T104" fmla="*/ 169 w 628"/>
                <a:gd name="T105" fmla="*/ 15 h 948"/>
                <a:gd name="T106" fmla="*/ 174 w 628"/>
                <a:gd name="T107" fmla="*/ 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948">
                  <a:moveTo>
                    <a:pt x="628" y="948"/>
                  </a:moveTo>
                  <a:lnTo>
                    <a:pt x="628" y="943"/>
                  </a:lnTo>
                  <a:lnTo>
                    <a:pt x="628" y="938"/>
                  </a:lnTo>
                  <a:lnTo>
                    <a:pt x="618" y="933"/>
                  </a:lnTo>
                  <a:lnTo>
                    <a:pt x="613" y="923"/>
                  </a:lnTo>
                  <a:lnTo>
                    <a:pt x="613" y="918"/>
                  </a:lnTo>
                  <a:lnTo>
                    <a:pt x="608" y="913"/>
                  </a:lnTo>
                  <a:lnTo>
                    <a:pt x="608" y="908"/>
                  </a:lnTo>
                  <a:lnTo>
                    <a:pt x="608" y="903"/>
                  </a:lnTo>
                  <a:lnTo>
                    <a:pt x="608" y="898"/>
                  </a:lnTo>
                  <a:lnTo>
                    <a:pt x="608" y="893"/>
                  </a:lnTo>
                  <a:lnTo>
                    <a:pt x="613" y="893"/>
                  </a:lnTo>
                  <a:lnTo>
                    <a:pt x="613" y="888"/>
                  </a:lnTo>
                  <a:lnTo>
                    <a:pt x="608" y="888"/>
                  </a:lnTo>
                  <a:lnTo>
                    <a:pt x="608" y="883"/>
                  </a:lnTo>
                  <a:lnTo>
                    <a:pt x="608" y="878"/>
                  </a:lnTo>
                  <a:lnTo>
                    <a:pt x="603" y="878"/>
                  </a:lnTo>
                  <a:lnTo>
                    <a:pt x="603" y="873"/>
                  </a:lnTo>
                  <a:lnTo>
                    <a:pt x="598" y="868"/>
                  </a:lnTo>
                  <a:lnTo>
                    <a:pt x="598" y="863"/>
                  </a:lnTo>
                  <a:lnTo>
                    <a:pt x="593" y="858"/>
                  </a:lnTo>
                  <a:lnTo>
                    <a:pt x="593" y="853"/>
                  </a:lnTo>
                  <a:lnTo>
                    <a:pt x="593" y="848"/>
                  </a:lnTo>
                  <a:lnTo>
                    <a:pt x="588" y="848"/>
                  </a:lnTo>
                  <a:lnTo>
                    <a:pt x="588" y="843"/>
                  </a:lnTo>
                  <a:lnTo>
                    <a:pt x="583" y="843"/>
                  </a:lnTo>
                  <a:lnTo>
                    <a:pt x="583" y="838"/>
                  </a:lnTo>
                  <a:lnTo>
                    <a:pt x="583" y="833"/>
                  </a:lnTo>
                  <a:lnTo>
                    <a:pt x="588" y="833"/>
                  </a:lnTo>
                  <a:lnTo>
                    <a:pt x="588" y="828"/>
                  </a:lnTo>
                  <a:lnTo>
                    <a:pt x="583" y="818"/>
                  </a:lnTo>
                  <a:lnTo>
                    <a:pt x="578" y="813"/>
                  </a:lnTo>
                  <a:lnTo>
                    <a:pt x="578" y="803"/>
                  </a:lnTo>
                  <a:lnTo>
                    <a:pt x="573" y="798"/>
                  </a:lnTo>
                  <a:lnTo>
                    <a:pt x="568" y="798"/>
                  </a:lnTo>
                  <a:lnTo>
                    <a:pt x="563" y="793"/>
                  </a:lnTo>
                  <a:lnTo>
                    <a:pt x="563" y="788"/>
                  </a:lnTo>
                  <a:lnTo>
                    <a:pt x="558" y="788"/>
                  </a:lnTo>
                  <a:lnTo>
                    <a:pt x="558" y="778"/>
                  </a:lnTo>
                  <a:lnTo>
                    <a:pt x="553" y="773"/>
                  </a:lnTo>
                  <a:lnTo>
                    <a:pt x="553" y="768"/>
                  </a:lnTo>
                  <a:lnTo>
                    <a:pt x="553" y="763"/>
                  </a:lnTo>
                  <a:lnTo>
                    <a:pt x="558" y="763"/>
                  </a:lnTo>
                  <a:lnTo>
                    <a:pt x="563" y="763"/>
                  </a:lnTo>
                  <a:lnTo>
                    <a:pt x="568" y="758"/>
                  </a:lnTo>
                  <a:lnTo>
                    <a:pt x="573" y="753"/>
                  </a:lnTo>
                  <a:lnTo>
                    <a:pt x="578" y="753"/>
                  </a:lnTo>
                  <a:lnTo>
                    <a:pt x="573" y="753"/>
                  </a:lnTo>
                  <a:lnTo>
                    <a:pt x="573" y="748"/>
                  </a:lnTo>
                  <a:lnTo>
                    <a:pt x="573" y="743"/>
                  </a:lnTo>
                  <a:lnTo>
                    <a:pt x="573" y="738"/>
                  </a:lnTo>
                  <a:lnTo>
                    <a:pt x="568" y="733"/>
                  </a:lnTo>
                  <a:lnTo>
                    <a:pt x="568" y="728"/>
                  </a:lnTo>
                  <a:lnTo>
                    <a:pt x="563" y="723"/>
                  </a:lnTo>
                  <a:lnTo>
                    <a:pt x="563" y="718"/>
                  </a:lnTo>
                  <a:lnTo>
                    <a:pt x="558" y="713"/>
                  </a:lnTo>
                  <a:lnTo>
                    <a:pt x="558" y="708"/>
                  </a:lnTo>
                  <a:lnTo>
                    <a:pt x="558" y="703"/>
                  </a:lnTo>
                  <a:lnTo>
                    <a:pt x="553" y="698"/>
                  </a:lnTo>
                  <a:lnTo>
                    <a:pt x="553" y="693"/>
                  </a:lnTo>
                  <a:lnTo>
                    <a:pt x="553" y="688"/>
                  </a:lnTo>
                  <a:lnTo>
                    <a:pt x="548" y="683"/>
                  </a:lnTo>
                  <a:lnTo>
                    <a:pt x="543" y="683"/>
                  </a:lnTo>
                  <a:lnTo>
                    <a:pt x="543" y="678"/>
                  </a:lnTo>
                  <a:lnTo>
                    <a:pt x="543" y="673"/>
                  </a:lnTo>
                  <a:lnTo>
                    <a:pt x="539" y="668"/>
                  </a:lnTo>
                  <a:lnTo>
                    <a:pt x="539" y="663"/>
                  </a:lnTo>
                  <a:lnTo>
                    <a:pt x="539" y="658"/>
                  </a:lnTo>
                  <a:lnTo>
                    <a:pt x="534" y="653"/>
                  </a:lnTo>
                  <a:lnTo>
                    <a:pt x="534" y="648"/>
                  </a:lnTo>
                  <a:lnTo>
                    <a:pt x="534" y="643"/>
                  </a:lnTo>
                  <a:lnTo>
                    <a:pt x="534" y="638"/>
                  </a:lnTo>
                  <a:lnTo>
                    <a:pt x="539" y="633"/>
                  </a:lnTo>
                  <a:lnTo>
                    <a:pt x="539" y="628"/>
                  </a:lnTo>
                  <a:lnTo>
                    <a:pt x="539" y="623"/>
                  </a:lnTo>
                  <a:lnTo>
                    <a:pt x="539" y="618"/>
                  </a:lnTo>
                  <a:lnTo>
                    <a:pt x="539" y="613"/>
                  </a:lnTo>
                  <a:lnTo>
                    <a:pt x="539" y="608"/>
                  </a:lnTo>
                  <a:lnTo>
                    <a:pt x="534" y="603"/>
                  </a:lnTo>
                  <a:lnTo>
                    <a:pt x="529" y="603"/>
                  </a:lnTo>
                  <a:lnTo>
                    <a:pt x="519" y="603"/>
                  </a:lnTo>
                  <a:lnTo>
                    <a:pt x="514" y="603"/>
                  </a:lnTo>
                  <a:lnTo>
                    <a:pt x="509" y="598"/>
                  </a:lnTo>
                  <a:lnTo>
                    <a:pt x="504" y="598"/>
                  </a:lnTo>
                  <a:lnTo>
                    <a:pt x="499" y="598"/>
                  </a:lnTo>
                  <a:lnTo>
                    <a:pt x="499" y="593"/>
                  </a:lnTo>
                  <a:lnTo>
                    <a:pt x="499" y="588"/>
                  </a:lnTo>
                  <a:lnTo>
                    <a:pt x="494" y="588"/>
                  </a:lnTo>
                  <a:lnTo>
                    <a:pt x="494" y="583"/>
                  </a:lnTo>
                  <a:lnTo>
                    <a:pt x="489" y="583"/>
                  </a:lnTo>
                  <a:lnTo>
                    <a:pt x="484" y="583"/>
                  </a:lnTo>
                  <a:lnTo>
                    <a:pt x="479" y="583"/>
                  </a:lnTo>
                  <a:lnTo>
                    <a:pt x="474" y="578"/>
                  </a:lnTo>
                  <a:lnTo>
                    <a:pt x="469" y="578"/>
                  </a:lnTo>
                  <a:lnTo>
                    <a:pt x="464" y="578"/>
                  </a:lnTo>
                  <a:lnTo>
                    <a:pt x="459" y="578"/>
                  </a:lnTo>
                  <a:lnTo>
                    <a:pt x="454" y="578"/>
                  </a:lnTo>
                  <a:lnTo>
                    <a:pt x="444" y="578"/>
                  </a:lnTo>
                  <a:lnTo>
                    <a:pt x="439" y="578"/>
                  </a:lnTo>
                  <a:lnTo>
                    <a:pt x="439" y="583"/>
                  </a:lnTo>
                  <a:lnTo>
                    <a:pt x="434" y="583"/>
                  </a:lnTo>
                  <a:lnTo>
                    <a:pt x="429" y="583"/>
                  </a:lnTo>
                  <a:lnTo>
                    <a:pt x="424" y="578"/>
                  </a:lnTo>
                  <a:lnTo>
                    <a:pt x="419" y="578"/>
                  </a:lnTo>
                  <a:lnTo>
                    <a:pt x="419" y="573"/>
                  </a:lnTo>
                  <a:lnTo>
                    <a:pt x="414" y="573"/>
                  </a:lnTo>
                  <a:lnTo>
                    <a:pt x="414" y="568"/>
                  </a:lnTo>
                  <a:lnTo>
                    <a:pt x="409" y="568"/>
                  </a:lnTo>
                  <a:lnTo>
                    <a:pt x="404" y="563"/>
                  </a:lnTo>
                  <a:lnTo>
                    <a:pt x="399" y="558"/>
                  </a:lnTo>
                  <a:lnTo>
                    <a:pt x="394" y="558"/>
                  </a:lnTo>
                  <a:lnTo>
                    <a:pt x="394" y="553"/>
                  </a:lnTo>
                  <a:lnTo>
                    <a:pt x="389" y="553"/>
                  </a:lnTo>
                  <a:lnTo>
                    <a:pt x="389" y="548"/>
                  </a:lnTo>
                  <a:lnTo>
                    <a:pt x="384" y="548"/>
                  </a:lnTo>
                  <a:lnTo>
                    <a:pt x="379" y="548"/>
                  </a:lnTo>
                  <a:lnTo>
                    <a:pt x="379" y="543"/>
                  </a:lnTo>
                  <a:lnTo>
                    <a:pt x="374" y="543"/>
                  </a:lnTo>
                  <a:lnTo>
                    <a:pt x="369" y="543"/>
                  </a:lnTo>
                  <a:lnTo>
                    <a:pt x="369" y="538"/>
                  </a:lnTo>
                  <a:lnTo>
                    <a:pt x="364" y="538"/>
                  </a:lnTo>
                  <a:lnTo>
                    <a:pt x="354" y="533"/>
                  </a:lnTo>
                  <a:lnTo>
                    <a:pt x="354" y="528"/>
                  </a:lnTo>
                  <a:lnTo>
                    <a:pt x="349" y="523"/>
                  </a:lnTo>
                  <a:lnTo>
                    <a:pt x="344" y="523"/>
                  </a:lnTo>
                  <a:lnTo>
                    <a:pt x="339" y="519"/>
                  </a:lnTo>
                  <a:lnTo>
                    <a:pt x="334" y="514"/>
                  </a:lnTo>
                  <a:lnTo>
                    <a:pt x="329" y="509"/>
                  </a:lnTo>
                  <a:lnTo>
                    <a:pt x="324" y="509"/>
                  </a:lnTo>
                  <a:lnTo>
                    <a:pt x="319" y="509"/>
                  </a:lnTo>
                  <a:lnTo>
                    <a:pt x="319" y="504"/>
                  </a:lnTo>
                  <a:lnTo>
                    <a:pt x="309" y="499"/>
                  </a:lnTo>
                  <a:lnTo>
                    <a:pt x="304" y="494"/>
                  </a:lnTo>
                  <a:lnTo>
                    <a:pt x="289" y="484"/>
                  </a:lnTo>
                  <a:lnTo>
                    <a:pt x="284" y="489"/>
                  </a:lnTo>
                  <a:lnTo>
                    <a:pt x="279" y="504"/>
                  </a:lnTo>
                  <a:lnTo>
                    <a:pt x="279" y="514"/>
                  </a:lnTo>
                  <a:lnTo>
                    <a:pt x="279" y="519"/>
                  </a:lnTo>
                  <a:lnTo>
                    <a:pt x="279" y="523"/>
                  </a:lnTo>
                  <a:lnTo>
                    <a:pt x="279" y="533"/>
                  </a:lnTo>
                  <a:lnTo>
                    <a:pt x="279" y="538"/>
                  </a:lnTo>
                  <a:lnTo>
                    <a:pt x="274" y="548"/>
                  </a:lnTo>
                  <a:lnTo>
                    <a:pt x="269" y="558"/>
                  </a:lnTo>
                  <a:lnTo>
                    <a:pt x="269" y="563"/>
                  </a:lnTo>
                  <a:lnTo>
                    <a:pt x="254" y="583"/>
                  </a:lnTo>
                  <a:lnTo>
                    <a:pt x="249" y="588"/>
                  </a:lnTo>
                  <a:lnTo>
                    <a:pt x="244" y="593"/>
                  </a:lnTo>
                  <a:lnTo>
                    <a:pt x="239" y="593"/>
                  </a:lnTo>
                  <a:lnTo>
                    <a:pt x="234" y="593"/>
                  </a:lnTo>
                  <a:lnTo>
                    <a:pt x="234" y="598"/>
                  </a:lnTo>
                  <a:lnTo>
                    <a:pt x="229" y="603"/>
                  </a:lnTo>
                  <a:lnTo>
                    <a:pt x="224" y="603"/>
                  </a:lnTo>
                  <a:lnTo>
                    <a:pt x="219" y="608"/>
                  </a:lnTo>
                  <a:lnTo>
                    <a:pt x="209" y="613"/>
                  </a:lnTo>
                  <a:lnTo>
                    <a:pt x="199" y="613"/>
                  </a:lnTo>
                  <a:lnTo>
                    <a:pt x="189" y="623"/>
                  </a:lnTo>
                  <a:lnTo>
                    <a:pt x="179" y="623"/>
                  </a:lnTo>
                  <a:lnTo>
                    <a:pt x="169" y="628"/>
                  </a:lnTo>
                  <a:lnTo>
                    <a:pt x="164" y="628"/>
                  </a:lnTo>
                  <a:lnTo>
                    <a:pt x="160" y="628"/>
                  </a:lnTo>
                  <a:lnTo>
                    <a:pt x="160" y="623"/>
                  </a:lnTo>
                  <a:lnTo>
                    <a:pt x="155" y="623"/>
                  </a:lnTo>
                  <a:lnTo>
                    <a:pt x="155" y="618"/>
                  </a:lnTo>
                  <a:lnTo>
                    <a:pt x="160" y="618"/>
                  </a:lnTo>
                  <a:lnTo>
                    <a:pt x="160" y="613"/>
                  </a:lnTo>
                  <a:lnTo>
                    <a:pt x="164" y="613"/>
                  </a:lnTo>
                  <a:lnTo>
                    <a:pt x="164" y="608"/>
                  </a:lnTo>
                  <a:lnTo>
                    <a:pt x="169" y="608"/>
                  </a:lnTo>
                  <a:lnTo>
                    <a:pt x="174" y="603"/>
                  </a:lnTo>
                  <a:lnTo>
                    <a:pt x="179" y="598"/>
                  </a:lnTo>
                  <a:lnTo>
                    <a:pt x="184" y="598"/>
                  </a:lnTo>
                  <a:lnTo>
                    <a:pt x="184" y="593"/>
                  </a:lnTo>
                  <a:lnTo>
                    <a:pt x="189" y="588"/>
                  </a:lnTo>
                  <a:lnTo>
                    <a:pt x="194" y="588"/>
                  </a:lnTo>
                  <a:lnTo>
                    <a:pt x="194" y="583"/>
                  </a:lnTo>
                  <a:lnTo>
                    <a:pt x="199" y="583"/>
                  </a:lnTo>
                  <a:lnTo>
                    <a:pt x="199" y="578"/>
                  </a:lnTo>
                  <a:lnTo>
                    <a:pt x="204" y="578"/>
                  </a:lnTo>
                  <a:lnTo>
                    <a:pt x="204" y="573"/>
                  </a:lnTo>
                  <a:lnTo>
                    <a:pt x="209" y="568"/>
                  </a:lnTo>
                  <a:lnTo>
                    <a:pt x="209" y="563"/>
                  </a:lnTo>
                  <a:lnTo>
                    <a:pt x="199" y="558"/>
                  </a:lnTo>
                  <a:lnTo>
                    <a:pt x="194" y="553"/>
                  </a:lnTo>
                  <a:lnTo>
                    <a:pt x="184" y="553"/>
                  </a:lnTo>
                  <a:lnTo>
                    <a:pt x="184" y="548"/>
                  </a:lnTo>
                  <a:lnTo>
                    <a:pt x="174" y="543"/>
                  </a:lnTo>
                  <a:lnTo>
                    <a:pt x="164" y="533"/>
                  </a:lnTo>
                  <a:lnTo>
                    <a:pt x="160" y="533"/>
                  </a:lnTo>
                  <a:lnTo>
                    <a:pt x="160" y="528"/>
                  </a:lnTo>
                  <a:lnTo>
                    <a:pt x="150" y="519"/>
                  </a:lnTo>
                  <a:lnTo>
                    <a:pt x="145" y="514"/>
                  </a:lnTo>
                  <a:lnTo>
                    <a:pt x="135" y="509"/>
                  </a:lnTo>
                  <a:lnTo>
                    <a:pt x="125" y="499"/>
                  </a:lnTo>
                  <a:lnTo>
                    <a:pt x="105" y="484"/>
                  </a:lnTo>
                  <a:lnTo>
                    <a:pt x="95" y="474"/>
                  </a:lnTo>
                  <a:lnTo>
                    <a:pt x="85" y="464"/>
                  </a:lnTo>
                  <a:lnTo>
                    <a:pt x="80" y="459"/>
                  </a:lnTo>
                  <a:lnTo>
                    <a:pt x="75" y="459"/>
                  </a:lnTo>
                  <a:lnTo>
                    <a:pt x="75" y="454"/>
                  </a:lnTo>
                  <a:lnTo>
                    <a:pt x="70" y="454"/>
                  </a:lnTo>
                  <a:lnTo>
                    <a:pt x="60" y="444"/>
                  </a:lnTo>
                  <a:lnTo>
                    <a:pt x="65" y="439"/>
                  </a:lnTo>
                  <a:lnTo>
                    <a:pt x="70" y="434"/>
                  </a:lnTo>
                  <a:lnTo>
                    <a:pt x="65" y="434"/>
                  </a:lnTo>
                  <a:lnTo>
                    <a:pt x="70" y="434"/>
                  </a:lnTo>
                  <a:lnTo>
                    <a:pt x="70" y="429"/>
                  </a:lnTo>
                  <a:lnTo>
                    <a:pt x="75" y="429"/>
                  </a:lnTo>
                  <a:lnTo>
                    <a:pt x="80" y="419"/>
                  </a:lnTo>
                  <a:lnTo>
                    <a:pt x="85" y="409"/>
                  </a:lnTo>
                  <a:lnTo>
                    <a:pt x="90" y="404"/>
                  </a:lnTo>
                  <a:lnTo>
                    <a:pt x="95" y="404"/>
                  </a:lnTo>
                  <a:lnTo>
                    <a:pt x="100" y="399"/>
                  </a:lnTo>
                  <a:lnTo>
                    <a:pt x="100" y="394"/>
                  </a:lnTo>
                  <a:lnTo>
                    <a:pt x="105" y="394"/>
                  </a:lnTo>
                  <a:lnTo>
                    <a:pt x="105" y="389"/>
                  </a:lnTo>
                  <a:lnTo>
                    <a:pt x="110" y="389"/>
                  </a:lnTo>
                  <a:lnTo>
                    <a:pt x="120" y="384"/>
                  </a:lnTo>
                  <a:lnTo>
                    <a:pt x="115" y="384"/>
                  </a:lnTo>
                  <a:lnTo>
                    <a:pt x="125" y="374"/>
                  </a:lnTo>
                  <a:lnTo>
                    <a:pt x="130" y="369"/>
                  </a:lnTo>
                  <a:lnTo>
                    <a:pt x="125" y="369"/>
                  </a:lnTo>
                  <a:lnTo>
                    <a:pt x="120" y="359"/>
                  </a:lnTo>
                  <a:lnTo>
                    <a:pt x="115" y="359"/>
                  </a:lnTo>
                  <a:lnTo>
                    <a:pt x="110" y="359"/>
                  </a:lnTo>
                  <a:lnTo>
                    <a:pt x="110" y="354"/>
                  </a:lnTo>
                  <a:lnTo>
                    <a:pt x="105" y="354"/>
                  </a:lnTo>
                  <a:lnTo>
                    <a:pt x="100" y="354"/>
                  </a:lnTo>
                  <a:lnTo>
                    <a:pt x="115" y="344"/>
                  </a:lnTo>
                  <a:lnTo>
                    <a:pt x="125" y="339"/>
                  </a:lnTo>
                  <a:lnTo>
                    <a:pt x="130" y="339"/>
                  </a:lnTo>
                  <a:lnTo>
                    <a:pt x="125" y="339"/>
                  </a:lnTo>
                  <a:lnTo>
                    <a:pt x="130" y="329"/>
                  </a:lnTo>
                  <a:lnTo>
                    <a:pt x="130" y="324"/>
                  </a:lnTo>
                  <a:lnTo>
                    <a:pt x="125" y="324"/>
                  </a:lnTo>
                  <a:lnTo>
                    <a:pt x="120" y="319"/>
                  </a:lnTo>
                  <a:lnTo>
                    <a:pt x="115" y="309"/>
                  </a:lnTo>
                  <a:lnTo>
                    <a:pt x="110" y="314"/>
                  </a:lnTo>
                  <a:lnTo>
                    <a:pt x="105" y="319"/>
                  </a:lnTo>
                  <a:lnTo>
                    <a:pt x="105" y="314"/>
                  </a:lnTo>
                  <a:lnTo>
                    <a:pt x="100" y="314"/>
                  </a:lnTo>
                  <a:lnTo>
                    <a:pt x="100" y="309"/>
                  </a:lnTo>
                  <a:lnTo>
                    <a:pt x="95" y="309"/>
                  </a:lnTo>
                  <a:lnTo>
                    <a:pt x="95" y="304"/>
                  </a:lnTo>
                  <a:lnTo>
                    <a:pt x="100" y="304"/>
                  </a:lnTo>
                  <a:lnTo>
                    <a:pt x="105" y="294"/>
                  </a:lnTo>
                  <a:lnTo>
                    <a:pt x="100" y="294"/>
                  </a:lnTo>
                  <a:lnTo>
                    <a:pt x="100" y="289"/>
                  </a:lnTo>
                  <a:lnTo>
                    <a:pt x="95" y="284"/>
                  </a:lnTo>
                  <a:lnTo>
                    <a:pt x="90" y="279"/>
                  </a:lnTo>
                  <a:lnTo>
                    <a:pt x="85" y="274"/>
                  </a:lnTo>
                  <a:lnTo>
                    <a:pt x="70" y="259"/>
                  </a:lnTo>
                  <a:lnTo>
                    <a:pt x="65" y="254"/>
                  </a:lnTo>
                  <a:lnTo>
                    <a:pt x="60" y="254"/>
                  </a:lnTo>
                  <a:lnTo>
                    <a:pt x="60" y="249"/>
                  </a:lnTo>
                  <a:lnTo>
                    <a:pt x="45" y="239"/>
                  </a:lnTo>
                  <a:lnTo>
                    <a:pt x="35" y="229"/>
                  </a:lnTo>
                  <a:lnTo>
                    <a:pt x="25" y="224"/>
                  </a:lnTo>
                  <a:lnTo>
                    <a:pt x="20" y="224"/>
                  </a:lnTo>
                  <a:lnTo>
                    <a:pt x="15" y="229"/>
                  </a:lnTo>
                  <a:lnTo>
                    <a:pt x="10" y="234"/>
                  </a:lnTo>
                  <a:lnTo>
                    <a:pt x="5" y="229"/>
                  </a:lnTo>
                  <a:lnTo>
                    <a:pt x="0" y="224"/>
                  </a:lnTo>
                  <a:lnTo>
                    <a:pt x="5" y="219"/>
                  </a:lnTo>
                  <a:lnTo>
                    <a:pt x="5" y="214"/>
                  </a:lnTo>
                  <a:lnTo>
                    <a:pt x="15" y="209"/>
                  </a:lnTo>
                  <a:lnTo>
                    <a:pt x="15" y="204"/>
                  </a:lnTo>
                  <a:lnTo>
                    <a:pt x="15" y="199"/>
                  </a:lnTo>
                  <a:lnTo>
                    <a:pt x="20" y="194"/>
                  </a:lnTo>
                  <a:lnTo>
                    <a:pt x="25" y="199"/>
                  </a:lnTo>
                  <a:lnTo>
                    <a:pt x="25" y="194"/>
                  </a:lnTo>
                  <a:lnTo>
                    <a:pt x="20" y="189"/>
                  </a:lnTo>
                  <a:lnTo>
                    <a:pt x="30" y="174"/>
                  </a:lnTo>
                  <a:lnTo>
                    <a:pt x="35" y="169"/>
                  </a:lnTo>
                  <a:lnTo>
                    <a:pt x="30" y="169"/>
                  </a:lnTo>
                  <a:lnTo>
                    <a:pt x="35" y="164"/>
                  </a:lnTo>
                  <a:lnTo>
                    <a:pt x="30" y="164"/>
                  </a:lnTo>
                  <a:lnTo>
                    <a:pt x="30" y="159"/>
                  </a:lnTo>
                  <a:lnTo>
                    <a:pt x="25" y="159"/>
                  </a:lnTo>
                  <a:lnTo>
                    <a:pt x="35" y="149"/>
                  </a:lnTo>
                  <a:lnTo>
                    <a:pt x="35" y="144"/>
                  </a:lnTo>
                  <a:lnTo>
                    <a:pt x="30" y="144"/>
                  </a:lnTo>
                  <a:lnTo>
                    <a:pt x="25" y="144"/>
                  </a:lnTo>
                  <a:lnTo>
                    <a:pt x="35" y="139"/>
                  </a:lnTo>
                  <a:lnTo>
                    <a:pt x="30" y="139"/>
                  </a:lnTo>
                  <a:lnTo>
                    <a:pt x="35" y="134"/>
                  </a:lnTo>
                  <a:lnTo>
                    <a:pt x="40" y="129"/>
                  </a:lnTo>
                  <a:lnTo>
                    <a:pt x="45" y="134"/>
                  </a:lnTo>
                  <a:lnTo>
                    <a:pt x="50" y="134"/>
                  </a:lnTo>
                  <a:lnTo>
                    <a:pt x="50" y="139"/>
                  </a:lnTo>
                  <a:lnTo>
                    <a:pt x="55" y="139"/>
                  </a:lnTo>
                  <a:lnTo>
                    <a:pt x="60" y="144"/>
                  </a:lnTo>
                  <a:lnTo>
                    <a:pt x="65" y="134"/>
                  </a:lnTo>
                  <a:lnTo>
                    <a:pt x="70" y="134"/>
                  </a:lnTo>
                  <a:lnTo>
                    <a:pt x="75" y="129"/>
                  </a:lnTo>
                  <a:lnTo>
                    <a:pt x="70" y="119"/>
                  </a:lnTo>
                  <a:lnTo>
                    <a:pt x="75" y="119"/>
                  </a:lnTo>
                  <a:lnTo>
                    <a:pt x="80" y="109"/>
                  </a:lnTo>
                  <a:lnTo>
                    <a:pt x="85" y="109"/>
                  </a:lnTo>
                  <a:lnTo>
                    <a:pt x="90" y="104"/>
                  </a:lnTo>
                  <a:lnTo>
                    <a:pt x="95" y="109"/>
                  </a:lnTo>
                  <a:lnTo>
                    <a:pt x="100" y="99"/>
                  </a:lnTo>
                  <a:lnTo>
                    <a:pt x="110" y="89"/>
                  </a:lnTo>
                  <a:lnTo>
                    <a:pt x="115" y="79"/>
                  </a:lnTo>
                  <a:lnTo>
                    <a:pt x="120" y="79"/>
                  </a:lnTo>
                  <a:lnTo>
                    <a:pt x="125" y="70"/>
                  </a:lnTo>
                  <a:lnTo>
                    <a:pt x="130" y="70"/>
                  </a:lnTo>
                  <a:lnTo>
                    <a:pt x="135" y="60"/>
                  </a:lnTo>
                  <a:lnTo>
                    <a:pt x="140" y="50"/>
                  </a:lnTo>
                  <a:lnTo>
                    <a:pt x="135" y="50"/>
                  </a:lnTo>
                  <a:lnTo>
                    <a:pt x="140" y="50"/>
                  </a:lnTo>
                  <a:lnTo>
                    <a:pt x="140" y="45"/>
                  </a:lnTo>
                  <a:lnTo>
                    <a:pt x="145" y="45"/>
                  </a:lnTo>
                  <a:lnTo>
                    <a:pt x="145" y="40"/>
                  </a:lnTo>
                  <a:lnTo>
                    <a:pt x="150" y="30"/>
                  </a:lnTo>
                  <a:lnTo>
                    <a:pt x="155" y="25"/>
                  </a:lnTo>
                  <a:lnTo>
                    <a:pt x="160" y="20"/>
                  </a:lnTo>
                  <a:lnTo>
                    <a:pt x="164" y="15"/>
                  </a:lnTo>
                  <a:lnTo>
                    <a:pt x="169" y="15"/>
                  </a:lnTo>
                  <a:lnTo>
                    <a:pt x="169" y="20"/>
                  </a:lnTo>
                  <a:lnTo>
                    <a:pt x="174" y="15"/>
                  </a:lnTo>
                  <a:lnTo>
                    <a:pt x="174" y="10"/>
                  </a:lnTo>
                  <a:lnTo>
                    <a:pt x="169" y="10"/>
                  </a:lnTo>
                  <a:lnTo>
                    <a:pt x="169" y="5"/>
                  </a:lnTo>
                  <a:lnTo>
                    <a:pt x="174" y="5"/>
                  </a:lnTo>
                  <a:lnTo>
                    <a:pt x="174"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9B2D7F94-A77D-4FFC-97CC-FBF8D1BFD6F3}"/>
              </a:ext>
            </a:extLst>
          </p:cNvPr>
          <p:cNvPicPr>
            <a:picLocks noChangeAspect="1"/>
          </p:cNvPicPr>
          <p:nvPr/>
        </p:nvPicPr>
        <p:blipFill rotWithShape="1">
          <a:blip r:embed="rId6">
            <a:extLst>
              <a:ext uri="{28A0092B-C50C-407E-A947-70E740481C1C}">
                <a14:useLocalDpi xmlns:a14="http://schemas.microsoft.com/office/drawing/2010/main" val="0"/>
              </a:ext>
            </a:extLst>
          </a:blip>
          <a:srcRect l="5681" t="2320" r="6545" b="4354"/>
          <a:stretch/>
        </p:blipFill>
        <p:spPr>
          <a:xfrm>
            <a:off x="378157" y="1773402"/>
            <a:ext cx="6039907" cy="4540557"/>
          </a:xfrm>
          <a:prstGeom prst="rect">
            <a:avLst/>
          </a:prstGeom>
        </p:spPr>
      </p:pic>
      <p:sp>
        <p:nvSpPr>
          <p:cNvPr id="18" name="ZoneTexte 17">
            <a:extLst>
              <a:ext uri="{FF2B5EF4-FFF2-40B4-BE49-F238E27FC236}">
                <a16:creationId xmlns:a16="http://schemas.microsoft.com/office/drawing/2014/main" id="{942C05C9-F4DE-4303-8885-FCAD9BF945ED}"/>
              </a:ext>
            </a:extLst>
          </p:cNvPr>
          <p:cNvSpPr txBox="1"/>
          <p:nvPr/>
        </p:nvSpPr>
        <p:spPr>
          <a:xfrm>
            <a:off x="856102" y="1393903"/>
            <a:ext cx="4479499" cy="369332"/>
          </a:xfrm>
          <a:prstGeom prst="rect">
            <a:avLst/>
          </a:prstGeom>
          <a:noFill/>
        </p:spPr>
        <p:txBody>
          <a:bodyPr wrap="square" rtlCol="0">
            <a:spAutoFit/>
          </a:bodyPr>
          <a:lstStyle/>
          <a:p>
            <a:pPr algn="ctr"/>
            <a:r>
              <a:rPr lang="fr-FR" dirty="0">
                <a:solidFill>
                  <a:srgbClr val="005482"/>
                </a:solidFill>
              </a:rPr>
              <a:t>Principaux pôles d’équipements et de services </a:t>
            </a:r>
            <a:endParaRPr lang="fr-FR" sz="1200" i="1" dirty="0">
              <a:solidFill>
                <a:srgbClr val="005482"/>
              </a:solidFill>
            </a:endParaRPr>
          </a:p>
        </p:txBody>
      </p:sp>
      <p:pic>
        <p:nvPicPr>
          <p:cNvPr id="19" name="Image 18">
            <a:extLst>
              <a:ext uri="{FF2B5EF4-FFF2-40B4-BE49-F238E27FC236}">
                <a16:creationId xmlns:a16="http://schemas.microsoft.com/office/drawing/2014/main" id="{7D1AA3FF-CE50-4E80-84B2-650AE80E573D}"/>
              </a:ext>
            </a:extLst>
          </p:cNvPr>
          <p:cNvPicPr>
            <a:picLocks noChangeAspect="1"/>
          </p:cNvPicPr>
          <p:nvPr/>
        </p:nvPicPr>
        <p:blipFill rotWithShape="1">
          <a:blip r:embed="rId7">
            <a:extLst>
              <a:ext uri="{28A0092B-C50C-407E-A947-70E740481C1C}">
                <a14:useLocalDpi xmlns:a14="http://schemas.microsoft.com/office/drawing/2010/main" val="0"/>
              </a:ext>
            </a:extLst>
          </a:blip>
          <a:srcRect l="2766" t="2922" r="71911" b="82129"/>
          <a:stretch/>
        </p:blipFill>
        <p:spPr>
          <a:xfrm>
            <a:off x="527280" y="5040527"/>
            <a:ext cx="1569459" cy="1310376"/>
          </a:xfrm>
          <a:prstGeom prst="rect">
            <a:avLst/>
          </a:prstGeom>
        </p:spPr>
      </p:pic>
      <p:sp>
        <p:nvSpPr>
          <p:cNvPr id="20" name="ZoneTexte 19">
            <a:extLst>
              <a:ext uri="{FF2B5EF4-FFF2-40B4-BE49-F238E27FC236}">
                <a16:creationId xmlns:a16="http://schemas.microsoft.com/office/drawing/2014/main" id="{BAAD1BB3-BF4F-4A7A-870B-DFEC0CE3615C}"/>
              </a:ext>
            </a:extLst>
          </p:cNvPr>
          <p:cNvSpPr txBox="1"/>
          <p:nvPr/>
        </p:nvSpPr>
        <p:spPr>
          <a:xfrm>
            <a:off x="2794216" y="6317940"/>
            <a:ext cx="2707793" cy="461665"/>
          </a:xfrm>
          <a:prstGeom prst="rect">
            <a:avLst/>
          </a:prstGeom>
          <a:noFill/>
        </p:spPr>
        <p:txBody>
          <a:bodyPr wrap="none" rtlCol="0">
            <a:spAutoFit/>
          </a:bodyPr>
          <a:lstStyle/>
          <a:p>
            <a:pPr algn="r"/>
            <a:r>
              <a:rPr lang="fr-FR" sz="1200" i="1" dirty="0">
                <a:solidFill>
                  <a:srgbClr val="005482"/>
                </a:solidFill>
              </a:rPr>
              <a:t>D’après source : ANCT 2020</a:t>
            </a:r>
          </a:p>
          <a:p>
            <a:pPr algn="r"/>
            <a:r>
              <a:rPr lang="fr-FR" sz="1200" i="1" dirty="0">
                <a:solidFill>
                  <a:srgbClr val="005482"/>
                </a:solidFill>
              </a:rPr>
              <a:t>(à partir des données INSEE – BPE 2017) </a:t>
            </a:r>
          </a:p>
        </p:txBody>
      </p:sp>
    </p:spTree>
    <p:extLst>
      <p:ext uri="{BB962C8B-B14F-4D97-AF65-F5344CB8AC3E}">
        <p14:creationId xmlns:p14="http://schemas.microsoft.com/office/powerpoint/2010/main" val="386718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92904" y="184883"/>
            <a:ext cx="11599095"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Relativement peu de communes </a:t>
            </a:r>
            <a:br>
              <a:rPr lang="fr-FR" sz="4400" baseline="0" dirty="0"/>
            </a:br>
            <a:r>
              <a:rPr lang="fr-FR" sz="4400" baseline="0" dirty="0"/>
              <a:t>non desservies par des lignes régulières</a:t>
            </a:r>
          </a:p>
        </p:txBody>
      </p:sp>
      <p:sp>
        <p:nvSpPr>
          <p:cNvPr id="5" name="ZoneTexte 4"/>
          <p:cNvSpPr txBox="1"/>
          <p:nvPr/>
        </p:nvSpPr>
        <p:spPr>
          <a:xfrm>
            <a:off x="6168048" y="6296663"/>
            <a:ext cx="5956824" cy="461665"/>
          </a:xfrm>
          <a:prstGeom prst="rect">
            <a:avLst/>
          </a:prstGeom>
          <a:noFill/>
        </p:spPr>
        <p:txBody>
          <a:bodyPr wrap="none" rtlCol="0">
            <a:spAutoFit/>
          </a:bodyPr>
          <a:lstStyle/>
          <a:p>
            <a:pPr algn="r"/>
            <a:r>
              <a:rPr lang="fr-FR" sz="1200" i="1" dirty="0">
                <a:solidFill>
                  <a:srgbClr val="005482"/>
                </a:solidFill>
              </a:rPr>
              <a:t>Fond de plan : données IGN (Route 500, BD Topo, Admin Express)</a:t>
            </a:r>
          </a:p>
          <a:p>
            <a:pPr algn="r"/>
            <a:r>
              <a:rPr lang="fr-FR" sz="1200" i="1" dirty="0">
                <a:solidFill>
                  <a:srgbClr val="005482"/>
                </a:solidFill>
              </a:rPr>
              <a:t>D’après sources : </a:t>
            </a:r>
            <a:r>
              <a:rPr lang="fr-FR" sz="1200" i="1" dirty="0" err="1">
                <a:solidFill>
                  <a:srgbClr val="005482"/>
                </a:solidFill>
              </a:rPr>
              <a:t>Opendata</a:t>
            </a:r>
            <a:r>
              <a:rPr lang="fr-FR" sz="1200" i="1" dirty="0">
                <a:solidFill>
                  <a:srgbClr val="005482"/>
                </a:solidFill>
              </a:rPr>
              <a:t> Centre-Val de Loire (07/2023), </a:t>
            </a:r>
            <a:r>
              <a:rPr lang="fr-FR" sz="1200" i="1" dirty="0" err="1">
                <a:solidFill>
                  <a:srgbClr val="005482"/>
                </a:solidFill>
              </a:rPr>
              <a:t>Azalys</a:t>
            </a:r>
            <a:r>
              <a:rPr lang="fr-FR" sz="1200" i="1" dirty="0">
                <a:solidFill>
                  <a:srgbClr val="005482"/>
                </a:solidFill>
              </a:rPr>
              <a:t> (09/2022), Move (09/2022)</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2428904" y="1304887"/>
            <a:ext cx="7478287" cy="369332"/>
          </a:xfrm>
          <a:prstGeom prst="rect">
            <a:avLst/>
          </a:prstGeom>
          <a:noFill/>
        </p:spPr>
        <p:txBody>
          <a:bodyPr wrap="square" rtlCol="0">
            <a:spAutoFit/>
          </a:bodyPr>
          <a:lstStyle/>
          <a:p>
            <a:pPr algn="ctr"/>
            <a:r>
              <a:rPr lang="fr-FR" dirty="0">
                <a:solidFill>
                  <a:srgbClr val="005482"/>
                </a:solidFill>
              </a:rPr>
              <a:t>L’offre de transport collectif</a:t>
            </a:r>
            <a:endParaRPr lang="fr-FR" sz="1200" i="1" dirty="0">
              <a:solidFill>
                <a:srgbClr val="005482"/>
              </a:solidFill>
            </a:endParaRPr>
          </a:p>
        </p:txBody>
      </p:sp>
      <p:grpSp>
        <p:nvGrpSpPr>
          <p:cNvPr id="3" name="Groupe 2">
            <a:extLst>
              <a:ext uri="{FF2B5EF4-FFF2-40B4-BE49-F238E27FC236}">
                <a16:creationId xmlns:a16="http://schemas.microsoft.com/office/drawing/2014/main" id="{E8312767-BE33-49C0-B1A8-37BEE01BD48E}"/>
              </a:ext>
            </a:extLst>
          </p:cNvPr>
          <p:cNvGrpSpPr/>
          <p:nvPr/>
        </p:nvGrpSpPr>
        <p:grpSpPr>
          <a:xfrm>
            <a:off x="421881" y="3141785"/>
            <a:ext cx="4021165" cy="3154878"/>
            <a:chOff x="421881" y="3141785"/>
            <a:chExt cx="4021165" cy="3154878"/>
          </a:xfrm>
        </p:grpSpPr>
        <p:pic>
          <p:nvPicPr>
            <p:cNvPr id="14" name="Image 13">
              <a:extLst>
                <a:ext uri="{FF2B5EF4-FFF2-40B4-BE49-F238E27FC236}">
                  <a16:creationId xmlns:a16="http://schemas.microsoft.com/office/drawing/2014/main" id="{DD360775-7F73-49C1-8E84-3B9A563BA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98" t="5680" r="13709" b="7117"/>
            <a:stretch/>
          </p:blipFill>
          <p:spPr>
            <a:xfrm>
              <a:off x="421881" y="3141785"/>
              <a:ext cx="3899749" cy="2965101"/>
            </a:xfrm>
            <a:prstGeom prst="rect">
              <a:avLst/>
            </a:prstGeom>
          </p:spPr>
        </p:pic>
        <p:sp>
          <p:nvSpPr>
            <p:cNvPr id="15" name="Rectangle 14">
              <a:extLst>
                <a:ext uri="{FF2B5EF4-FFF2-40B4-BE49-F238E27FC236}">
                  <a16:creationId xmlns:a16="http://schemas.microsoft.com/office/drawing/2014/main" id="{A88A61BB-8F3D-4541-A29E-5D7258A19A08}"/>
                </a:ext>
              </a:extLst>
            </p:cNvPr>
            <p:cNvSpPr/>
            <p:nvPr/>
          </p:nvSpPr>
          <p:spPr>
            <a:xfrm>
              <a:off x="3527606" y="5553113"/>
              <a:ext cx="915440" cy="743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 name="Groupe 1">
            <a:extLst>
              <a:ext uri="{FF2B5EF4-FFF2-40B4-BE49-F238E27FC236}">
                <a16:creationId xmlns:a16="http://schemas.microsoft.com/office/drawing/2014/main" id="{FDE4F155-9286-4D04-91A8-5F3320D816FE}"/>
              </a:ext>
            </a:extLst>
          </p:cNvPr>
          <p:cNvGrpSpPr/>
          <p:nvPr/>
        </p:nvGrpSpPr>
        <p:grpSpPr>
          <a:xfrm>
            <a:off x="4615995" y="1755711"/>
            <a:ext cx="3325496" cy="4695256"/>
            <a:chOff x="4615995" y="1755711"/>
            <a:chExt cx="3325496" cy="4695256"/>
          </a:xfrm>
        </p:grpSpPr>
        <p:pic>
          <p:nvPicPr>
            <p:cNvPr id="9" name="Image 8">
              <a:extLst>
                <a:ext uri="{FF2B5EF4-FFF2-40B4-BE49-F238E27FC236}">
                  <a16:creationId xmlns:a16="http://schemas.microsoft.com/office/drawing/2014/main" id="{DE6248CC-AD7C-4AF6-B96C-24B64DBB5C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889" t="15333" r="32390" b="11333"/>
            <a:stretch/>
          </p:blipFill>
          <p:spPr>
            <a:xfrm>
              <a:off x="4615995" y="1755711"/>
              <a:ext cx="3325496" cy="4695256"/>
            </a:xfrm>
            <a:prstGeom prst="rect">
              <a:avLst/>
            </a:prstGeom>
          </p:spPr>
        </p:pic>
        <p:pic>
          <p:nvPicPr>
            <p:cNvPr id="10" name="Image 9">
              <a:extLst>
                <a:ext uri="{FF2B5EF4-FFF2-40B4-BE49-F238E27FC236}">
                  <a16:creationId xmlns:a16="http://schemas.microsoft.com/office/drawing/2014/main" id="{4471B7AB-1D82-44B6-8DC7-B142E9661C0D}"/>
                </a:ext>
              </a:extLst>
            </p:cNvPr>
            <p:cNvPicPr>
              <a:picLocks noChangeAspect="1"/>
            </p:cNvPicPr>
            <p:nvPr/>
          </p:nvPicPr>
          <p:blipFill>
            <a:blip r:embed="rId6"/>
            <a:stretch>
              <a:fillRect/>
            </a:stretch>
          </p:blipFill>
          <p:spPr>
            <a:xfrm>
              <a:off x="4846952" y="1774763"/>
              <a:ext cx="3052897" cy="4636409"/>
            </a:xfrm>
            <a:prstGeom prst="rect">
              <a:avLst/>
            </a:prstGeom>
          </p:spPr>
        </p:pic>
      </p:grpSp>
    </p:spTree>
    <p:extLst>
      <p:ext uri="{BB962C8B-B14F-4D97-AF65-F5344CB8AC3E}">
        <p14:creationId xmlns:p14="http://schemas.microsoft.com/office/powerpoint/2010/main" val="56914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92905" y="184883"/>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Une densité de médecins généralistes</a:t>
            </a:r>
          </a:p>
          <a:p>
            <a:r>
              <a:rPr lang="fr-FR" sz="4400" baseline="0" dirty="0"/>
              <a:t>plus faible en Grand Chambord</a:t>
            </a:r>
          </a:p>
        </p:txBody>
      </p:sp>
      <p:sp>
        <p:nvSpPr>
          <p:cNvPr id="5" name="ZoneTexte 4"/>
          <p:cNvSpPr txBox="1"/>
          <p:nvPr/>
        </p:nvSpPr>
        <p:spPr>
          <a:xfrm>
            <a:off x="7511667" y="6396335"/>
            <a:ext cx="4753481" cy="461665"/>
          </a:xfrm>
          <a:prstGeom prst="rect">
            <a:avLst/>
          </a:prstGeom>
          <a:noFill/>
        </p:spPr>
        <p:txBody>
          <a:bodyPr wrap="none" rtlCol="0">
            <a:spAutoFit/>
          </a:bodyPr>
          <a:lstStyle/>
          <a:p>
            <a:pPr algn="r"/>
            <a:r>
              <a:rPr lang="fr-FR" sz="1200" i="1" dirty="0">
                <a:solidFill>
                  <a:srgbClr val="005482"/>
                </a:solidFill>
              </a:rPr>
              <a:t>D’après sources : ARS (RPPS 2023), CPAM (</a:t>
            </a:r>
            <a:r>
              <a:rPr lang="fr-FR" sz="1200" i="1" dirty="0" err="1">
                <a:solidFill>
                  <a:srgbClr val="005482"/>
                </a:solidFill>
              </a:rPr>
              <a:t>ameli</a:t>
            </a:r>
            <a:r>
              <a:rPr lang="fr-FR" sz="1200" i="1" dirty="0">
                <a:solidFill>
                  <a:srgbClr val="005482"/>
                </a:solidFill>
              </a:rPr>
              <a:t>),</a:t>
            </a:r>
          </a:p>
          <a:p>
            <a:pPr algn="r"/>
            <a:r>
              <a:rPr lang="fr-FR" sz="1200" i="1" dirty="0">
                <a:solidFill>
                  <a:srgbClr val="005482"/>
                </a:solidFill>
              </a:rPr>
              <a:t>Observatoire de l’Économie et des Territoires (juil. 2024), INSEE – RP 2021</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3" name="ZoneTexte 12"/>
          <p:cNvSpPr txBox="1"/>
          <p:nvPr/>
        </p:nvSpPr>
        <p:spPr>
          <a:xfrm>
            <a:off x="3252868" y="1258439"/>
            <a:ext cx="7478287" cy="646331"/>
          </a:xfrm>
          <a:prstGeom prst="rect">
            <a:avLst/>
          </a:prstGeom>
          <a:noFill/>
        </p:spPr>
        <p:txBody>
          <a:bodyPr wrap="square" rtlCol="0">
            <a:spAutoFit/>
          </a:bodyPr>
          <a:lstStyle/>
          <a:p>
            <a:pPr algn="ctr"/>
            <a:r>
              <a:rPr lang="fr-FR" dirty="0">
                <a:solidFill>
                  <a:srgbClr val="005482"/>
                </a:solidFill>
              </a:rPr>
              <a:t>Nombre moyen d’habitants pour un médecin généraliste libéral</a:t>
            </a:r>
          </a:p>
          <a:p>
            <a:pPr algn="ctr"/>
            <a:r>
              <a:rPr lang="fr-FR" dirty="0">
                <a:solidFill>
                  <a:srgbClr val="005482"/>
                </a:solidFill>
              </a:rPr>
              <a:t>ou salarié d’un centre de santé en 2024</a:t>
            </a:r>
            <a:endParaRPr lang="fr-FR" sz="1200" i="1" dirty="0">
              <a:solidFill>
                <a:srgbClr val="005482"/>
              </a:solidFill>
            </a:endParaRPr>
          </a:p>
        </p:txBody>
      </p:sp>
      <p:pic>
        <p:nvPicPr>
          <p:cNvPr id="7" name="Image 6">
            <a:extLst>
              <a:ext uri="{FF2B5EF4-FFF2-40B4-BE49-F238E27FC236}">
                <a16:creationId xmlns:a16="http://schemas.microsoft.com/office/drawing/2014/main" id="{25FB22AF-1876-4103-BDF1-E0A289E0096C}"/>
              </a:ext>
            </a:extLst>
          </p:cNvPr>
          <p:cNvPicPr>
            <a:picLocks noChangeAspect="1"/>
          </p:cNvPicPr>
          <p:nvPr/>
        </p:nvPicPr>
        <p:blipFill rotWithShape="1">
          <a:blip r:embed="rId4">
            <a:extLst>
              <a:ext uri="{28A0092B-C50C-407E-A947-70E740481C1C}">
                <a14:useLocalDpi xmlns:a14="http://schemas.microsoft.com/office/drawing/2010/main" val="0"/>
              </a:ext>
            </a:extLst>
          </a:blip>
          <a:srcRect l="32672" t="17454" r="35368" b="16463"/>
          <a:stretch/>
        </p:blipFill>
        <p:spPr>
          <a:xfrm>
            <a:off x="4808670" y="1992568"/>
            <a:ext cx="3100004" cy="4531979"/>
          </a:xfrm>
          <a:prstGeom prst="rect">
            <a:avLst/>
          </a:prstGeom>
        </p:spPr>
      </p:pic>
      <p:pic>
        <p:nvPicPr>
          <p:cNvPr id="9" name="Image 8">
            <a:extLst>
              <a:ext uri="{FF2B5EF4-FFF2-40B4-BE49-F238E27FC236}">
                <a16:creationId xmlns:a16="http://schemas.microsoft.com/office/drawing/2014/main" id="{8E7BB5F8-FCB2-48EE-A165-D8B01E881405}"/>
              </a:ext>
            </a:extLst>
          </p:cNvPr>
          <p:cNvPicPr>
            <a:picLocks noChangeAspect="1"/>
          </p:cNvPicPr>
          <p:nvPr/>
        </p:nvPicPr>
        <p:blipFill rotWithShape="1">
          <a:blip r:embed="rId5">
            <a:extLst>
              <a:ext uri="{28A0092B-C50C-407E-A947-70E740481C1C}">
                <a14:useLocalDpi xmlns:a14="http://schemas.microsoft.com/office/drawing/2010/main" val="0"/>
              </a:ext>
            </a:extLst>
          </a:blip>
          <a:srcRect l="7601" t="5986" r="51604" b="59864"/>
          <a:stretch/>
        </p:blipFill>
        <p:spPr>
          <a:xfrm>
            <a:off x="1825402" y="3144416"/>
            <a:ext cx="2854933" cy="3380131"/>
          </a:xfrm>
          <a:prstGeom prst="rect">
            <a:avLst/>
          </a:prstGeom>
        </p:spPr>
      </p:pic>
      <p:pic>
        <p:nvPicPr>
          <p:cNvPr id="10" name="Image 9">
            <a:extLst>
              <a:ext uri="{FF2B5EF4-FFF2-40B4-BE49-F238E27FC236}">
                <a16:creationId xmlns:a16="http://schemas.microsoft.com/office/drawing/2014/main" id="{BB9CAB5C-E970-4A70-9690-B6182BA34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22" t="5317" r="10283" b="5285"/>
          <a:stretch/>
        </p:blipFill>
        <p:spPr>
          <a:xfrm>
            <a:off x="8394077" y="1931146"/>
            <a:ext cx="3311032" cy="2704077"/>
          </a:xfrm>
          <a:prstGeom prst="rect">
            <a:avLst/>
          </a:prstGeom>
        </p:spPr>
      </p:pic>
      <p:sp>
        <p:nvSpPr>
          <p:cNvPr id="3" name="Rectangle 2">
            <a:extLst>
              <a:ext uri="{FF2B5EF4-FFF2-40B4-BE49-F238E27FC236}">
                <a16:creationId xmlns:a16="http://schemas.microsoft.com/office/drawing/2014/main" id="{6F89C58C-015C-4B56-853D-AFDFA41B5C31}"/>
              </a:ext>
            </a:extLst>
          </p:cNvPr>
          <p:cNvSpPr/>
          <p:nvPr/>
        </p:nvSpPr>
        <p:spPr>
          <a:xfrm>
            <a:off x="100884" y="1331263"/>
            <a:ext cx="3100004" cy="162603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Loir-et-Cher</a:t>
            </a:r>
            <a:r>
              <a:rPr lang="fr-FR" sz="1000" dirty="0"/>
              <a:t> : </a:t>
            </a:r>
            <a:r>
              <a:rPr lang="fr-FR" sz="1000" b="1" dirty="0"/>
              <a:t>16 % des plus de 16 ans n’ont pas déclaré de médecin traitant </a:t>
            </a:r>
            <a:r>
              <a:rPr lang="fr-FR" sz="1000" dirty="0"/>
              <a:t>(44 000 hab.)</a:t>
            </a:r>
            <a:br>
              <a:rPr lang="fr-FR" sz="1000" dirty="0"/>
            </a:br>
            <a:endParaRPr lang="fr-FR" sz="1000" dirty="0"/>
          </a:p>
          <a:p>
            <a:r>
              <a:rPr lang="fr-FR" sz="1000" dirty="0" err="1"/>
              <a:t>Agglopolys</a:t>
            </a:r>
            <a:r>
              <a:rPr lang="fr-FR" sz="1000" dirty="0"/>
              <a:t> 15,7 %</a:t>
            </a:r>
          </a:p>
          <a:p>
            <a:r>
              <a:rPr lang="fr-FR" sz="1000" dirty="0"/>
              <a:t>Beauce Val de Loire 18,8 %</a:t>
            </a:r>
          </a:p>
          <a:p>
            <a:r>
              <a:rPr lang="fr-FR" sz="1000" dirty="0"/>
              <a:t>Terres du Val de Loire 17,9 %</a:t>
            </a:r>
          </a:p>
          <a:p>
            <a:r>
              <a:rPr lang="fr-FR" sz="1000" dirty="0"/>
              <a:t>Val de Cher Controis 13,5%</a:t>
            </a:r>
          </a:p>
          <a:p>
            <a:r>
              <a:rPr lang="fr-FR" sz="1000" dirty="0"/>
              <a:t>Grand Chambord 15,5 %</a:t>
            </a:r>
          </a:p>
          <a:p>
            <a:pPr algn="ctr"/>
            <a:endParaRPr lang="fr-FR" sz="1000" dirty="0"/>
          </a:p>
          <a:p>
            <a:pPr algn="r"/>
            <a:r>
              <a:rPr lang="fr-FR" sz="1000" i="1" dirty="0"/>
              <a:t>Sources : CNAM SIAM ERASME 2023</a:t>
            </a:r>
          </a:p>
        </p:txBody>
      </p:sp>
    </p:spTree>
    <p:extLst>
      <p:ext uri="{BB962C8B-B14F-4D97-AF65-F5344CB8AC3E}">
        <p14:creationId xmlns:p14="http://schemas.microsoft.com/office/powerpoint/2010/main" val="43894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3"/>
            <a:ext cx="12192000" cy="4003264"/>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20746" y="1761813"/>
            <a:ext cx="10794198" cy="4209142"/>
          </a:xfrm>
        </p:spPr>
        <p:txBody>
          <a:bodyPr>
            <a:normAutofit/>
          </a:bodyPr>
          <a:lstStyle/>
          <a:p>
            <a:r>
              <a:rPr lang="fr-FR" sz="5400" dirty="0">
                <a:solidFill>
                  <a:schemeClr val="bg1"/>
                </a:solidFill>
              </a:rPr>
              <a:t>Démographie scolaire</a:t>
            </a:r>
            <a:br>
              <a:rPr lang="fr-FR" sz="5400" dirty="0">
                <a:solidFill>
                  <a:schemeClr val="bg1"/>
                </a:solidFill>
              </a:rPr>
            </a:br>
            <a:br>
              <a:rPr lang="fr-FR" sz="5400" dirty="0">
                <a:solidFill>
                  <a:schemeClr val="bg1"/>
                </a:solidFill>
              </a:rPr>
            </a:br>
            <a:br>
              <a:rPr lang="fr-FR" sz="5400" dirty="0">
                <a:solidFill>
                  <a:schemeClr val="bg1"/>
                </a:solidFill>
              </a:rPr>
            </a:br>
            <a:r>
              <a:rPr lang="fr-FR" sz="4400" dirty="0">
                <a:solidFill>
                  <a:schemeClr val="bg1"/>
                </a:solidFill>
              </a:rPr>
              <a:t>16/10/2024</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419371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92905" y="184883"/>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La baisse de natalité se répercute déjà dans le 1</a:t>
            </a:r>
            <a:r>
              <a:rPr lang="fr-FR" sz="4400" dirty="0"/>
              <a:t>er</a:t>
            </a:r>
            <a:r>
              <a:rPr lang="fr-FR" sz="4400" baseline="0" dirty="0"/>
              <a:t> degré</a:t>
            </a:r>
          </a:p>
        </p:txBody>
      </p:sp>
      <p:sp>
        <p:nvSpPr>
          <p:cNvPr id="5" name="ZoneTexte 4"/>
          <p:cNvSpPr txBox="1"/>
          <p:nvPr/>
        </p:nvSpPr>
        <p:spPr>
          <a:xfrm>
            <a:off x="8495577" y="6348793"/>
            <a:ext cx="3534045" cy="276999"/>
          </a:xfrm>
          <a:prstGeom prst="rect">
            <a:avLst/>
          </a:prstGeom>
          <a:noFill/>
        </p:spPr>
        <p:txBody>
          <a:bodyPr wrap="none" rtlCol="0">
            <a:spAutoFit/>
          </a:bodyPr>
          <a:lstStyle/>
          <a:p>
            <a:pPr algn="r"/>
            <a:r>
              <a:rPr lang="fr-FR" sz="1200" i="1" dirty="0">
                <a:solidFill>
                  <a:srgbClr val="005482"/>
                </a:solidFill>
              </a:rPr>
              <a:t>Observatoire d’après source : Académie Orléans-Tours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grpSp>
        <p:nvGrpSpPr>
          <p:cNvPr id="7" name="Groupe 6">
            <a:extLst>
              <a:ext uri="{FF2B5EF4-FFF2-40B4-BE49-F238E27FC236}">
                <a16:creationId xmlns:a16="http://schemas.microsoft.com/office/drawing/2014/main" id="{02687604-6F73-4965-A6AE-B97189B859A6}"/>
              </a:ext>
            </a:extLst>
          </p:cNvPr>
          <p:cNvGrpSpPr/>
          <p:nvPr/>
        </p:nvGrpSpPr>
        <p:grpSpPr>
          <a:xfrm>
            <a:off x="7481202" y="3585545"/>
            <a:ext cx="4927600" cy="1615827"/>
            <a:chOff x="7481202" y="3585545"/>
            <a:chExt cx="4927600" cy="1615827"/>
          </a:xfrm>
        </p:grpSpPr>
        <p:sp>
          <p:nvSpPr>
            <p:cNvPr id="30" name="Rectangle 29"/>
            <p:cNvSpPr/>
            <p:nvPr/>
          </p:nvSpPr>
          <p:spPr>
            <a:xfrm>
              <a:off x="7502525" y="4887800"/>
              <a:ext cx="3721012" cy="30008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502525" y="4542939"/>
              <a:ext cx="3721012" cy="338555"/>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502525" y="4204385"/>
              <a:ext cx="3721012" cy="338555"/>
            </a:xfrm>
            <a:prstGeom prst="rect">
              <a:avLst/>
            </a:prstGeom>
            <a:solidFill>
              <a:schemeClr val="accent6">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502525" y="3904303"/>
              <a:ext cx="3721012" cy="300082"/>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481202" y="3585545"/>
              <a:ext cx="4927600" cy="1615827"/>
            </a:xfrm>
            <a:prstGeom prst="rect">
              <a:avLst/>
            </a:prstGeom>
          </p:spPr>
          <p:txBody>
            <a:bodyPr wrap="square">
              <a:spAutoFit/>
            </a:bodyPr>
            <a:lstStyle/>
            <a:p>
              <a:r>
                <a:rPr lang="fr-FR" sz="1100" i="1" dirty="0">
                  <a:latin typeface="Arial" panose="020B0604020202020204" pitchFamily="34" charset="0"/>
                </a:rPr>
                <a:t>A la rentrée 2023 :</a:t>
              </a:r>
            </a:p>
            <a:p>
              <a:endParaRPr lang="fr-FR" sz="1100" i="1" dirty="0">
                <a:latin typeface="Arial" panose="020B0604020202020204" pitchFamily="34" charset="0"/>
              </a:endParaRPr>
            </a:p>
            <a:p>
              <a:r>
                <a:rPr lang="fr-FR" sz="1100" i="1" dirty="0">
                  <a:latin typeface="Arial" panose="020B0604020202020204" pitchFamily="34" charset="0"/>
                </a:rPr>
                <a:t>Maternelle (3-5 ans) : nés de 2018 à 2020 =&gt; 5 200</a:t>
              </a:r>
            </a:p>
            <a:p>
              <a:endParaRPr lang="fr-FR" sz="1100" i="1" dirty="0">
                <a:latin typeface="Arial" panose="020B0604020202020204" pitchFamily="34" charset="0"/>
              </a:endParaRPr>
            </a:p>
            <a:p>
              <a:r>
                <a:rPr lang="fr-FR" sz="1100" i="1" dirty="0">
                  <a:latin typeface="Arial" panose="020B0604020202020204" pitchFamily="34" charset="0"/>
                </a:rPr>
                <a:t>Elémentaire (6-10 ans) : nés de 2013 à 2017 =&gt; 9 526</a:t>
              </a:r>
            </a:p>
            <a:p>
              <a:endParaRPr lang="fr-FR" sz="1100" i="1" dirty="0">
                <a:latin typeface="Arial" panose="020B0604020202020204" pitchFamily="34" charset="0"/>
              </a:endParaRPr>
            </a:p>
            <a:p>
              <a:r>
                <a:rPr lang="fr-FR" sz="1100" i="1" dirty="0">
                  <a:latin typeface="Arial" panose="020B0604020202020204" pitchFamily="34" charset="0"/>
                </a:rPr>
                <a:t>Collège (11-14 ans) : nés de 2009 à 2012 =&gt; 8 392</a:t>
              </a:r>
            </a:p>
            <a:p>
              <a:endParaRPr lang="fr-FR" sz="1100" i="1" dirty="0">
                <a:latin typeface="Arial" panose="020B0604020202020204" pitchFamily="34" charset="0"/>
              </a:endParaRPr>
            </a:p>
            <a:p>
              <a:r>
                <a:rPr lang="fr-FR" sz="1100" i="1" dirty="0">
                  <a:latin typeface="Arial" panose="020B0604020202020204" pitchFamily="34" charset="0"/>
                </a:rPr>
                <a:t>Lycée (15-17 ans) : nés de 2006 à 2008 =&gt; 6 341</a:t>
              </a:r>
              <a:endParaRPr lang="fr-FR" sz="1100" dirty="0"/>
            </a:p>
          </p:txBody>
        </p:sp>
      </p:grpSp>
      <p:grpSp>
        <p:nvGrpSpPr>
          <p:cNvPr id="12" name="Groupe 11">
            <a:extLst>
              <a:ext uri="{FF2B5EF4-FFF2-40B4-BE49-F238E27FC236}">
                <a16:creationId xmlns:a16="http://schemas.microsoft.com/office/drawing/2014/main" id="{219F840E-827C-4C47-A30E-EAA2D2801E67}"/>
              </a:ext>
            </a:extLst>
          </p:cNvPr>
          <p:cNvGrpSpPr/>
          <p:nvPr/>
        </p:nvGrpSpPr>
        <p:grpSpPr>
          <a:xfrm>
            <a:off x="421495" y="1912764"/>
            <a:ext cx="6774907" cy="4102238"/>
            <a:chOff x="421495" y="1912764"/>
            <a:chExt cx="6774907" cy="4102238"/>
          </a:xfrm>
        </p:grpSpPr>
        <p:pic>
          <p:nvPicPr>
            <p:cNvPr id="2" name="Image 1">
              <a:extLst>
                <a:ext uri="{FF2B5EF4-FFF2-40B4-BE49-F238E27FC236}">
                  <a16:creationId xmlns:a16="http://schemas.microsoft.com/office/drawing/2014/main" id="{1FF0DDDD-C039-4F0B-BB00-A967734C68C7}"/>
                </a:ext>
              </a:extLst>
            </p:cNvPr>
            <p:cNvPicPr>
              <a:picLocks noChangeAspect="1"/>
            </p:cNvPicPr>
            <p:nvPr/>
          </p:nvPicPr>
          <p:blipFill>
            <a:blip r:embed="rId4"/>
            <a:stretch>
              <a:fillRect/>
            </a:stretch>
          </p:blipFill>
          <p:spPr>
            <a:xfrm>
              <a:off x="421495" y="1912764"/>
              <a:ext cx="6774907" cy="4102238"/>
            </a:xfrm>
            <a:prstGeom prst="rect">
              <a:avLst/>
            </a:prstGeom>
          </p:spPr>
        </p:pic>
        <p:sp>
          <p:nvSpPr>
            <p:cNvPr id="27" name="Rectangle 26"/>
            <p:cNvSpPr/>
            <p:nvPr/>
          </p:nvSpPr>
          <p:spPr>
            <a:xfrm>
              <a:off x="4401732" y="2504555"/>
              <a:ext cx="561856" cy="338555"/>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164784" y="2509873"/>
              <a:ext cx="775664" cy="655845"/>
            </a:xfrm>
            <a:prstGeom prst="rect">
              <a:avLst/>
            </a:prstGeom>
            <a:solidFill>
              <a:schemeClr val="accent6">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096000" y="3090044"/>
              <a:ext cx="380474" cy="195493"/>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3783725" y="2463002"/>
              <a:ext cx="479272" cy="330648"/>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2"/>
          <p:cNvSpPr/>
          <p:nvPr/>
        </p:nvSpPr>
        <p:spPr>
          <a:xfrm>
            <a:off x="2268657" y="1432447"/>
            <a:ext cx="3352200" cy="369332"/>
          </a:xfrm>
          <a:prstGeom prst="rect">
            <a:avLst/>
          </a:prstGeom>
        </p:spPr>
        <p:txBody>
          <a:bodyPr wrap="none">
            <a:spAutoFit/>
          </a:bodyPr>
          <a:lstStyle/>
          <a:p>
            <a:r>
              <a:rPr lang="fr-FR" dirty="0">
                <a:latin typeface="Arial" panose="020B0604020202020204" pitchFamily="34" charset="0"/>
              </a:rPr>
              <a:t>Nombre de naissances annuel</a:t>
            </a:r>
            <a:endParaRPr lang="fr-FR" dirty="0"/>
          </a:p>
        </p:txBody>
      </p:sp>
    </p:spTree>
    <p:extLst>
      <p:ext uri="{BB962C8B-B14F-4D97-AF65-F5344CB8AC3E}">
        <p14:creationId xmlns:p14="http://schemas.microsoft.com/office/powerpoint/2010/main" val="392859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953477" y="2793385"/>
            <a:ext cx="3721012" cy="30008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953477" y="2448524"/>
            <a:ext cx="3721012" cy="338555"/>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953477" y="2109970"/>
            <a:ext cx="3721012" cy="338555"/>
          </a:xfrm>
          <a:prstGeom prst="rect">
            <a:avLst/>
          </a:prstGeom>
          <a:solidFill>
            <a:schemeClr val="accent6">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953477" y="1809888"/>
            <a:ext cx="3721012" cy="300082"/>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158508"/>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La baisse de natalité se répercute déjà dans le 1</a:t>
            </a:r>
            <a:r>
              <a:rPr lang="fr-FR" sz="4400" dirty="0"/>
              <a:t>er</a:t>
            </a:r>
            <a:r>
              <a:rPr lang="fr-FR" sz="4400" baseline="0" dirty="0"/>
              <a:t> degré</a:t>
            </a:r>
          </a:p>
        </p:txBody>
      </p:sp>
      <p:sp>
        <p:nvSpPr>
          <p:cNvPr id="5" name="ZoneTexte 4"/>
          <p:cNvSpPr txBox="1"/>
          <p:nvPr/>
        </p:nvSpPr>
        <p:spPr>
          <a:xfrm>
            <a:off x="8495577" y="6348793"/>
            <a:ext cx="3534045" cy="276999"/>
          </a:xfrm>
          <a:prstGeom prst="rect">
            <a:avLst/>
          </a:prstGeom>
          <a:noFill/>
        </p:spPr>
        <p:txBody>
          <a:bodyPr wrap="none" rtlCol="0">
            <a:spAutoFit/>
          </a:bodyPr>
          <a:lstStyle/>
          <a:p>
            <a:pPr algn="r"/>
            <a:r>
              <a:rPr lang="fr-FR" sz="1200" i="1" dirty="0">
                <a:solidFill>
                  <a:srgbClr val="005482"/>
                </a:solidFill>
              </a:rPr>
              <a:t>Observatoire d’après source : Académie Orléans-Tours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pic>
        <p:nvPicPr>
          <p:cNvPr id="9" name="Image 8"/>
          <p:cNvPicPr>
            <a:picLocks noChangeAspect="1"/>
          </p:cNvPicPr>
          <p:nvPr/>
        </p:nvPicPr>
        <p:blipFill rotWithShape="1">
          <a:blip r:embed="rId4"/>
          <a:srcRect t="93001"/>
          <a:stretch/>
        </p:blipFill>
        <p:spPr>
          <a:xfrm>
            <a:off x="221252" y="6084469"/>
            <a:ext cx="7113342" cy="298642"/>
          </a:xfrm>
          <a:prstGeom prst="rect">
            <a:avLst/>
          </a:prstGeom>
        </p:spPr>
      </p:pic>
      <p:pic>
        <p:nvPicPr>
          <p:cNvPr id="2" name="Image 1">
            <a:extLst>
              <a:ext uri="{FF2B5EF4-FFF2-40B4-BE49-F238E27FC236}">
                <a16:creationId xmlns:a16="http://schemas.microsoft.com/office/drawing/2014/main" id="{05DB62EE-7F1E-446C-891D-79900819A518}"/>
              </a:ext>
            </a:extLst>
          </p:cNvPr>
          <p:cNvPicPr>
            <a:picLocks noChangeAspect="1"/>
          </p:cNvPicPr>
          <p:nvPr/>
        </p:nvPicPr>
        <p:blipFill rotWithShape="1">
          <a:blip r:embed="rId5"/>
          <a:srcRect b="9555"/>
          <a:stretch/>
        </p:blipFill>
        <p:spPr>
          <a:xfrm>
            <a:off x="100884" y="2889058"/>
            <a:ext cx="7012458" cy="3102427"/>
          </a:xfrm>
          <a:prstGeom prst="rect">
            <a:avLst/>
          </a:prstGeom>
        </p:spPr>
      </p:pic>
      <p:sp>
        <p:nvSpPr>
          <p:cNvPr id="18" name="Rectangle 17">
            <a:extLst>
              <a:ext uri="{FF2B5EF4-FFF2-40B4-BE49-F238E27FC236}">
                <a16:creationId xmlns:a16="http://schemas.microsoft.com/office/drawing/2014/main" id="{D6B58B46-DEB6-44F8-8CF2-7B1917BA4D02}"/>
              </a:ext>
            </a:extLst>
          </p:cNvPr>
          <p:cNvSpPr/>
          <p:nvPr/>
        </p:nvSpPr>
        <p:spPr>
          <a:xfrm>
            <a:off x="7953477" y="1489244"/>
            <a:ext cx="4076145" cy="1615827"/>
          </a:xfrm>
          <a:prstGeom prst="rect">
            <a:avLst/>
          </a:prstGeom>
        </p:spPr>
        <p:txBody>
          <a:bodyPr wrap="square">
            <a:spAutoFit/>
          </a:bodyPr>
          <a:lstStyle/>
          <a:p>
            <a:r>
              <a:rPr lang="fr-FR" sz="1100" i="1" dirty="0">
                <a:latin typeface="Arial" panose="020B0604020202020204" pitchFamily="34" charset="0"/>
              </a:rPr>
              <a:t>A la rentrée 2023 :</a:t>
            </a:r>
          </a:p>
          <a:p>
            <a:endParaRPr lang="fr-FR" sz="1100" i="1" dirty="0">
              <a:latin typeface="Arial" panose="020B0604020202020204" pitchFamily="34" charset="0"/>
            </a:endParaRPr>
          </a:p>
          <a:p>
            <a:r>
              <a:rPr lang="fr-FR" sz="1100" i="1" dirty="0">
                <a:latin typeface="Arial" panose="020B0604020202020204" pitchFamily="34" charset="0"/>
              </a:rPr>
              <a:t>Maternelle (3-5 ans) : nés de 2018 à 2020 =&gt; 5 200</a:t>
            </a:r>
          </a:p>
          <a:p>
            <a:endParaRPr lang="fr-FR" sz="1100" i="1" dirty="0">
              <a:latin typeface="Arial" panose="020B0604020202020204" pitchFamily="34" charset="0"/>
            </a:endParaRPr>
          </a:p>
          <a:p>
            <a:r>
              <a:rPr lang="fr-FR" sz="1100" i="1" dirty="0">
                <a:latin typeface="Arial" panose="020B0604020202020204" pitchFamily="34" charset="0"/>
              </a:rPr>
              <a:t>Elémentaire (6-10 ans) : nés de 2013 à 2017 =&gt; 9 526</a:t>
            </a:r>
          </a:p>
          <a:p>
            <a:endParaRPr lang="fr-FR" sz="1100" i="1" dirty="0">
              <a:latin typeface="Arial" panose="020B0604020202020204" pitchFamily="34" charset="0"/>
            </a:endParaRPr>
          </a:p>
          <a:p>
            <a:r>
              <a:rPr lang="fr-FR" sz="1100" i="1" dirty="0">
                <a:latin typeface="Arial" panose="020B0604020202020204" pitchFamily="34" charset="0"/>
              </a:rPr>
              <a:t>Collège (11-14 ans) : nés de 2009 à 2012 =&gt; 8 392</a:t>
            </a:r>
          </a:p>
          <a:p>
            <a:endParaRPr lang="fr-FR" sz="1100" i="1" dirty="0">
              <a:latin typeface="Arial" panose="020B0604020202020204" pitchFamily="34" charset="0"/>
            </a:endParaRPr>
          </a:p>
          <a:p>
            <a:r>
              <a:rPr lang="fr-FR" sz="1100" i="1" dirty="0">
                <a:latin typeface="Arial" panose="020B0604020202020204" pitchFamily="34" charset="0"/>
              </a:rPr>
              <a:t>Lycée (15-17 ans) : nés de 2006 à 2008 =&gt; 6 341</a:t>
            </a:r>
            <a:endParaRPr lang="fr-FR" sz="1100" dirty="0"/>
          </a:p>
        </p:txBody>
      </p:sp>
      <p:grpSp>
        <p:nvGrpSpPr>
          <p:cNvPr id="13" name="Groupe 12">
            <a:extLst>
              <a:ext uri="{FF2B5EF4-FFF2-40B4-BE49-F238E27FC236}">
                <a16:creationId xmlns:a16="http://schemas.microsoft.com/office/drawing/2014/main" id="{9CAD29B2-D81F-4155-92CF-481073BA3786}"/>
              </a:ext>
            </a:extLst>
          </p:cNvPr>
          <p:cNvGrpSpPr/>
          <p:nvPr/>
        </p:nvGrpSpPr>
        <p:grpSpPr>
          <a:xfrm>
            <a:off x="7981953" y="3397297"/>
            <a:ext cx="4159605" cy="2707111"/>
            <a:chOff x="7981953" y="3397297"/>
            <a:chExt cx="4159605" cy="2707111"/>
          </a:xfrm>
        </p:grpSpPr>
        <p:pic>
          <p:nvPicPr>
            <p:cNvPr id="10" name="Image 9">
              <a:extLst>
                <a:ext uri="{FF2B5EF4-FFF2-40B4-BE49-F238E27FC236}">
                  <a16:creationId xmlns:a16="http://schemas.microsoft.com/office/drawing/2014/main" id="{9F1EE700-0F79-437F-A75B-3162FDF84B80}"/>
                </a:ext>
              </a:extLst>
            </p:cNvPr>
            <p:cNvPicPr>
              <a:picLocks noChangeAspect="1"/>
            </p:cNvPicPr>
            <p:nvPr/>
          </p:nvPicPr>
          <p:blipFill rotWithShape="1">
            <a:blip r:embed="rId6"/>
            <a:srcRect l="694" t="2273" r="694" b="1125"/>
            <a:stretch/>
          </p:blipFill>
          <p:spPr>
            <a:xfrm>
              <a:off x="7981953" y="3397297"/>
              <a:ext cx="4047669" cy="2707111"/>
            </a:xfrm>
            <a:prstGeom prst="rect">
              <a:avLst/>
            </a:prstGeom>
          </p:spPr>
        </p:pic>
        <p:sp>
          <p:nvSpPr>
            <p:cNvPr id="7" name="Rectangle 6"/>
            <p:cNvSpPr/>
            <p:nvPr/>
          </p:nvSpPr>
          <p:spPr>
            <a:xfrm>
              <a:off x="10937382" y="4138851"/>
              <a:ext cx="1204176" cy="215444"/>
            </a:xfrm>
            <a:prstGeom prst="rect">
              <a:avLst/>
            </a:prstGeom>
          </p:spPr>
          <p:txBody>
            <a:bodyPr wrap="none">
              <a:spAutoFit/>
            </a:bodyPr>
            <a:lstStyle/>
            <a:p>
              <a:r>
                <a:rPr lang="fr-FR" sz="800" i="1" dirty="0">
                  <a:solidFill>
                    <a:schemeClr val="accent2"/>
                  </a:solidFill>
                  <a:latin typeface="Arial" panose="020B0604020202020204" pitchFamily="34" charset="0"/>
                </a:rPr>
                <a:t>Naissances glissantes</a:t>
              </a:r>
              <a:endParaRPr lang="fr-FR" sz="800" dirty="0">
                <a:solidFill>
                  <a:schemeClr val="accent2"/>
                </a:solidFill>
              </a:endParaRPr>
            </a:p>
          </p:txBody>
        </p:sp>
        <p:sp>
          <p:nvSpPr>
            <p:cNvPr id="20" name="Rectangle 19"/>
            <p:cNvSpPr/>
            <p:nvPr/>
          </p:nvSpPr>
          <p:spPr>
            <a:xfrm>
              <a:off x="11083866" y="4922238"/>
              <a:ext cx="1057692" cy="347222"/>
            </a:xfrm>
            <a:prstGeom prst="rect">
              <a:avLst/>
            </a:prstGeom>
          </p:spPr>
          <p:txBody>
            <a:bodyPr wrap="square">
              <a:spAutoFit/>
            </a:bodyPr>
            <a:lstStyle/>
            <a:p>
              <a:r>
                <a:rPr lang="fr-FR" sz="800" i="1" dirty="0">
                  <a:solidFill>
                    <a:schemeClr val="tx1">
                      <a:lumMod val="50000"/>
                      <a:lumOff val="50000"/>
                    </a:schemeClr>
                  </a:solidFill>
                  <a:latin typeface="Arial" panose="020B0604020202020204" pitchFamily="34" charset="0"/>
                </a:rPr>
                <a:t>Elèves des écoles (Pu +Pr)</a:t>
              </a:r>
              <a:endParaRPr lang="fr-FR" sz="800" dirty="0">
                <a:solidFill>
                  <a:schemeClr val="tx1">
                    <a:lumMod val="50000"/>
                    <a:lumOff val="50000"/>
                  </a:schemeClr>
                </a:solidFill>
              </a:endParaRPr>
            </a:p>
          </p:txBody>
        </p:sp>
        <p:sp>
          <p:nvSpPr>
            <p:cNvPr id="12" name="ZoneTexte 11">
              <a:extLst>
                <a:ext uri="{FF2B5EF4-FFF2-40B4-BE49-F238E27FC236}">
                  <a16:creationId xmlns:a16="http://schemas.microsoft.com/office/drawing/2014/main" id="{9C92486A-BD98-4393-B408-AB0D557076AF}"/>
                </a:ext>
              </a:extLst>
            </p:cNvPr>
            <p:cNvSpPr txBox="1"/>
            <p:nvPr/>
          </p:nvSpPr>
          <p:spPr>
            <a:xfrm>
              <a:off x="9688264" y="4750852"/>
              <a:ext cx="1447206" cy="338554"/>
            </a:xfrm>
            <a:prstGeom prst="rect">
              <a:avLst/>
            </a:prstGeom>
            <a:noFill/>
          </p:spPr>
          <p:txBody>
            <a:bodyPr wrap="square" rtlCol="0">
              <a:spAutoFit/>
            </a:bodyPr>
            <a:lstStyle/>
            <a:p>
              <a:r>
                <a:rPr lang="fr-FR" sz="800" i="1" dirty="0"/>
                <a:t>7 % d’élèves en moins en 8 ans (-355 entre 2015 et 2023)</a:t>
              </a:r>
            </a:p>
          </p:txBody>
        </p:sp>
      </p:grpSp>
      <p:sp>
        <p:nvSpPr>
          <p:cNvPr id="21" name="ZoneTexte 20">
            <a:extLst>
              <a:ext uri="{FF2B5EF4-FFF2-40B4-BE49-F238E27FC236}">
                <a16:creationId xmlns:a16="http://schemas.microsoft.com/office/drawing/2014/main" id="{85DE0A9D-C4C7-460D-A643-41255822AD24}"/>
              </a:ext>
            </a:extLst>
          </p:cNvPr>
          <p:cNvSpPr txBox="1"/>
          <p:nvPr/>
        </p:nvSpPr>
        <p:spPr>
          <a:xfrm>
            <a:off x="395250" y="1642752"/>
            <a:ext cx="6489644" cy="954107"/>
          </a:xfrm>
          <a:prstGeom prst="rect">
            <a:avLst/>
          </a:prstGeom>
          <a:noFill/>
        </p:spPr>
        <p:txBody>
          <a:bodyPr wrap="square" rtlCol="0">
            <a:spAutoFit/>
          </a:bodyPr>
          <a:lstStyle/>
          <a:p>
            <a:r>
              <a:rPr lang="fr-FR" sz="2800" b="1" dirty="0">
                <a:solidFill>
                  <a:srgbClr val="005482"/>
                </a:solidFill>
              </a:rPr>
              <a:t>1 150 élèves en moins dans les écoles du territoire en 4 ans </a:t>
            </a:r>
            <a:r>
              <a:rPr lang="fr-FR" dirty="0">
                <a:solidFill>
                  <a:srgbClr val="005482"/>
                </a:solidFill>
              </a:rPr>
              <a:t>(soit – 7% entre 2019 et 2023)</a:t>
            </a:r>
          </a:p>
        </p:txBody>
      </p:sp>
    </p:spTree>
    <p:extLst>
      <p:ext uri="{BB962C8B-B14F-4D97-AF65-F5344CB8AC3E}">
        <p14:creationId xmlns:p14="http://schemas.microsoft.com/office/powerpoint/2010/main" val="367309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29969" y="133363"/>
            <a:ext cx="11615647" cy="987487"/>
          </a:xfrm>
          <a:prstGeom prst="rect">
            <a:avLst/>
          </a:prstGeom>
        </p:spPr>
        <p:txBody>
          <a:bodyPr vert="horz" lIns="91440" tIns="45720" rIns="91440" bIns="45720" rtlCol="0" anchor="ctr">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3600" baseline="0" dirty="0"/>
              <a:t>L’amenuisement de l’apport migratoire a contenu </a:t>
            </a:r>
            <a:br>
              <a:rPr lang="fr-FR" sz="3600" baseline="0" dirty="0"/>
            </a:br>
            <a:r>
              <a:rPr lang="fr-FR" sz="3600" baseline="0" dirty="0"/>
              <a:t>la hausse du nombre de collégiens</a:t>
            </a:r>
          </a:p>
        </p:txBody>
      </p:sp>
      <p:sp>
        <p:nvSpPr>
          <p:cNvPr id="5" name="ZoneTexte 4"/>
          <p:cNvSpPr txBox="1"/>
          <p:nvPr/>
        </p:nvSpPr>
        <p:spPr>
          <a:xfrm>
            <a:off x="8495577" y="6348793"/>
            <a:ext cx="3534045" cy="276999"/>
          </a:xfrm>
          <a:prstGeom prst="rect">
            <a:avLst/>
          </a:prstGeom>
          <a:noFill/>
        </p:spPr>
        <p:txBody>
          <a:bodyPr wrap="none" rtlCol="0">
            <a:spAutoFit/>
          </a:bodyPr>
          <a:lstStyle/>
          <a:p>
            <a:pPr algn="r"/>
            <a:r>
              <a:rPr lang="fr-FR" sz="1200" i="1" dirty="0">
                <a:solidFill>
                  <a:srgbClr val="005482"/>
                </a:solidFill>
              </a:rPr>
              <a:t>Observatoire d’après source : Académie Orléans-Tours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pic>
        <p:nvPicPr>
          <p:cNvPr id="2" name="Image 1">
            <a:extLst>
              <a:ext uri="{FF2B5EF4-FFF2-40B4-BE49-F238E27FC236}">
                <a16:creationId xmlns:a16="http://schemas.microsoft.com/office/drawing/2014/main" id="{4743F3A8-3119-4936-B134-6CFE336F18D1}"/>
              </a:ext>
            </a:extLst>
          </p:cNvPr>
          <p:cNvPicPr>
            <a:picLocks noChangeAspect="1"/>
          </p:cNvPicPr>
          <p:nvPr/>
        </p:nvPicPr>
        <p:blipFill>
          <a:blip r:embed="rId4"/>
          <a:stretch>
            <a:fillRect/>
          </a:stretch>
        </p:blipFill>
        <p:spPr>
          <a:xfrm>
            <a:off x="162378" y="2535362"/>
            <a:ext cx="7971613" cy="3906045"/>
          </a:xfrm>
          <a:prstGeom prst="rect">
            <a:avLst/>
          </a:prstGeom>
        </p:spPr>
      </p:pic>
      <p:grpSp>
        <p:nvGrpSpPr>
          <p:cNvPr id="9" name="Groupe 8">
            <a:extLst>
              <a:ext uri="{FF2B5EF4-FFF2-40B4-BE49-F238E27FC236}">
                <a16:creationId xmlns:a16="http://schemas.microsoft.com/office/drawing/2014/main" id="{D36C6899-6084-496A-A578-47200F410E9C}"/>
              </a:ext>
            </a:extLst>
          </p:cNvPr>
          <p:cNvGrpSpPr/>
          <p:nvPr/>
        </p:nvGrpSpPr>
        <p:grpSpPr>
          <a:xfrm>
            <a:off x="8306391" y="1813173"/>
            <a:ext cx="4076145" cy="1615827"/>
            <a:chOff x="8495577" y="2871312"/>
            <a:chExt cx="4076145" cy="1615827"/>
          </a:xfrm>
        </p:grpSpPr>
        <p:sp>
          <p:nvSpPr>
            <p:cNvPr id="18" name="Rectangle 17">
              <a:extLst>
                <a:ext uri="{FF2B5EF4-FFF2-40B4-BE49-F238E27FC236}">
                  <a16:creationId xmlns:a16="http://schemas.microsoft.com/office/drawing/2014/main" id="{731D997A-E74C-4A2D-85E9-E8F4A7C27D18}"/>
                </a:ext>
              </a:extLst>
            </p:cNvPr>
            <p:cNvSpPr/>
            <p:nvPr/>
          </p:nvSpPr>
          <p:spPr>
            <a:xfrm>
              <a:off x="8495577" y="4187057"/>
              <a:ext cx="3721012" cy="30008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7B7F98C-5E6D-40A4-8CD5-D4FAFFF41F4D}"/>
                </a:ext>
              </a:extLst>
            </p:cNvPr>
            <p:cNvSpPr/>
            <p:nvPr/>
          </p:nvSpPr>
          <p:spPr>
            <a:xfrm>
              <a:off x="8495577" y="3842196"/>
              <a:ext cx="3721012" cy="338555"/>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5ECB14B4-906B-448D-87B5-AE28BA907DF9}"/>
                </a:ext>
              </a:extLst>
            </p:cNvPr>
            <p:cNvSpPr/>
            <p:nvPr/>
          </p:nvSpPr>
          <p:spPr>
            <a:xfrm>
              <a:off x="8495577" y="3503642"/>
              <a:ext cx="3721012" cy="338555"/>
            </a:xfrm>
            <a:prstGeom prst="rect">
              <a:avLst/>
            </a:prstGeom>
            <a:solidFill>
              <a:schemeClr val="accent6">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E2A9F38-5616-4ACB-BC76-611C0170817F}"/>
                </a:ext>
              </a:extLst>
            </p:cNvPr>
            <p:cNvSpPr/>
            <p:nvPr/>
          </p:nvSpPr>
          <p:spPr>
            <a:xfrm>
              <a:off x="8495577" y="3203560"/>
              <a:ext cx="3721012" cy="300082"/>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C38AFC8-D120-4A8D-97C5-D03BDF297502}"/>
                </a:ext>
              </a:extLst>
            </p:cNvPr>
            <p:cNvSpPr/>
            <p:nvPr/>
          </p:nvSpPr>
          <p:spPr>
            <a:xfrm>
              <a:off x="8495577" y="2871312"/>
              <a:ext cx="4076145" cy="1615827"/>
            </a:xfrm>
            <a:prstGeom prst="rect">
              <a:avLst/>
            </a:prstGeom>
          </p:spPr>
          <p:txBody>
            <a:bodyPr wrap="square">
              <a:spAutoFit/>
            </a:bodyPr>
            <a:lstStyle/>
            <a:p>
              <a:r>
                <a:rPr lang="fr-FR" sz="1100" i="1" dirty="0">
                  <a:latin typeface="Arial" panose="020B0604020202020204" pitchFamily="34" charset="0"/>
                </a:rPr>
                <a:t>A la rentrée 2023 :</a:t>
              </a:r>
            </a:p>
            <a:p>
              <a:endParaRPr lang="fr-FR" sz="1100" i="1" dirty="0">
                <a:latin typeface="Arial" panose="020B0604020202020204" pitchFamily="34" charset="0"/>
              </a:endParaRPr>
            </a:p>
            <a:p>
              <a:r>
                <a:rPr lang="fr-FR" sz="1100" i="1" dirty="0">
                  <a:latin typeface="Arial" panose="020B0604020202020204" pitchFamily="34" charset="0"/>
                </a:rPr>
                <a:t>Maternelle (3-5 ans) : nés de 2018 à 2020 =&gt; 5 200</a:t>
              </a:r>
            </a:p>
            <a:p>
              <a:endParaRPr lang="fr-FR" sz="1100" i="1" dirty="0">
                <a:latin typeface="Arial" panose="020B0604020202020204" pitchFamily="34" charset="0"/>
              </a:endParaRPr>
            </a:p>
            <a:p>
              <a:r>
                <a:rPr lang="fr-FR" sz="1100" i="1" dirty="0">
                  <a:latin typeface="Arial" panose="020B0604020202020204" pitchFamily="34" charset="0"/>
                </a:rPr>
                <a:t>Elémentaire (6-10 ans) : nés de 2013 à 2017 =&gt; 9 526</a:t>
              </a:r>
            </a:p>
            <a:p>
              <a:endParaRPr lang="fr-FR" sz="1100" i="1" dirty="0">
                <a:latin typeface="Arial" panose="020B0604020202020204" pitchFamily="34" charset="0"/>
              </a:endParaRPr>
            </a:p>
            <a:p>
              <a:r>
                <a:rPr lang="fr-FR" sz="1100" i="1" dirty="0">
                  <a:latin typeface="Arial" panose="020B0604020202020204" pitchFamily="34" charset="0"/>
                </a:rPr>
                <a:t>Collège (11-14 ans) : nés de 2009 à 2012 =&gt; 8 392</a:t>
              </a:r>
            </a:p>
            <a:p>
              <a:endParaRPr lang="fr-FR" sz="1100" i="1" dirty="0">
                <a:latin typeface="Arial" panose="020B0604020202020204" pitchFamily="34" charset="0"/>
              </a:endParaRPr>
            </a:p>
            <a:p>
              <a:r>
                <a:rPr lang="fr-FR" sz="1100" i="1" dirty="0">
                  <a:latin typeface="Arial" panose="020B0604020202020204" pitchFamily="34" charset="0"/>
                </a:rPr>
                <a:t>Lycée (15-17 ans) : nés de 2006 à 2008 =&gt; 6 341</a:t>
              </a:r>
              <a:endParaRPr lang="fr-FR" sz="1100" dirty="0"/>
            </a:p>
          </p:txBody>
        </p:sp>
      </p:grpSp>
      <p:sp>
        <p:nvSpPr>
          <p:cNvPr id="15" name="ZoneTexte 14">
            <a:extLst>
              <a:ext uri="{FF2B5EF4-FFF2-40B4-BE49-F238E27FC236}">
                <a16:creationId xmlns:a16="http://schemas.microsoft.com/office/drawing/2014/main" id="{1A155066-5FDB-4D37-AC7F-0D1E754AD775}"/>
              </a:ext>
            </a:extLst>
          </p:cNvPr>
          <p:cNvSpPr txBox="1"/>
          <p:nvPr/>
        </p:nvSpPr>
        <p:spPr>
          <a:xfrm>
            <a:off x="395250" y="1389136"/>
            <a:ext cx="6886820" cy="954107"/>
          </a:xfrm>
          <a:prstGeom prst="rect">
            <a:avLst/>
          </a:prstGeom>
          <a:noFill/>
        </p:spPr>
        <p:txBody>
          <a:bodyPr wrap="square" rtlCol="0">
            <a:spAutoFit/>
          </a:bodyPr>
          <a:lstStyle/>
          <a:p>
            <a:r>
              <a:rPr lang="fr-FR" sz="2800" b="1" dirty="0">
                <a:solidFill>
                  <a:srgbClr val="005482"/>
                </a:solidFill>
              </a:rPr>
              <a:t>114 élèves supplémentaires dans les collèges du territoire en 4 ans </a:t>
            </a:r>
            <a:r>
              <a:rPr lang="fr-FR" dirty="0">
                <a:solidFill>
                  <a:srgbClr val="005482"/>
                </a:solidFill>
              </a:rPr>
              <a:t>(soit +1 % entre 2019 et 2023)</a:t>
            </a:r>
          </a:p>
        </p:txBody>
      </p:sp>
    </p:spTree>
    <p:extLst>
      <p:ext uri="{BB962C8B-B14F-4D97-AF65-F5344CB8AC3E}">
        <p14:creationId xmlns:p14="http://schemas.microsoft.com/office/powerpoint/2010/main" val="163414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221188"/>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539897" y="161297"/>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Changement de tendance pour les lycéens </a:t>
            </a:r>
            <a:br>
              <a:rPr lang="fr-FR" sz="4400" baseline="0" dirty="0"/>
            </a:br>
            <a:r>
              <a:rPr lang="fr-FR" sz="4400" baseline="0" dirty="0"/>
              <a:t>suite à la crise sanitaire</a:t>
            </a:r>
          </a:p>
        </p:txBody>
      </p:sp>
      <p:sp>
        <p:nvSpPr>
          <p:cNvPr id="5" name="ZoneTexte 4"/>
          <p:cNvSpPr txBox="1"/>
          <p:nvPr/>
        </p:nvSpPr>
        <p:spPr>
          <a:xfrm>
            <a:off x="8495577" y="6348793"/>
            <a:ext cx="3534045" cy="276999"/>
          </a:xfrm>
          <a:prstGeom prst="rect">
            <a:avLst/>
          </a:prstGeom>
          <a:noFill/>
        </p:spPr>
        <p:txBody>
          <a:bodyPr wrap="none" rtlCol="0">
            <a:spAutoFit/>
          </a:bodyPr>
          <a:lstStyle/>
          <a:p>
            <a:pPr algn="r"/>
            <a:r>
              <a:rPr lang="fr-FR" sz="1200" i="1" dirty="0">
                <a:solidFill>
                  <a:srgbClr val="005482"/>
                </a:solidFill>
              </a:rPr>
              <a:t>Observatoire d’après source : Académie Orléans-Tours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grpSp>
        <p:nvGrpSpPr>
          <p:cNvPr id="3" name="Groupe 2">
            <a:extLst>
              <a:ext uri="{FF2B5EF4-FFF2-40B4-BE49-F238E27FC236}">
                <a16:creationId xmlns:a16="http://schemas.microsoft.com/office/drawing/2014/main" id="{FD9B395B-493B-4F9F-B5F8-15F8474789D4}"/>
              </a:ext>
            </a:extLst>
          </p:cNvPr>
          <p:cNvGrpSpPr/>
          <p:nvPr/>
        </p:nvGrpSpPr>
        <p:grpSpPr>
          <a:xfrm>
            <a:off x="0" y="2568480"/>
            <a:ext cx="7388729" cy="3556958"/>
            <a:chOff x="0" y="2239130"/>
            <a:chExt cx="8837457" cy="4300661"/>
          </a:xfrm>
        </p:grpSpPr>
        <p:pic>
          <p:nvPicPr>
            <p:cNvPr id="2" name="Image 1">
              <a:extLst>
                <a:ext uri="{FF2B5EF4-FFF2-40B4-BE49-F238E27FC236}">
                  <a16:creationId xmlns:a16="http://schemas.microsoft.com/office/drawing/2014/main" id="{D67B0091-229D-45AD-8D66-88C369CE1183}"/>
                </a:ext>
              </a:extLst>
            </p:cNvPr>
            <p:cNvPicPr>
              <a:picLocks noChangeAspect="1"/>
            </p:cNvPicPr>
            <p:nvPr/>
          </p:nvPicPr>
          <p:blipFill>
            <a:blip r:embed="rId4"/>
            <a:stretch>
              <a:fillRect/>
            </a:stretch>
          </p:blipFill>
          <p:spPr>
            <a:xfrm>
              <a:off x="0" y="2239130"/>
              <a:ext cx="8837457" cy="4300661"/>
            </a:xfrm>
            <a:prstGeom prst="rect">
              <a:avLst/>
            </a:prstGeom>
          </p:spPr>
        </p:pic>
        <p:cxnSp>
          <p:nvCxnSpPr>
            <p:cNvPr id="17" name="Connecteur droit avec flèche 16">
              <a:extLst>
                <a:ext uri="{FF2B5EF4-FFF2-40B4-BE49-F238E27FC236}">
                  <a16:creationId xmlns:a16="http://schemas.microsoft.com/office/drawing/2014/main" id="{D7912ACF-E1F8-4985-9768-CA9C7B41E806}"/>
                </a:ext>
              </a:extLst>
            </p:cNvPr>
            <p:cNvCxnSpPr>
              <a:cxnSpLocks/>
            </p:cNvCxnSpPr>
            <p:nvPr/>
          </p:nvCxnSpPr>
          <p:spPr>
            <a:xfrm>
              <a:off x="4010871" y="3085951"/>
              <a:ext cx="0" cy="34304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D963FDE8-0A92-455E-8FE1-A2CC9EB3655B}"/>
                </a:ext>
              </a:extLst>
            </p:cNvPr>
            <p:cNvCxnSpPr>
              <a:cxnSpLocks/>
            </p:cNvCxnSpPr>
            <p:nvPr/>
          </p:nvCxnSpPr>
          <p:spPr>
            <a:xfrm>
              <a:off x="3262728" y="3165627"/>
              <a:ext cx="0" cy="20847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2D39A18C-A723-4654-9D38-86407B9289BB}"/>
              </a:ext>
            </a:extLst>
          </p:cNvPr>
          <p:cNvGrpSpPr/>
          <p:nvPr/>
        </p:nvGrpSpPr>
        <p:grpSpPr>
          <a:xfrm>
            <a:off x="8942026" y="1271394"/>
            <a:ext cx="3581366" cy="1477328"/>
            <a:chOff x="8495577" y="2871312"/>
            <a:chExt cx="4076145" cy="1669469"/>
          </a:xfrm>
        </p:grpSpPr>
        <p:sp>
          <p:nvSpPr>
            <p:cNvPr id="20" name="Rectangle 19">
              <a:extLst>
                <a:ext uri="{FF2B5EF4-FFF2-40B4-BE49-F238E27FC236}">
                  <a16:creationId xmlns:a16="http://schemas.microsoft.com/office/drawing/2014/main" id="{AB5B1CC1-9C3E-49CB-94A7-E855FF2FFCA1}"/>
                </a:ext>
              </a:extLst>
            </p:cNvPr>
            <p:cNvSpPr/>
            <p:nvPr/>
          </p:nvSpPr>
          <p:spPr>
            <a:xfrm>
              <a:off x="8495577" y="4187056"/>
              <a:ext cx="3612302" cy="30008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35F7579-C1FA-40FF-A0E7-D498EFE64C1B}"/>
                </a:ext>
              </a:extLst>
            </p:cNvPr>
            <p:cNvSpPr/>
            <p:nvPr/>
          </p:nvSpPr>
          <p:spPr>
            <a:xfrm>
              <a:off x="8495577" y="3842196"/>
              <a:ext cx="3612303" cy="338555"/>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D805DFC-A0C7-4175-9348-16D477BD6CAE}"/>
                </a:ext>
              </a:extLst>
            </p:cNvPr>
            <p:cNvSpPr/>
            <p:nvPr/>
          </p:nvSpPr>
          <p:spPr>
            <a:xfrm>
              <a:off x="8495577" y="3503641"/>
              <a:ext cx="3612303" cy="338555"/>
            </a:xfrm>
            <a:prstGeom prst="rect">
              <a:avLst/>
            </a:prstGeom>
            <a:solidFill>
              <a:schemeClr val="accent6">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B284FB3-07E5-4AE1-905B-A7D9FEEA2530}"/>
                </a:ext>
              </a:extLst>
            </p:cNvPr>
            <p:cNvSpPr/>
            <p:nvPr/>
          </p:nvSpPr>
          <p:spPr>
            <a:xfrm>
              <a:off x="8495577" y="3203560"/>
              <a:ext cx="3612303" cy="300082"/>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1DA22D9F-8EEE-40CC-8AE5-0885141DB837}"/>
                </a:ext>
              </a:extLst>
            </p:cNvPr>
            <p:cNvSpPr/>
            <p:nvPr/>
          </p:nvSpPr>
          <p:spPr>
            <a:xfrm>
              <a:off x="8495577" y="2871312"/>
              <a:ext cx="4076145" cy="1669469"/>
            </a:xfrm>
            <a:prstGeom prst="rect">
              <a:avLst/>
            </a:prstGeom>
          </p:spPr>
          <p:txBody>
            <a:bodyPr wrap="square">
              <a:spAutoFit/>
            </a:bodyPr>
            <a:lstStyle/>
            <a:p>
              <a:r>
                <a:rPr lang="fr-FR" sz="1000" i="1" dirty="0">
                  <a:latin typeface="Arial" panose="020B0604020202020204" pitchFamily="34" charset="0"/>
                </a:rPr>
                <a:t>A la rentrée 2023 :</a:t>
              </a:r>
            </a:p>
            <a:p>
              <a:endParaRPr lang="fr-FR" sz="1000" i="1" dirty="0">
                <a:latin typeface="Arial" panose="020B0604020202020204" pitchFamily="34" charset="0"/>
              </a:endParaRPr>
            </a:p>
            <a:p>
              <a:r>
                <a:rPr lang="fr-FR" sz="1000" i="1" dirty="0">
                  <a:latin typeface="Arial" panose="020B0604020202020204" pitchFamily="34" charset="0"/>
                </a:rPr>
                <a:t>Maternelle (3-5 ans) : nés de 2018 à 2020 =&gt; 5 200</a:t>
              </a:r>
            </a:p>
            <a:p>
              <a:endParaRPr lang="fr-FR" sz="1000" i="1" dirty="0">
                <a:latin typeface="Arial" panose="020B0604020202020204" pitchFamily="34" charset="0"/>
              </a:endParaRPr>
            </a:p>
            <a:p>
              <a:r>
                <a:rPr lang="fr-FR" sz="1000" i="1" dirty="0">
                  <a:latin typeface="Arial" panose="020B0604020202020204" pitchFamily="34" charset="0"/>
                </a:rPr>
                <a:t>Elémentaire (6-10 ans) : nés de 2013 à 2017 =&gt; 9 526</a:t>
              </a:r>
            </a:p>
            <a:p>
              <a:endParaRPr lang="fr-FR" sz="1000" i="1" dirty="0">
                <a:latin typeface="Arial" panose="020B0604020202020204" pitchFamily="34" charset="0"/>
              </a:endParaRPr>
            </a:p>
            <a:p>
              <a:r>
                <a:rPr lang="fr-FR" sz="1000" i="1" dirty="0">
                  <a:latin typeface="Arial" panose="020B0604020202020204" pitchFamily="34" charset="0"/>
                </a:rPr>
                <a:t>Collège (11-14 ans) : nés de 2009 à 2012 =&gt; 8 392</a:t>
              </a:r>
            </a:p>
            <a:p>
              <a:endParaRPr lang="fr-FR" sz="1000" i="1" dirty="0">
                <a:latin typeface="Arial" panose="020B0604020202020204" pitchFamily="34" charset="0"/>
              </a:endParaRPr>
            </a:p>
            <a:p>
              <a:r>
                <a:rPr lang="fr-FR" sz="1000" i="1" dirty="0">
                  <a:latin typeface="Arial" panose="020B0604020202020204" pitchFamily="34" charset="0"/>
                </a:rPr>
                <a:t>Lycée (15-17 ans) : nés de 2006 à 2008 =&gt; 6 341</a:t>
              </a:r>
              <a:endParaRPr lang="fr-FR" sz="1000" dirty="0"/>
            </a:p>
          </p:txBody>
        </p:sp>
      </p:grpSp>
      <p:sp>
        <p:nvSpPr>
          <p:cNvPr id="23" name="ZoneTexte 22">
            <a:extLst>
              <a:ext uri="{FF2B5EF4-FFF2-40B4-BE49-F238E27FC236}">
                <a16:creationId xmlns:a16="http://schemas.microsoft.com/office/drawing/2014/main" id="{4884D70C-13F9-444E-A63C-7B554B2F5E7B}"/>
              </a:ext>
            </a:extLst>
          </p:cNvPr>
          <p:cNvSpPr txBox="1"/>
          <p:nvPr/>
        </p:nvSpPr>
        <p:spPr>
          <a:xfrm>
            <a:off x="76147" y="1569131"/>
            <a:ext cx="8775245" cy="800219"/>
          </a:xfrm>
          <a:prstGeom prst="rect">
            <a:avLst/>
          </a:prstGeom>
          <a:noFill/>
        </p:spPr>
        <p:txBody>
          <a:bodyPr wrap="square" rtlCol="0">
            <a:spAutoFit/>
          </a:bodyPr>
          <a:lstStyle/>
          <a:p>
            <a:r>
              <a:rPr lang="fr-FR" sz="2800" b="1" dirty="0">
                <a:solidFill>
                  <a:srgbClr val="005482"/>
                </a:solidFill>
              </a:rPr>
              <a:t>200 élèves en moins dans les lycées du territoire en 4 ans </a:t>
            </a:r>
            <a:r>
              <a:rPr lang="fr-FR" dirty="0">
                <a:solidFill>
                  <a:srgbClr val="005482"/>
                </a:solidFill>
              </a:rPr>
              <a:t>(soit -3 % entre 2019 et 2023)</a:t>
            </a:r>
          </a:p>
        </p:txBody>
      </p:sp>
      <p:sp>
        <p:nvSpPr>
          <p:cNvPr id="24" name="ZoneTexte 23">
            <a:extLst>
              <a:ext uri="{FF2B5EF4-FFF2-40B4-BE49-F238E27FC236}">
                <a16:creationId xmlns:a16="http://schemas.microsoft.com/office/drawing/2014/main" id="{805ECC68-0B9D-411F-BA47-B27E3D768AAC}"/>
              </a:ext>
            </a:extLst>
          </p:cNvPr>
          <p:cNvSpPr txBox="1"/>
          <p:nvPr/>
        </p:nvSpPr>
        <p:spPr>
          <a:xfrm>
            <a:off x="7639889" y="3175944"/>
            <a:ext cx="4269850" cy="1754326"/>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5482"/>
                </a:solidFill>
              </a:rPr>
              <a:t>Moins de mouvements résidentiels suite à la crise sanitaire</a:t>
            </a:r>
          </a:p>
          <a:p>
            <a:pPr marL="285750" indent="-285750">
              <a:buFont typeface="Arial" panose="020B0604020202020204" pitchFamily="34" charset="0"/>
              <a:buChar char="•"/>
            </a:pPr>
            <a:endParaRPr lang="fr-FR" dirty="0">
              <a:solidFill>
                <a:srgbClr val="005482"/>
              </a:solidFill>
            </a:endParaRPr>
          </a:p>
          <a:p>
            <a:pPr marL="285750" indent="-285750">
              <a:buFont typeface="Arial" panose="020B0604020202020204" pitchFamily="34" charset="0"/>
              <a:buChar char="•"/>
            </a:pPr>
            <a:r>
              <a:rPr lang="fr-FR" b="1" dirty="0">
                <a:solidFill>
                  <a:srgbClr val="005482"/>
                </a:solidFill>
              </a:rPr>
              <a:t>Hausse de l’apprentissage </a:t>
            </a:r>
            <a:r>
              <a:rPr lang="fr-FR" dirty="0">
                <a:solidFill>
                  <a:srgbClr val="005482"/>
                </a:solidFill>
              </a:rPr>
              <a:t>(+ 200 entre les rentrées 2021 et 2022)</a:t>
            </a:r>
          </a:p>
          <a:p>
            <a:pPr marL="285750" indent="-285750">
              <a:buFont typeface="Arial" panose="020B0604020202020204" pitchFamily="34" charset="0"/>
              <a:buChar char="•"/>
            </a:pPr>
            <a:endParaRPr lang="fr-FR" dirty="0">
              <a:solidFill>
                <a:srgbClr val="005482"/>
              </a:solidFill>
            </a:endParaRPr>
          </a:p>
        </p:txBody>
      </p:sp>
      <p:sp>
        <p:nvSpPr>
          <p:cNvPr id="26" name="ZoneTexte 25">
            <a:extLst>
              <a:ext uri="{FF2B5EF4-FFF2-40B4-BE49-F238E27FC236}">
                <a16:creationId xmlns:a16="http://schemas.microsoft.com/office/drawing/2014/main" id="{221A3288-0FE5-400F-B9B2-5D2B36A5C89D}"/>
              </a:ext>
            </a:extLst>
          </p:cNvPr>
          <p:cNvSpPr txBox="1"/>
          <p:nvPr/>
        </p:nvSpPr>
        <p:spPr>
          <a:xfrm>
            <a:off x="162378" y="6375002"/>
            <a:ext cx="5326651" cy="276999"/>
          </a:xfrm>
          <a:prstGeom prst="rect">
            <a:avLst/>
          </a:prstGeom>
          <a:noFill/>
        </p:spPr>
        <p:txBody>
          <a:bodyPr wrap="none" rtlCol="0">
            <a:spAutoFit/>
          </a:bodyPr>
          <a:lstStyle/>
          <a:p>
            <a:pPr algn="r"/>
            <a:r>
              <a:rPr lang="fr-FR" sz="1200" i="1" dirty="0">
                <a:solidFill>
                  <a:srgbClr val="005482"/>
                </a:solidFill>
              </a:rPr>
              <a:t>Observatoire d’après source : Académie Orléans-Tours (hors enseignement agricole)</a:t>
            </a:r>
          </a:p>
        </p:txBody>
      </p:sp>
    </p:spTree>
    <p:extLst>
      <p:ext uri="{BB962C8B-B14F-4D97-AF65-F5344CB8AC3E}">
        <p14:creationId xmlns:p14="http://schemas.microsoft.com/office/powerpoint/2010/main" val="138042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442191" y="135044"/>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Une offre de formation supérieure diversifiée</a:t>
            </a:r>
            <a:br>
              <a:rPr lang="fr-FR" sz="4400" baseline="0" dirty="0"/>
            </a:br>
            <a:r>
              <a:rPr lang="fr-FR" sz="4400" baseline="0" dirty="0"/>
              <a:t>concentrée à Blois</a:t>
            </a:r>
          </a:p>
        </p:txBody>
      </p:sp>
      <p:sp>
        <p:nvSpPr>
          <p:cNvPr id="5" name="ZoneTexte 4"/>
          <p:cNvSpPr txBox="1"/>
          <p:nvPr/>
        </p:nvSpPr>
        <p:spPr>
          <a:xfrm>
            <a:off x="9889001" y="6469671"/>
            <a:ext cx="2191497" cy="276999"/>
          </a:xfrm>
          <a:prstGeom prst="rect">
            <a:avLst/>
          </a:prstGeom>
          <a:noFill/>
        </p:spPr>
        <p:txBody>
          <a:bodyPr wrap="none" rtlCol="0">
            <a:spAutoFit/>
          </a:bodyPr>
          <a:lstStyle/>
          <a:p>
            <a:r>
              <a:rPr lang="fr-FR" sz="1200" i="1" dirty="0">
                <a:solidFill>
                  <a:srgbClr val="005482"/>
                </a:solidFill>
              </a:rPr>
              <a:t>D’après source : INSEE - RP 2021</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9" name="ZoneTexte 8"/>
          <p:cNvSpPr txBox="1"/>
          <p:nvPr/>
        </p:nvSpPr>
        <p:spPr>
          <a:xfrm>
            <a:off x="160578" y="1320615"/>
            <a:ext cx="10748503" cy="523220"/>
          </a:xfrm>
          <a:prstGeom prst="rect">
            <a:avLst/>
          </a:prstGeom>
          <a:noFill/>
        </p:spPr>
        <p:txBody>
          <a:bodyPr wrap="square" rtlCol="0">
            <a:spAutoFit/>
          </a:bodyPr>
          <a:lstStyle/>
          <a:p>
            <a:r>
              <a:rPr lang="fr-FR" sz="2800" b="1" dirty="0">
                <a:solidFill>
                  <a:srgbClr val="005482"/>
                </a:solidFill>
              </a:rPr>
              <a:t>Près de 3 700 étudiants à Blois dont 1 000 en lycées* (jusqu’à Bac+5)</a:t>
            </a:r>
          </a:p>
        </p:txBody>
      </p:sp>
      <p:grpSp>
        <p:nvGrpSpPr>
          <p:cNvPr id="17" name="Groupe 16">
            <a:extLst>
              <a:ext uri="{FF2B5EF4-FFF2-40B4-BE49-F238E27FC236}">
                <a16:creationId xmlns:a16="http://schemas.microsoft.com/office/drawing/2014/main" id="{738F72C8-A5FF-4768-BF6B-01D227B84030}"/>
              </a:ext>
            </a:extLst>
          </p:cNvPr>
          <p:cNvGrpSpPr/>
          <p:nvPr/>
        </p:nvGrpSpPr>
        <p:grpSpPr>
          <a:xfrm>
            <a:off x="8453970" y="2884736"/>
            <a:ext cx="3521511" cy="3056064"/>
            <a:chOff x="8453970" y="2884736"/>
            <a:chExt cx="3521511" cy="3056064"/>
          </a:xfrm>
        </p:grpSpPr>
        <p:sp>
          <p:nvSpPr>
            <p:cNvPr id="2" name="ZoneTexte 1"/>
            <p:cNvSpPr txBox="1"/>
            <p:nvPr/>
          </p:nvSpPr>
          <p:spPr>
            <a:xfrm>
              <a:off x="8453970" y="2884736"/>
              <a:ext cx="3521511" cy="523220"/>
            </a:xfrm>
            <a:prstGeom prst="rect">
              <a:avLst/>
            </a:prstGeom>
            <a:noFill/>
          </p:spPr>
          <p:txBody>
            <a:bodyPr wrap="square" rtlCol="0">
              <a:spAutoFit/>
            </a:bodyPr>
            <a:lstStyle/>
            <a:p>
              <a:r>
                <a:rPr lang="fr-FR" sz="1400" dirty="0">
                  <a:solidFill>
                    <a:srgbClr val="005482"/>
                  </a:solidFill>
                </a:rPr>
                <a:t>Part de la population de 20 à 64 ans sortie du système scolaire titulaire d'un BAC + 2 ou plus</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5460" y="3509327"/>
              <a:ext cx="2431473" cy="2431473"/>
            </a:xfrm>
            <a:prstGeom prst="rect">
              <a:avLst/>
            </a:prstGeom>
          </p:spPr>
        </p:pic>
        <p:sp>
          <p:nvSpPr>
            <p:cNvPr id="8" name="ZoneTexte 7"/>
            <p:cNvSpPr txBox="1"/>
            <p:nvPr/>
          </p:nvSpPr>
          <p:spPr>
            <a:xfrm>
              <a:off x="9372812" y="3787250"/>
              <a:ext cx="1308371" cy="584775"/>
            </a:xfrm>
            <a:prstGeom prst="rect">
              <a:avLst/>
            </a:prstGeom>
            <a:noFill/>
          </p:spPr>
          <p:txBody>
            <a:bodyPr wrap="none" rtlCol="0">
              <a:spAutoFit/>
            </a:bodyPr>
            <a:lstStyle/>
            <a:p>
              <a:r>
                <a:rPr lang="fr-FR" sz="3200" b="1" dirty="0">
                  <a:solidFill>
                    <a:schemeClr val="bg1"/>
                  </a:solidFill>
                </a:rPr>
                <a:t>34,3 %</a:t>
              </a:r>
            </a:p>
          </p:txBody>
        </p:sp>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35007" t="42558" r="39188" b="42705"/>
            <a:stretch/>
          </p:blipFill>
          <p:spPr>
            <a:xfrm>
              <a:off x="10709343" y="3615600"/>
              <a:ext cx="839678" cy="678202"/>
            </a:xfrm>
            <a:prstGeom prst="rect">
              <a:avLst/>
            </a:prstGeom>
          </p:spPr>
        </p:pic>
        <p:sp>
          <p:nvSpPr>
            <p:cNvPr id="13" name="ZoneTexte 12"/>
            <p:cNvSpPr txBox="1"/>
            <p:nvPr/>
          </p:nvSpPr>
          <p:spPr>
            <a:xfrm>
              <a:off x="10927067" y="3907589"/>
              <a:ext cx="858834" cy="276999"/>
            </a:xfrm>
            <a:prstGeom prst="rect">
              <a:avLst/>
            </a:prstGeom>
            <a:noFill/>
          </p:spPr>
          <p:txBody>
            <a:bodyPr wrap="square" rtlCol="0">
              <a:spAutoFit/>
            </a:bodyPr>
            <a:lstStyle/>
            <a:p>
              <a:r>
                <a:rPr lang="fr-FR" sz="1200" b="1" dirty="0">
                  <a:solidFill>
                    <a:schemeClr val="bg1"/>
                  </a:solidFill>
                </a:rPr>
                <a:t>30,1 %</a:t>
              </a: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1336" y="4372025"/>
              <a:ext cx="851189" cy="841234"/>
            </a:xfrm>
            <a:prstGeom prst="rect">
              <a:avLst/>
            </a:prstGeom>
          </p:spPr>
        </p:pic>
        <p:sp>
          <p:nvSpPr>
            <p:cNvPr id="15" name="ZoneTexte 14"/>
            <p:cNvSpPr txBox="1"/>
            <p:nvPr/>
          </p:nvSpPr>
          <p:spPr>
            <a:xfrm>
              <a:off x="10953199" y="4656731"/>
              <a:ext cx="858834" cy="276999"/>
            </a:xfrm>
            <a:prstGeom prst="rect">
              <a:avLst/>
            </a:prstGeom>
            <a:noFill/>
          </p:spPr>
          <p:txBody>
            <a:bodyPr wrap="square" rtlCol="0">
              <a:spAutoFit/>
            </a:bodyPr>
            <a:lstStyle/>
            <a:p>
              <a:r>
                <a:rPr lang="fr-FR" sz="1200" b="1" dirty="0">
                  <a:solidFill>
                    <a:schemeClr val="bg1"/>
                  </a:solidFill>
                </a:rPr>
                <a:t>39,2 %</a:t>
              </a:r>
            </a:p>
          </p:txBody>
        </p:sp>
      </p:grpSp>
      <p:pic>
        <p:nvPicPr>
          <p:cNvPr id="10" name="Image 9"/>
          <p:cNvPicPr>
            <a:picLocks noChangeAspect="1"/>
          </p:cNvPicPr>
          <p:nvPr/>
        </p:nvPicPr>
        <p:blipFill>
          <a:blip r:embed="rId7"/>
          <a:stretch>
            <a:fillRect/>
          </a:stretch>
        </p:blipFill>
        <p:spPr>
          <a:xfrm>
            <a:off x="160578" y="3730551"/>
            <a:ext cx="2276163" cy="2286081"/>
          </a:xfrm>
          <a:prstGeom prst="rect">
            <a:avLst/>
          </a:prstGeom>
        </p:spPr>
      </p:pic>
      <p:sp>
        <p:nvSpPr>
          <p:cNvPr id="19" name="ZoneTexte 18"/>
          <p:cNvSpPr txBox="1"/>
          <p:nvPr/>
        </p:nvSpPr>
        <p:spPr>
          <a:xfrm>
            <a:off x="1815514" y="2074544"/>
            <a:ext cx="6679754" cy="369332"/>
          </a:xfrm>
          <a:prstGeom prst="rect">
            <a:avLst/>
          </a:prstGeom>
          <a:noFill/>
        </p:spPr>
        <p:txBody>
          <a:bodyPr wrap="square" rtlCol="0">
            <a:spAutoFit/>
          </a:bodyPr>
          <a:lstStyle/>
          <a:p>
            <a:r>
              <a:rPr lang="fr-FR" dirty="0">
                <a:solidFill>
                  <a:srgbClr val="005482"/>
                </a:solidFill>
              </a:rPr>
              <a:t>Offre de formation initiale dans l’enseignement supérieur en 2023</a:t>
            </a:r>
          </a:p>
        </p:txBody>
      </p:sp>
      <p:sp>
        <p:nvSpPr>
          <p:cNvPr id="20" name="ZoneTexte 19"/>
          <p:cNvSpPr txBox="1"/>
          <p:nvPr/>
        </p:nvSpPr>
        <p:spPr>
          <a:xfrm>
            <a:off x="1334593" y="6112207"/>
            <a:ext cx="6187912" cy="461665"/>
          </a:xfrm>
          <a:prstGeom prst="rect">
            <a:avLst/>
          </a:prstGeom>
          <a:noFill/>
        </p:spPr>
        <p:txBody>
          <a:bodyPr wrap="none" rtlCol="0">
            <a:spAutoFit/>
          </a:bodyPr>
          <a:lstStyle/>
          <a:p>
            <a:pPr algn="r"/>
            <a:r>
              <a:rPr lang="fr-FR" sz="1200" i="1" dirty="0">
                <a:solidFill>
                  <a:srgbClr val="005482"/>
                </a:solidFill>
              </a:rPr>
              <a:t>D’après sources : Enquête Observatoire 2023 (Loir-et-Cher),</a:t>
            </a:r>
          </a:p>
          <a:p>
            <a:pPr algn="r"/>
            <a:r>
              <a:rPr lang="fr-FR" sz="1200" i="1" dirty="0">
                <a:solidFill>
                  <a:srgbClr val="005482"/>
                </a:solidFill>
              </a:rPr>
              <a:t>Ministère de l’Enseignement Supérieur et de la Recherche 2021-2022 (départements limitrophes)</a:t>
            </a:r>
          </a:p>
        </p:txBody>
      </p:sp>
      <p:sp>
        <p:nvSpPr>
          <p:cNvPr id="22" name="ZoneTexte 21"/>
          <p:cNvSpPr txBox="1"/>
          <p:nvPr/>
        </p:nvSpPr>
        <p:spPr>
          <a:xfrm>
            <a:off x="8090685" y="1920656"/>
            <a:ext cx="3922861" cy="707886"/>
          </a:xfrm>
          <a:prstGeom prst="rect">
            <a:avLst/>
          </a:prstGeom>
          <a:noFill/>
        </p:spPr>
        <p:txBody>
          <a:bodyPr wrap="square" rtlCol="0">
            <a:spAutoFit/>
          </a:bodyPr>
          <a:lstStyle/>
          <a:p>
            <a:pPr algn="ctr"/>
            <a:r>
              <a:rPr lang="fr-FR" sz="2000" b="1" dirty="0">
                <a:solidFill>
                  <a:srgbClr val="005482"/>
                </a:solidFill>
              </a:rPr>
              <a:t>La population en âge de travailler est plutôt moins diplômée</a:t>
            </a:r>
          </a:p>
        </p:txBody>
      </p:sp>
      <p:sp>
        <p:nvSpPr>
          <p:cNvPr id="24" name="ZoneTexte 23">
            <a:extLst>
              <a:ext uri="{FF2B5EF4-FFF2-40B4-BE49-F238E27FC236}">
                <a16:creationId xmlns:a16="http://schemas.microsoft.com/office/drawing/2014/main" id="{E171F21C-3FEE-4EC7-8F1A-8869269BB0F0}"/>
              </a:ext>
            </a:extLst>
          </p:cNvPr>
          <p:cNvSpPr txBox="1"/>
          <p:nvPr/>
        </p:nvSpPr>
        <p:spPr>
          <a:xfrm>
            <a:off x="5381429" y="6531704"/>
            <a:ext cx="2141076" cy="230832"/>
          </a:xfrm>
          <a:prstGeom prst="rect">
            <a:avLst/>
          </a:prstGeom>
          <a:noFill/>
        </p:spPr>
        <p:txBody>
          <a:bodyPr wrap="square" rtlCol="0">
            <a:spAutoFit/>
          </a:bodyPr>
          <a:lstStyle/>
          <a:p>
            <a:pPr algn="r"/>
            <a:r>
              <a:rPr lang="fr-FR" sz="900" i="1" dirty="0">
                <a:solidFill>
                  <a:srgbClr val="005482"/>
                </a:solidFill>
              </a:rPr>
              <a:t>* y c. CFA-CFC Campus la Providence</a:t>
            </a:r>
          </a:p>
        </p:txBody>
      </p:sp>
      <p:grpSp>
        <p:nvGrpSpPr>
          <p:cNvPr id="16" name="Groupe 15">
            <a:extLst>
              <a:ext uri="{FF2B5EF4-FFF2-40B4-BE49-F238E27FC236}">
                <a16:creationId xmlns:a16="http://schemas.microsoft.com/office/drawing/2014/main" id="{094DCE42-784C-4897-A197-66F68F31D1E9}"/>
              </a:ext>
            </a:extLst>
          </p:cNvPr>
          <p:cNvGrpSpPr/>
          <p:nvPr/>
        </p:nvGrpSpPr>
        <p:grpSpPr>
          <a:xfrm>
            <a:off x="2409571" y="2461873"/>
            <a:ext cx="5174273" cy="3577086"/>
            <a:chOff x="2409571" y="2461873"/>
            <a:chExt cx="5174273" cy="3577086"/>
          </a:xfrm>
        </p:grpSpPr>
        <p:pic>
          <p:nvPicPr>
            <p:cNvPr id="3" name="Image 2"/>
            <p:cNvPicPr>
              <a:picLocks noChangeAspect="1"/>
            </p:cNvPicPr>
            <p:nvPr/>
          </p:nvPicPr>
          <p:blipFill>
            <a:blip r:embed="rId8"/>
            <a:stretch>
              <a:fillRect/>
            </a:stretch>
          </p:blipFill>
          <p:spPr>
            <a:xfrm>
              <a:off x="2409571" y="2461873"/>
              <a:ext cx="5174273" cy="3577086"/>
            </a:xfrm>
            <a:prstGeom prst="rect">
              <a:avLst/>
            </a:prstGeom>
          </p:spPr>
        </p:pic>
        <p:pic>
          <p:nvPicPr>
            <p:cNvPr id="21" name="Image 20">
              <a:extLst>
                <a:ext uri="{FF2B5EF4-FFF2-40B4-BE49-F238E27FC236}">
                  <a16:creationId xmlns:a16="http://schemas.microsoft.com/office/drawing/2014/main" id="{D137903F-EEC2-4421-9C24-0546B693AB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9079" t="523" r="28497" b="612"/>
            <a:stretch/>
          </p:blipFill>
          <p:spPr>
            <a:xfrm>
              <a:off x="3929269" y="3000427"/>
              <a:ext cx="1827875" cy="2519981"/>
            </a:xfrm>
            <a:prstGeom prst="rect">
              <a:avLst/>
            </a:prstGeom>
            <a:ln>
              <a:noFill/>
            </a:ln>
          </p:spPr>
        </p:pic>
      </p:grpSp>
    </p:spTree>
    <p:extLst>
      <p:ext uri="{BB962C8B-B14F-4D97-AF65-F5344CB8AC3E}">
        <p14:creationId xmlns:p14="http://schemas.microsoft.com/office/powerpoint/2010/main" val="164240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8" y="-7325"/>
            <a:ext cx="12196688" cy="1362921"/>
          </a:xfrm>
          <a:prstGeom prst="rect">
            <a:avLst/>
          </a:prstGeom>
          <a:solidFill>
            <a:srgbClr val="EF4E20"/>
          </a:solidFill>
          <a:ln>
            <a:solidFill>
              <a:srgbClr val="EF4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3"/>
          <p:cNvSpPr txBox="1">
            <a:spLocks noChangeArrowheads="1"/>
          </p:cNvSpPr>
          <p:nvPr/>
        </p:nvSpPr>
        <p:spPr bwMode="auto">
          <a:xfrm>
            <a:off x="44001" y="0"/>
            <a:ext cx="12196688" cy="1146211"/>
          </a:xfrm>
          <a:prstGeom prst="rect">
            <a:avLst/>
          </a:prstGeom>
          <a:extLst/>
        </p:spPr>
        <p:txBody>
          <a:bodyPr wrap="square">
            <a:spAutoFit/>
          </a:bodyPr>
          <a:lstStyle>
            <a:defPPr>
              <a:defRPr lang="fr-FR"/>
            </a:defPPr>
            <a:lvl1pPr algn="ctr">
              <a:lnSpc>
                <a:spcPct val="107000"/>
              </a:lnSpc>
              <a:spcBef>
                <a:spcPts val="200"/>
              </a:spcBef>
              <a:defRPr sz="4000" b="1">
                <a:solidFill>
                  <a:schemeClr val="bg1"/>
                </a:solidFill>
                <a:latin typeface="Acumin Pro" panose="020B0504020202020204" pitchFamily="34" charset="0"/>
                <a:ea typeface="Times New Roman" panose="02020603050405020304" pitchFamily="18" charset="0"/>
                <a:cs typeface="Times New Roman" panose="02020603050405020304" pitchFamily="18" charset="0"/>
              </a:defRPr>
            </a:lvl1pPr>
          </a:lstStyle>
          <a:p>
            <a:pPr lvl="0"/>
            <a:r>
              <a:rPr lang="fr-FR" sz="3200" dirty="0">
                <a:latin typeface="+mn-lt"/>
              </a:rPr>
              <a:t>Une association œuvrant en faveur du développement économique </a:t>
            </a:r>
            <a:br>
              <a:rPr lang="fr-FR" sz="3200" dirty="0">
                <a:latin typeface="+mn-lt"/>
              </a:rPr>
            </a:br>
            <a:r>
              <a:rPr lang="fr-FR" sz="3200" dirty="0">
                <a:latin typeface="+mn-lt"/>
              </a:rPr>
              <a:t>et social du Loir-et-Cher et des départements voisins</a:t>
            </a:r>
          </a:p>
        </p:txBody>
      </p:sp>
      <p:sp>
        <p:nvSpPr>
          <p:cNvPr id="8" name="ZoneTexte 7"/>
          <p:cNvSpPr txBox="1"/>
          <p:nvPr/>
        </p:nvSpPr>
        <p:spPr>
          <a:xfrm>
            <a:off x="1003150" y="1789319"/>
            <a:ext cx="10574946" cy="1077218"/>
          </a:xfrm>
          <a:prstGeom prst="rect">
            <a:avLst/>
          </a:prstGeom>
          <a:noFill/>
        </p:spPr>
        <p:txBody>
          <a:bodyPr wrap="none" rtlCol="0">
            <a:spAutoFit/>
          </a:bodyPr>
          <a:lstStyle/>
          <a:p>
            <a:pPr marL="571500" indent="-571500">
              <a:buFont typeface="Arial" panose="020B0604020202020204" pitchFamily="34" charset="0"/>
              <a:buChar char="•"/>
            </a:pPr>
            <a:r>
              <a:rPr lang="fr-FR" sz="3200" b="1" dirty="0">
                <a:solidFill>
                  <a:srgbClr val="002060"/>
                </a:solidFill>
              </a:rPr>
              <a:t>Une association de type loi 1901 créée en novembre 1995</a:t>
            </a:r>
          </a:p>
          <a:p>
            <a:pPr marL="571500" indent="-571500">
              <a:buFont typeface="Arial" panose="020B0604020202020204" pitchFamily="34" charset="0"/>
              <a:buChar char="•"/>
            </a:pPr>
            <a:r>
              <a:rPr lang="fr-FR" sz="3200" b="1" dirty="0">
                <a:solidFill>
                  <a:srgbClr val="002060"/>
                </a:solidFill>
              </a:rPr>
              <a:t>Composée de plus de 120 membres</a:t>
            </a:r>
          </a:p>
        </p:txBody>
      </p:sp>
      <p:sp>
        <p:nvSpPr>
          <p:cNvPr id="14" name="ZoneTexte 13"/>
          <p:cNvSpPr txBox="1"/>
          <p:nvPr/>
        </p:nvSpPr>
        <p:spPr>
          <a:xfrm>
            <a:off x="1596614" y="3263365"/>
            <a:ext cx="9091463" cy="3477875"/>
          </a:xfrm>
          <a:prstGeom prst="rect">
            <a:avLst/>
          </a:prstGeom>
          <a:noFill/>
        </p:spPr>
        <p:txBody>
          <a:bodyPr wrap="none" rtlCol="0">
            <a:spAutoFit/>
          </a:bodyPr>
          <a:lstStyle/>
          <a:p>
            <a:r>
              <a:rPr lang="fr-FR" sz="2000" b="1" dirty="0">
                <a:solidFill>
                  <a:srgbClr val="005482"/>
                </a:solidFill>
              </a:rPr>
              <a:t>dont 10 membres « permanents »</a:t>
            </a:r>
          </a:p>
          <a:p>
            <a:pPr indent="-571500">
              <a:buFont typeface="Arial" panose="020B0604020202020204" pitchFamily="34" charset="0"/>
              <a:buChar char="•"/>
            </a:pPr>
            <a:r>
              <a:rPr lang="fr-FR" sz="2000" b="1" dirty="0">
                <a:solidFill>
                  <a:srgbClr val="002060"/>
                </a:solidFill>
              </a:rPr>
              <a:t>Conseil départemental de Loir-et-Cher</a:t>
            </a:r>
          </a:p>
          <a:p>
            <a:pPr indent="-571500">
              <a:buFont typeface="Arial" panose="020B0604020202020204" pitchFamily="34" charset="0"/>
              <a:buChar char="•"/>
            </a:pPr>
            <a:r>
              <a:rPr lang="fr-FR" sz="2000" b="1" dirty="0">
                <a:solidFill>
                  <a:srgbClr val="005482"/>
                </a:solidFill>
              </a:rPr>
              <a:t>Conseil départemental du Loiret</a:t>
            </a:r>
          </a:p>
          <a:p>
            <a:pPr indent="-571500">
              <a:buFont typeface="Arial" panose="020B0604020202020204" pitchFamily="34" charset="0"/>
              <a:buChar char="•"/>
            </a:pPr>
            <a:r>
              <a:rPr lang="fr-FR" sz="2000" b="1" dirty="0">
                <a:solidFill>
                  <a:srgbClr val="005482"/>
                </a:solidFill>
              </a:rPr>
              <a:t>Conseil départemental d’Eure-et-Loir</a:t>
            </a:r>
          </a:p>
          <a:p>
            <a:pPr indent="-571500">
              <a:buFont typeface="Arial" panose="020B0604020202020204" pitchFamily="34" charset="0"/>
              <a:buChar char="•"/>
            </a:pPr>
            <a:r>
              <a:rPr lang="fr-FR" sz="2000" b="1" dirty="0">
                <a:solidFill>
                  <a:srgbClr val="005482"/>
                </a:solidFill>
              </a:rPr>
              <a:t>Conseil départemental d'Indre-et-Loire</a:t>
            </a:r>
          </a:p>
          <a:p>
            <a:pPr indent="-571500">
              <a:buFont typeface="Arial" panose="020B0604020202020204" pitchFamily="34" charset="0"/>
              <a:buChar char="•"/>
            </a:pPr>
            <a:r>
              <a:rPr lang="fr-FR" sz="2000" b="1" dirty="0">
                <a:solidFill>
                  <a:srgbClr val="005482"/>
                </a:solidFill>
              </a:rPr>
              <a:t>Conseil régional Centre-Val de Loire</a:t>
            </a:r>
          </a:p>
          <a:p>
            <a:pPr indent="-571500">
              <a:buFont typeface="Arial" panose="020B0604020202020204" pitchFamily="34" charset="0"/>
              <a:buChar char="•"/>
            </a:pPr>
            <a:r>
              <a:rPr lang="fr-FR" sz="2000" b="1" dirty="0">
                <a:solidFill>
                  <a:srgbClr val="005482"/>
                </a:solidFill>
              </a:rPr>
              <a:t>Etat</a:t>
            </a:r>
          </a:p>
          <a:p>
            <a:pPr indent="-571500">
              <a:buFont typeface="Arial" panose="020B0604020202020204" pitchFamily="34" charset="0"/>
              <a:buChar char="•"/>
            </a:pPr>
            <a:r>
              <a:rPr lang="fr-FR" sz="2000" b="1" dirty="0">
                <a:solidFill>
                  <a:srgbClr val="005482"/>
                </a:solidFill>
              </a:rPr>
              <a:t>Chambre de commerce et d’industrie Loir-et-Cher</a:t>
            </a:r>
          </a:p>
          <a:p>
            <a:pPr indent="-571500">
              <a:buFont typeface="Arial" panose="020B0604020202020204" pitchFamily="34" charset="0"/>
              <a:buChar char="•"/>
            </a:pPr>
            <a:r>
              <a:rPr lang="fr-FR" sz="2000" b="1" dirty="0">
                <a:solidFill>
                  <a:srgbClr val="005482"/>
                </a:solidFill>
              </a:rPr>
              <a:t>Chambre de Métiers et de l'Artisanat Régionale du Centre-Val de Loire (CMAR)</a:t>
            </a:r>
          </a:p>
          <a:p>
            <a:pPr indent="-571500">
              <a:buFont typeface="Arial" panose="020B0604020202020204" pitchFamily="34" charset="0"/>
              <a:buChar char="•"/>
            </a:pPr>
            <a:r>
              <a:rPr lang="fr-FR" sz="2000" b="1" dirty="0">
                <a:solidFill>
                  <a:srgbClr val="005482"/>
                </a:solidFill>
              </a:rPr>
              <a:t>Chambre d’agriculture de Loir-et-Cher</a:t>
            </a:r>
          </a:p>
          <a:p>
            <a:pPr indent="-571500">
              <a:buFont typeface="Arial" panose="020B0604020202020204" pitchFamily="34" charset="0"/>
              <a:buChar char="•"/>
            </a:pPr>
            <a:r>
              <a:rPr lang="fr-FR" sz="2000" b="1" dirty="0">
                <a:solidFill>
                  <a:srgbClr val="005482"/>
                </a:solidFill>
              </a:rPr>
              <a:t>Association des maires de Loir-et-Cher</a:t>
            </a:r>
          </a:p>
        </p:txBody>
      </p:sp>
    </p:spTree>
    <p:extLst>
      <p:ext uri="{BB962C8B-B14F-4D97-AF65-F5344CB8AC3E}">
        <p14:creationId xmlns:p14="http://schemas.microsoft.com/office/powerpoint/2010/main" val="2196825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8667" y="6295078"/>
            <a:ext cx="5292000" cy="572390"/>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08739" y="6379892"/>
            <a:ext cx="3960000" cy="402765"/>
          </a:xfrm>
          <a:prstGeom prst="rect">
            <a:avLst/>
          </a:prstGeom>
        </p:spPr>
      </p:pic>
      <p:sp>
        <p:nvSpPr>
          <p:cNvPr id="9" name="Rectangle 8"/>
          <p:cNvSpPr/>
          <p:nvPr/>
        </p:nvSpPr>
        <p:spPr>
          <a:xfrm>
            <a:off x="1524000" y="0"/>
            <a:ext cx="9144000" cy="720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641" y="620378"/>
            <a:ext cx="3308669" cy="1928089"/>
          </a:xfrm>
          <a:prstGeom prst="rect">
            <a:avLst/>
          </a:prstGeom>
        </p:spPr>
      </p:pic>
      <p:sp>
        <p:nvSpPr>
          <p:cNvPr id="12" name="Rectangle 11"/>
          <p:cNvSpPr/>
          <p:nvPr/>
        </p:nvSpPr>
        <p:spPr>
          <a:xfrm>
            <a:off x="1524000" y="5498907"/>
            <a:ext cx="9144000" cy="720000"/>
          </a:xfrm>
          <a:prstGeom prst="rect">
            <a:avLst/>
          </a:prstGeom>
          <a:solidFill>
            <a:srgbClr val="15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8909" y="3875798"/>
            <a:ext cx="1490133" cy="1490133"/>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2104" y="3667871"/>
            <a:ext cx="1714721" cy="1620000"/>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9264" y="1905628"/>
            <a:ext cx="2221103" cy="1440000"/>
          </a:xfrm>
          <a:prstGeom prst="rect">
            <a:avLst/>
          </a:prstGeom>
        </p:spPr>
      </p:pic>
      <p:sp>
        <p:nvSpPr>
          <p:cNvPr id="18" name="Rectangle 17"/>
          <p:cNvSpPr/>
          <p:nvPr/>
        </p:nvSpPr>
        <p:spPr>
          <a:xfrm>
            <a:off x="5384739" y="1977380"/>
            <a:ext cx="3048000" cy="1449628"/>
          </a:xfrm>
          <a:prstGeom prst="rect">
            <a:avLst/>
          </a:prstGeom>
        </p:spPr>
        <p:txBody>
          <a:bodyPr wrap="square">
            <a:spAutoFit/>
          </a:bodyPr>
          <a:lstStyle/>
          <a:p>
            <a:pPr algn="ctr">
              <a:lnSpc>
                <a:spcPct val="90000"/>
              </a:lnSpc>
            </a:pPr>
            <a:r>
              <a:rPr lang="fr-FR" b="1" dirty="0">
                <a:solidFill>
                  <a:schemeClr val="tx1">
                    <a:lumMod val="65000"/>
                    <a:lumOff val="35000"/>
                  </a:schemeClr>
                </a:solidFill>
              </a:rPr>
              <a:t>Vous êtes élève ou </a:t>
            </a:r>
            <a:r>
              <a:rPr lang="fr-FR" b="1" dirty="0" err="1">
                <a:solidFill>
                  <a:schemeClr val="tx1">
                    <a:lumMod val="65000"/>
                    <a:lumOff val="35000"/>
                  </a:schemeClr>
                </a:solidFill>
              </a:rPr>
              <a:t>étudiant.e</a:t>
            </a:r>
            <a:r>
              <a:rPr lang="fr-FR" b="1" dirty="0">
                <a:solidFill>
                  <a:schemeClr val="tx1">
                    <a:lumMod val="65000"/>
                    <a:lumOff val="35000"/>
                  </a:schemeClr>
                </a:solidFill>
              </a:rPr>
              <a:t> </a:t>
            </a:r>
          </a:p>
          <a:p>
            <a:pPr algn="ctr">
              <a:lnSpc>
                <a:spcPct val="90000"/>
              </a:lnSpc>
            </a:pPr>
            <a:r>
              <a:rPr lang="fr-FR" sz="1600" dirty="0">
                <a:solidFill>
                  <a:schemeClr val="tx1">
                    <a:lumMod val="65000"/>
                    <a:lumOff val="35000"/>
                  </a:schemeClr>
                </a:solidFill>
              </a:rPr>
              <a:t>vous recherchez une formation, </a:t>
            </a:r>
          </a:p>
          <a:p>
            <a:pPr algn="ctr">
              <a:lnSpc>
                <a:spcPct val="90000"/>
              </a:lnSpc>
            </a:pPr>
            <a:r>
              <a:rPr lang="fr-FR" sz="1600" dirty="0">
                <a:solidFill>
                  <a:schemeClr val="tx1">
                    <a:lumMod val="65000"/>
                    <a:lumOff val="35000"/>
                  </a:schemeClr>
                </a:solidFill>
              </a:rPr>
              <a:t>un stage, une alternance </a:t>
            </a:r>
          </a:p>
          <a:p>
            <a:pPr algn="ctr">
              <a:lnSpc>
                <a:spcPct val="90000"/>
              </a:lnSpc>
            </a:pPr>
            <a:r>
              <a:rPr lang="fr-FR" sz="1600" dirty="0">
                <a:solidFill>
                  <a:schemeClr val="tx1">
                    <a:lumMod val="65000"/>
                    <a:lumOff val="35000"/>
                  </a:schemeClr>
                </a:solidFill>
              </a:rPr>
              <a:t>ou vous êtes simplement </a:t>
            </a:r>
          </a:p>
          <a:p>
            <a:pPr algn="ctr">
              <a:lnSpc>
                <a:spcPct val="90000"/>
              </a:lnSpc>
            </a:pPr>
            <a:r>
              <a:rPr lang="fr-FR" sz="1600" dirty="0" err="1">
                <a:solidFill>
                  <a:schemeClr val="tx1">
                    <a:lumMod val="65000"/>
                    <a:lumOff val="35000"/>
                  </a:schemeClr>
                </a:solidFill>
              </a:rPr>
              <a:t>curieux.euse</a:t>
            </a:r>
            <a:r>
              <a:rPr lang="fr-FR" sz="1600" dirty="0">
                <a:solidFill>
                  <a:schemeClr val="tx1">
                    <a:lumMod val="65000"/>
                    <a:lumOff val="35000"/>
                  </a:schemeClr>
                </a:solidFill>
              </a:rPr>
              <a:t> de connaître </a:t>
            </a:r>
          </a:p>
          <a:p>
            <a:pPr algn="ctr">
              <a:lnSpc>
                <a:spcPct val="90000"/>
              </a:lnSpc>
            </a:pPr>
            <a:r>
              <a:rPr lang="fr-FR" sz="1600" dirty="0">
                <a:solidFill>
                  <a:schemeClr val="tx1">
                    <a:lumMod val="65000"/>
                    <a:lumOff val="35000"/>
                  </a:schemeClr>
                </a:solidFill>
              </a:rPr>
              <a:t>le tissu local des entreprises ? </a:t>
            </a:r>
          </a:p>
        </p:txBody>
      </p:sp>
      <p:sp>
        <p:nvSpPr>
          <p:cNvPr id="19" name="Rectangle 18"/>
          <p:cNvSpPr/>
          <p:nvPr/>
        </p:nvSpPr>
        <p:spPr>
          <a:xfrm>
            <a:off x="7333768" y="3601568"/>
            <a:ext cx="3236599" cy="1671227"/>
          </a:xfrm>
          <a:prstGeom prst="rect">
            <a:avLst/>
          </a:prstGeom>
        </p:spPr>
        <p:txBody>
          <a:bodyPr wrap="square">
            <a:spAutoFit/>
          </a:bodyPr>
          <a:lstStyle/>
          <a:p>
            <a:pPr algn="ctr">
              <a:lnSpc>
                <a:spcPct val="90000"/>
              </a:lnSpc>
            </a:pPr>
            <a:r>
              <a:rPr lang="fr-FR" b="1" dirty="0">
                <a:solidFill>
                  <a:schemeClr val="tx1">
                    <a:lumMod val="65000"/>
                    <a:lumOff val="35000"/>
                  </a:schemeClr>
                </a:solidFill>
              </a:rPr>
              <a:t>Vous êtes une entreprise</a:t>
            </a:r>
          </a:p>
          <a:p>
            <a:pPr algn="ctr">
              <a:lnSpc>
                <a:spcPct val="90000"/>
              </a:lnSpc>
            </a:pPr>
            <a:r>
              <a:rPr lang="fr-FR" sz="1600" dirty="0">
                <a:solidFill>
                  <a:schemeClr val="tx1">
                    <a:lumMod val="65000"/>
                    <a:lumOff val="35000"/>
                  </a:schemeClr>
                </a:solidFill>
              </a:rPr>
              <a:t>vous recherchez </a:t>
            </a:r>
            <a:r>
              <a:rPr lang="fr-FR" sz="1600" dirty="0" err="1">
                <a:solidFill>
                  <a:schemeClr val="tx1">
                    <a:lumMod val="65000"/>
                    <a:lumOff val="35000"/>
                  </a:schemeClr>
                </a:solidFill>
              </a:rPr>
              <a:t>un.e</a:t>
            </a:r>
            <a:r>
              <a:rPr lang="fr-FR" sz="1600" dirty="0">
                <a:solidFill>
                  <a:schemeClr val="tx1">
                    <a:lumMod val="65000"/>
                    <a:lumOff val="35000"/>
                  </a:schemeClr>
                </a:solidFill>
              </a:rPr>
              <a:t> stagiaire, </a:t>
            </a:r>
          </a:p>
          <a:p>
            <a:pPr algn="ctr">
              <a:lnSpc>
                <a:spcPct val="90000"/>
              </a:lnSpc>
            </a:pPr>
            <a:r>
              <a:rPr lang="fr-FR" sz="1600" dirty="0" err="1">
                <a:solidFill>
                  <a:schemeClr val="tx1">
                    <a:lumMod val="65000"/>
                    <a:lumOff val="35000"/>
                  </a:schemeClr>
                </a:solidFill>
              </a:rPr>
              <a:t>un.e</a:t>
            </a:r>
            <a:r>
              <a:rPr lang="fr-FR" sz="1600" dirty="0">
                <a:solidFill>
                  <a:schemeClr val="tx1">
                    <a:lumMod val="65000"/>
                    <a:lumOff val="35000"/>
                  </a:schemeClr>
                </a:solidFill>
              </a:rPr>
              <a:t> </a:t>
            </a:r>
            <a:r>
              <a:rPr lang="fr-FR" sz="1600" dirty="0" err="1">
                <a:solidFill>
                  <a:schemeClr val="tx1">
                    <a:lumMod val="65000"/>
                    <a:lumOff val="35000"/>
                  </a:schemeClr>
                </a:solidFill>
              </a:rPr>
              <a:t>alternant.e</a:t>
            </a:r>
            <a:r>
              <a:rPr lang="fr-FR" sz="1600" dirty="0">
                <a:solidFill>
                  <a:schemeClr val="tx1">
                    <a:lumMod val="65000"/>
                    <a:lumOff val="35000"/>
                  </a:schemeClr>
                </a:solidFill>
              </a:rPr>
              <a:t> </a:t>
            </a:r>
          </a:p>
          <a:p>
            <a:pPr algn="ctr">
              <a:lnSpc>
                <a:spcPct val="90000"/>
              </a:lnSpc>
            </a:pPr>
            <a:r>
              <a:rPr lang="fr-FR" sz="1600" dirty="0">
                <a:solidFill>
                  <a:schemeClr val="tx1">
                    <a:lumMod val="65000"/>
                    <a:lumOff val="35000"/>
                  </a:schemeClr>
                </a:solidFill>
              </a:rPr>
              <a:t>ou vous voulez connaître </a:t>
            </a:r>
          </a:p>
          <a:p>
            <a:pPr algn="ctr">
              <a:lnSpc>
                <a:spcPct val="90000"/>
              </a:lnSpc>
            </a:pPr>
            <a:r>
              <a:rPr lang="fr-FR" sz="1600" dirty="0">
                <a:solidFill>
                  <a:schemeClr val="tx1">
                    <a:lumMod val="65000"/>
                    <a:lumOff val="35000"/>
                  </a:schemeClr>
                </a:solidFill>
              </a:rPr>
              <a:t>les établissements d’enseignement </a:t>
            </a:r>
          </a:p>
          <a:p>
            <a:pPr algn="ctr">
              <a:lnSpc>
                <a:spcPct val="90000"/>
              </a:lnSpc>
            </a:pPr>
            <a:r>
              <a:rPr lang="fr-FR" sz="1600" dirty="0">
                <a:solidFill>
                  <a:schemeClr val="tx1">
                    <a:lumMod val="65000"/>
                    <a:lumOff val="35000"/>
                  </a:schemeClr>
                </a:solidFill>
              </a:rPr>
              <a:t>qui forment déjà </a:t>
            </a:r>
          </a:p>
          <a:p>
            <a:pPr algn="ctr">
              <a:lnSpc>
                <a:spcPct val="90000"/>
              </a:lnSpc>
            </a:pPr>
            <a:r>
              <a:rPr lang="fr-FR" sz="1600" dirty="0">
                <a:solidFill>
                  <a:schemeClr val="tx1">
                    <a:lumMod val="65000"/>
                    <a:lumOff val="35000"/>
                  </a:schemeClr>
                </a:solidFill>
              </a:rPr>
              <a:t>vos futurs.es </a:t>
            </a:r>
            <a:r>
              <a:rPr lang="fr-FR" sz="1600" dirty="0" err="1">
                <a:solidFill>
                  <a:schemeClr val="tx1">
                    <a:lumMod val="65000"/>
                    <a:lumOff val="35000"/>
                  </a:schemeClr>
                </a:solidFill>
              </a:rPr>
              <a:t>collaborateurs.rices</a:t>
            </a:r>
            <a:r>
              <a:rPr lang="fr-FR" sz="1600" dirty="0">
                <a:solidFill>
                  <a:schemeClr val="tx1">
                    <a:lumMod val="65000"/>
                    <a:lumOff val="35000"/>
                  </a:schemeClr>
                </a:solidFill>
              </a:rPr>
              <a:t> ?</a:t>
            </a:r>
          </a:p>
        </p:txBody>
      </p:sp>
      <p:sp>
        <p:nvSpPr>
          <p:cNvPr id="20" name="Rectangle 19"/>
          <p:cNvSpPr/>
          <p:nvPr/>
        </p:nvSpPr>
        <p:spPr>
          <a:xfrm>
            <a:off x="1746202" y="2851642"/>
            <a:ext cx="3655547" cy="1034129"/>
          </a:xfrm>
          <a:prstGeom prst="rect">
            <a:avLst/>
          </a:prstGeom>
        </p:spPr>
        <p:txBody>
          <a:bodyPr wrap="square">
            <a:spAutoFit/>
          </a:bodyPr>
          <a:lstStyle/>
          <a:p>
            <a:pPr algn="ctr">
              <a:lnSpc>
                <a:spcPct val="90000"/>
              </a:lnSpc>
            </a:pPr>
            <a:r>
              <a:rPr lang="fr-FR" sz="2800" b="1" dirty="0" err="1">
                <a:solidFill>
                  <a:srgbClr val="15479E"/>
                </a:solidFill>
              </a:rPr>
              <a:t>Meet</a:t>
            </a:r>
            <a:r>
              <a:rPr lang="fr-FR" sz="2800" b="1" dirty="0">
                <a:solidFill>
                  <a:srgbClr val="15479E"/>
                </a:solidFill>
              </a:rPr>
              <a:t> </a:t>
            </a:r>
            <a:r>
              <a:rPr lang="fr-FR" sz="2800" b="1" dirty="0" err="1">
                <a:solidFill>
                  <a:srgbClr val="15479E"/>
                </a:solidFill>
              </a:rPr>
              <a:t>Map</a:t>
            </a:r>
            <a:r>
              <a:rPr lang="fr-FR" sz="2800" b="1" dirty="0">
                <a:solidFill>
                  <a:srgbClr val="15479E"/>
                </a:solidFill>
              </a:rPr>
              <a:t> 41</a:t>
            </a:r>
          </a:p>
          <a:p>
            <a:pPr algn="ctr">
              <a:lnSpc>
                <a:spcPct val="90000"/>
              </a:lnSpc>
            </a:pPr>
            <a:r>
              <a:rPr lang="fr-FR" sz="2000" b="1" dirty="0">
                <a:solidFill>
                  <a:srgbClr val="15479E"/>
                </a:solidFill>
              </a:rPr>
              <a:t>facilite la mise en relation </a:t>
            </a:r>
          </a:p>
          <a:p>
            <a:pPr algn="ctr">
              <a:lnSpc>
                <a:spcPct val="90000"/>
              </a:lnSpc>
            </a:pPr>
            <a:r>
              <a:rPr lang="fr-FR" sz="2000" b="1" dirty="0">
                <a:solidFill>
                  <a:srgbClr val="15479E"/>
                </a:solidFill>
              </a:rPr>
              <a:t>écoles - entreprises</a:t>
            </a:r>
          </a:p>
        </p:txBody>
      </p:sp>
      <p:sp>
        <p:nvSpPr>
          <p:cNvPr id="21" name="Rectangle 20"/>
          <p:cNvSpPr/>
          <p:nvPr/>
        </p:nvSpPr>
        <p:spPr>
          <a:xfrm>
            <a:off x="3638085" y="5474188"/>
            <a:ext cx="4915833" cy="769441"/>
          </a:xfrm>
          <a:prstGeom prst="rect">
            <a:avLst/>
          </a:prstGeom>
        </p:spPr>
        <p:txBody>
          <a:bodyPr wrap="none">
            <a:spAutoFit/>
          </a:bodyPr>
          <a:lstStyle/>
          <a:p>
            <a:r>
              <a:rPr lang="fr-FR" sz="4400" b="1" dirty="0">
                <a:solidFill>
                  <a:schemeClr val="bg1"/>
                </a:solidFill>
              </a:rPr>
              <a:t>www.meetmap41.fr</a:t>
            </a:r>
          </a:p>
        </p:txBody>
      </p:sp>
    </p:spTree>
    <p:extLst>
      <p:ext uri="{BB962C8B-B14F-4D97-AF65-F5344CB8AC3E}">
        <p14:creationId xmlns:p14="http://schemas.microsoft.com/office/powerpoint/2010/main" val="233787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3"/>
            <a:ext cx="12192000" cy="4003264"/>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20746" y="1761813"/>
            <a:ext cx="10794198" cy="4209142"/>
          </a:xfrm>
        </p:spPr>
        <p:txBody>
          <a:bodyPr>
            <a:normAutofit/>
          </a:bodyPr>
          <a:lstStyle/>
          <a:p>
            <a:r>
              <a:rPr lang="fr-FR" sz="5400" dirty="0">
                <a:solidFill>
                  <a:schemeClr val="bg1"/>
                </a:solidFill>
              </a:rPr>
              <a:t>Tissu économique et emploi</a:t>
            </a:r>
            <a:br>
              <a:rPr lang="fr-FR" sz="5400" dirty="0">
                <a:solidFill>
                  <a:schemeClr val="bg1"/>
                </a:solidFill>
              </a:rPr>
            </a:br>
            <a:r>
              <a:rPr lang="fr-FR" sz="5400" dirty="0">
                <a:solidFill>
                  <a:schemeClr val="bg1"/>
                </a:solidFill>
              </a:rPr>
              <a:t>sur le bassin d’éducation de proximité</a:t>
            </a:r>
            <a:br>
              <a:rPr lang="fr-FR" sz="5400" dirty="0">
                <a:solidFill>
                  <a:schemeClr val="bg1"/>
                </a:solidFill>
              </a:rPr>
            </a:br>
            <a:r>
              <a:rPr lang="fr-FR" sz="5400" dirty="0">
                <a:solidFill>
                  <a:schemeClr val="bg1"/>
                </a:solidFill>
              </a:rPr>
              <a:t>de Blois</a:t>
            </a:r>
            <a:br>
              <a:rPr lang="fr-FR" sz="5400" dirty="0">
                <a:solidFill>
                  <a:schemeClr val="bg1"/>
                </a:solidFill>
              </a:rPr>
            </a:br>
            <a:br>
              <a:rPr lang="fr-FR" sz="5400" dirty="0">
                <a:solidFill>
                  <a:schemeClr val="bg1"/>
                </a:solidFill>
              </a:rPr>
            </a:br>
            <a:r>
              <a:rPr lang="fr-FR" sz="4400" dirty="0">
                <a:solidFill>
                  <a:schemeClr val="bg1"/>
                </a:solidFill>
              </a:rPr>
              <a:t>16/10/2024</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4151161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3"/>
            <a:ext cx="12192000" cy="3992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482"/>
              </a:solidFill>
            </a:endParaRPr>
          </a:p>
        </p:txBody>
      </p:sp>
      <p:sp>
        <p:nvSpPr>
          <p:cNvPr id="2" name="Titre 1"/>
          <p:cNvSpPr>
            <a:spLocks noGrp="1"/>
          </p:cNvSpPr>
          <p:nvPr>
            <p:ph type="ctrTitle"/>
          </p:nvPr>
        </p:nvSpPr>
        <p:spPr>
          <a:xfrm>
            <a:off x="169683" y="2116183"/>
            <a:ext cx="11264115" cy="3992386"/>
          </a:xfrm>
        </p:spPr>
        <p:txBody>
          <a:bodyPr>
            <a:normAutofit fontScale="90000"/>
          </a:bodyPr>
          <a:lstStyle/>
          <a:p>
            <a:r>
              <a:rPr lang="fr-FR" sz="5400" b="1" dirty="0">
                <a:solidFill>
                  <a:srgbClr val="005482"/>
                </a:solidFill>
              </a:rPr>
              <a:t>Caractéristiques de l’emploi </a:t>
            </a:r>
            <a:br>
              <a:rPr lang="fr-FR" sz="5400" b="1" dirty="0">
                <a:solidFill>
                  <a:srgbClr val="005482"/>
                </a:solidFill>
              </a:rPr>
            </a:br>
            <a:r>
              <a:rPr lang="fr-FR" sz="5400" dirty="0">
                <a:solidFill>
                  <a:srgbClr val="005482"/>
                </a:solidFill>
              </a:rPr>
              <a:t>sur le bassin d’éducation de proximité</a:t>
            </a:r>
            <a:br>
              <a:rPr lang="fr-FR" sz="5400" dirty="0">
                <a:solidFill>
                  <a:srgbClr val="005482"/>
                </a:solidFill>
              </a:rPr>
            </a:br>
            <a:r>
              <a:rPr lang="fr-FR" sz="5400" dirty="0">
                <a:solidFill>
                  <a:srgbClr val="005482"/>
                </a:solidFill>
              </a:rPr>
              <a:t>de Blois</a:t>
            </a:r>
            <a:br>
              <a:rPr lang="fr-FR" sz="5400" dirty="0">
                <a:solidFill>
                  <a:srgbClr val="005482"/>
                </a:solidFill>
              </a:rPr>
            </a:br>
            <a:br>
              <a:rPr lang="fr-FR" sz="5400" dirty="0">
                <a:solidFill>
                  <a:srgbClr val="005482"/>
                </a:solidFill>
              </a:rPr>
            </a:br>
            <a:r>
              <a:rPr lang="fr-FR" sz="4400" dirty="0">
                <a:solidFill>
                  <a:srgbClr val="005482"/>
                </a:solidFill>
              </a:rPr>
              <a:t>Données Insee RP et Flores</a:t>
            </a:r>
            <a:br>
              <a:rPr lang="fr-FR" sz="4400" dirty="0">
                <a:solidFill>
                  <a:srgbClr val="005482"/>
                </a:solidFill>
              </a:rPr>
            </a:br>
            <a:endParaRPr lang="fr-FR" sz="4400" dirty="0">
              <a:solidFill>
                <a:srgbClr val="005482"/>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98615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44"/>
            <a:ext cx="12192000" cy="1590982"/>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169333"/>
            <a:ext cx="11143269" cy="1192696"/>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3800" baseline="0" dirty="0"/>
              <a:t>Près de 71 200 emplois sur le bassin d’éducation</a:t>
            </a:r>
          </a:p>
          <a:p>
            <a:r>
              <a:rPr lang="fr-FR" sz="3800" baseline="0" dirty="0"/>
              <a:t>de proximité de Blois</a:t>
            </a: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1" name="ZoneTexte 10"/>
          <p:cNvSpPr txBox="1"/>
          <p:nvPr/>
        </p:nvSpPr>
        <p:spPr>
          <a:xfrm>
            <a:off x="3731053" y="1809981"/>
            <a:ext cx="7908847" cy="646331"/>
          </a:xfrm>
          <a:prstGeom prst="rect">
            <a:avLst/>
          </a:prstGeom>
          <a:solidFill>
            <a:schemeClr val="bg1"/>
          </a:solidFill>
        </p:spPr>
        <p:txBody>
          <a:bodyPr wrap="square" rtlCol="0">
            <a:spAutoFit/>
          </a:bodyPr>
          <a:lstStyle/>
          <a:p>
            <a:pPr algn="ctr"/>
            <a:r>
              <a:rPr lang="fr-FR" dirty="0">
                <a:solidFill>
                  <a:srgbClr val="005482"/>
                </a:solidFill>
              </a:rPr>
              <a:t>Évolution de l’</a:t>
            </a:r>
            <a:r>
              <a:rPr lang="fr-FR" b="1" dirty="0">
                <a:solidFill>
                  <a:srgbClr val="005482"/>
                </a:solidFill>
              </a:rPr>
              <a:t>emploi total </a:t>
            </a:r>
            <a:r>
              <a:rPr lang="fr-FR" dirty="0">
                <a:solidFill>
                  <a:srgbClr val="005482"/>
                </a:solidFill>
              </a:rPr>
              <a:t>entre 2008 et 2021</a:t>
            </a:r>
          </a:p>
          <a:p>
            <a:pPr algn="ctr"/>
            <a:r>
              <a:rPr lang="fr-FR" dirty="0">
                <a:solidFill>
                  <a:srgbClr val="005482"/>
                </a:solidFill>
              </a:rPr>
              <a:t> (base 100 en 2008)</a:t>
            </a:r>
          </a:p>
        </p:txBody>
      </p:sp>
      <p:sp>
        <p:nvSpPr>
          <p:cNvPr id="28" name="ZoneTexte 27"/>
          <p:cNvSpPr txBox="1"/>
          <p:nvPr/>
        </p:nvSpPr>
        <p:spPr>
          <a:xfrm>
            <a:off x="9985417" y="6411668"/>
            <a:ext cx="1937390" cy="276999"/>
          </a:xfrm>
          <a:prstGeom prst="rect">
            <a:avLst/>
          </a:prstGeom>
          <a:noFill/>
        </p:spPr>
        <p:txBody>
          <a:bodyPr wrap="none" rtlCol="0">
            <a:spAutoFit/>
          </a:bodyPr>
          <a:lstStyle/>
          <a:p>
            <a:r>
              <a:rPr lang="fr-FR" sz="1200" i="1" dirty="0">
                <a:solidFill>
                  <a:srgbClr val="005482"/>
                </a:solidFill>
              </a:rPr>
              <a:t>D'après source : INSEE – RP</a:t>
            </a:r>
          </a:p>
        </p:txBody>
      </p:sp>
      <p:sp>
        <p:nvSpPr>
          <p:cNvPr id="32" name="ZoneTexte 31"/>
          <p:cNvSpPr txBox="1"/>
          <p:nvPr/>
        </p:nvSpPr>
        <p:spPr>
          <a:xfrm>
            <a:off x="10315073" y="5037969"/>
            <a:ext cx="1278079" cy="338554"/>
          </a:xfrm>
          <a:prstGeom prst="rect">
            <a:avLst/>
          </a:prstGeom>
          <a:noFill/>
        </p:spPr>
        <p:txBody>
          <a:bodyPr wrap="square" rtlCol="0">
            <a:spAutoFit/>
          </a:bodyPr>
          <a:lstStyle/>
          <a:p>
            <a:r>
              <a:rPr lang="fr-FR" sz="1600" b="1" dirty="0">
                <a:solidFill>
                  <a:schemeClr val="tx2">
                    <a:lumMod val="75000"/>
                  </a:schemeClr>
                </a:solidFill>
              </a:rPr>
              <a:t>Loir-et-Cher</a:t>
            </a:r>
          </a:p>
        </p:txBody>
      </p:sp>
      <p:sp>
        <p:nvSpPr>
          <p:cNvPr id="33" name="ZoneTexte 32"/>
          <p:cNvSpPr txBox="1"/>
          <p:nvPr/>
        </p:nvSpPr>
        <p:spPr>
          <a:xfrm>
            <a:off x="10199625" y="3472513"/>
            <a:ext cx="1980313" cy="584775"/>
          </a:xfrm>
          <a:prstGeom prst="rect">
            <a:avLst/>
          </a:prstGeom>
          <a:noFill/>
        </p:spPr>
        <p:txBody>
          <a:bodyPr wrap="square" rtlCol="0">
            <a:spAutoFit/>
          </a:bodyPr>
          <a:lstStyle/>
          <a:p>
            <a:r>
              <a:rPr lang="fr-FR" sz="1600" b="1" dirty="0">
                <a:solidFill>
                  <a:srgbClr val="7030A0"/>
                </a:solidFill>
              </a:rPr>
              <a:t>Bassin d'éducation de proximité de Blois</a:t>
            </a:r>
          </a:p>
        </p:txBody>
      </p:sp>
      <p:sp>
        <p:nvSpPr>
          <p:cNvPr id="2" name="ZoneTexte 1"/>
          <p:cNvSpPr txBox="1"/>
          <p:nvPr/>
        </p:nvSpPr>
        <p:spPr>
          <a:xfrm>
            <a:off x="395250" y="2555710"/>
            <a:ext cx="3335803" cy="369332"/>
          </a:xfrm>
          <a:prstGeom prst="rect">
            <a:avLst/>
          </a:prstGeom>
          <a:solidFill>
            <a:schemeClr val="bg1">
              <a:lumMod val="95000"/>
            </a:schemeClr>
          </a:solidFill>
        </p:spPr>
        <p:txBody>
          <a:bodyPr wrap="square" rtlCol="0">
            <a:spAutoFit/>
          </a:bodyPr>
          <a:lstStyle/>
          <a:p>
            <a:r>
              <a:rPr lang="fr-FR" b="1" dirty="0">
                <a:solidFill>
                  <a:srgbClr val="005482"/>
                </a:solidFill>
              </a:rPr>
              <a:t>57 % des emplois du Loir-et-Cher</a:t>
            </a:r>
          </a:p>
        </p:txBody>
      </p:sp>
      <p:graphicFrame>
        <p:nvGraphicFramePr>
          <p:cNvPr id="12" name="Graphique 11">
            <a:extLst>
              <a:ext uri="{FF2B5EF4-FFF2-40B4-BE49-F238E27FC236}">
                <a16:creationId xmlns:a16="http://schemas.microsoft.com/office/drawing/2014/main" id="{9CEF76EC-481A-49CA-8009-CD644B222CC6}"/>
              </a:ext>
            </a:extLst>
          </p:cNvPr>
          <p:cNvGraphicFramePr>
            <a:graphicFrameLocks/>
          </p:cNvGraphicFramePr>
          <p:nvPr>
            <p:extLst/>
          </p:nvPr>
        </p:nvGraphicFramePr>
        <p:xfrm>
          <a:off x="3904490" y="2555710"/>
          <a:ext cx="6273745" cy="37642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018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aphique 27">
            <a:extLst>
              <a:ext uri="{FF2B5EF4-FFF2-40B4-BE49-F238E27FC236}">
                <a16:creationId xmlns:a16="http://schemas.microsoft.com/office/drawing/2014/main" id="{C9CF1514-BCE9-47B7-9408-8E397AF50828}"/>
              </a:ext>
            </a:extLst>
          </p:cNvPr>
          <p:cNvGraphicFramePr>
            <a:graphicFrameLocks/>
          </p:cNvGraphicFramePr>
          <p:nvPr>
            <p:extLst/>
          </p:nvPr>
        </p:nvGraphicFramePr>
        <p:xfrm>
          <a:off x="213324" y="2034995"/>
          <a:ext cx="8393964" cy="3452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62215" y="125945"/>
            <a:ext cx="11577410" cy="742553"/>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Près de 75 % des emplois dans le secteur tertiaire</a:t>
            </a:r>
          </a:p>
        </p:txBody>
      </p:sp>
      <p:sp>
        <p:nvSpPr>
          <p:cNvPr id="11" name="ZoneTexte 10"/>
          <p:cNvSpPr txBox="1"/>
          <p:nvPr/>
        </p:nvSpPr>
        <p:spPr>
          <a:xfrm>
            <a:off x="476163" y="1261486"/>
            <a:ext cx="6397074" cy="923330"/>
          </a:xfrm>
          <a:prstGeom prst="rect">
            <a:avLst/>
          </a:prstGeom>
          <a:noFill/>
        </p:spPr>
        <p:txBody>
          <a:bodyPr wrap="square" rtlCol="0">
            <a:spAutoFit/>
          </a:bodyPr>
          <a:lstStyle/>
          <a:p>
            <a:pPr algn="ctr"/>
            <a:r>
              <a:rPr lang="fr-FR" dirty="0">
                <a:solidFill>
                  <a:srgbClr val="005482"/>
                </a:solidFill>
              </a:rPr>
              <a:t>Répartition comparée de l’emploi total</a:t>
            </a:r>
          </a:p>
          <a:p>
            <a:pPr algn="ctr"/>
            <a:r>
              <a:rPr lang="fr-FR" dirty="0">
                <a:solidFill>
                  <a:srgbClr val="005482"/>
                </a:solidFill>
              </a:rPr>
              <a:t>par grands secteurs sur le bassin d’éducation de proximité de Blois</a:t>
            </a:r>
          </a:p>
          <a:p>
            <a:pPr algn="ctr"/>
            <a:r>
              <a:rPr lang="fr-FR" dirty="0">
                <a:solidFill>
                  <a:srgbClr val="005482"/>
                </a:solidFill>
              </a:rPr>
              <a:t>(en %)</a:t>
            </a:r>
          </a:p>
        </p:txBody>
      </p:sp>
      <p:sp>
        <p:nvSpPr>
          <p:cNvPr id="13" name="ZoneTexte 12"/>
          <p:cNvSpPr txBox="1"/>
          <p:nvPr/>
        </p:nvSpPr>
        <p:spPr>
          <a:xfrm>
            <a:off x="9178823" y="6414207"/>
            <a:ext cx="2693173" cy="276999"/>
          </a:xfrm>
          <a:prstGeom prst="rect">
            <a:avLst/>
          </a:prstGeom>
          <a:noFill/>
        </p:spPr>
        <p:txBody>
          <a:bodyPr wrap="none" rtlCol="0">
            <a:spAutoFit/>
          </a:bodyPr>
          <a:lstStyle/>
          <a:p>
            <a:r>
              <a:rPr lang="fr-FR" sz="1200" i="1" dirty="0">
                <a:solidFill>
                  <a:srgbClr val="005482"/>
                </a:solidFill>
              </a:rPr>
              <a:t>D'après sources : INSEE – RP - MSA 2021</a:t>
            </a:r>
          </a:p>
        </p:txBody>
      </p:sp>
      <p:grpSp>
        <p:nvGrpSpPr>
          <p:cNvPr id="2" name="Groupe 1"/>
          <p:cNvGrpSpPr/>
          <p:nvPr/>
        </p:nvGrpSpPr>
        <p:grpSpPr>
          <a:xfrm>
            <a:off x="8113388" y="3119469"/>
            <a:ext cx="3670825" cy="3057545"/>
            <a:chOff x="7639739" y="2012163"/>
            <a:chExt cx="3670825" cy="3057545"/>
          </a:xfrm>
        </p:grpSpPr>
        <p:sp>
          <p:nvSpPr>
            <p:cNvPr id="14" name="Rectangle 13"/>
            <p:cNvSpPr/>
            <p:nvPr/>
          </p:nvSpPr>
          <p:spPr>
            <a:xfrm>
              <a:off x="7639739" y="2195481"/>
              <a:ext cx="3670825" cy="28742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229882" y="2012163"/>
              <a:ext cx="2490537" cy="36662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Activités du « Faire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161" y="2432674"/>
              <a:ext cx="1117738" cy="945508"/>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1175" y="2364663"/>
              <a:ext cx="1347788" cy="1060738"/>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3445" y="2407127"/>
              <a:ext cx="1013947" cy="915261"/>
            </a:xfrm>
            <a:prstGeom prst="rect">
              <a:avLst/>
            </a:prstGeom>
          </p:spPr>
        </p:pic>
        <p:sp>
          <p:nvSpPr>
            <p:cNvPr id="18" name="Rectangle 17"/>
            <p:cNvSpPr/>
            <p:nvPr/>
          </p:nvSpPr>
          <p:spPr>
            <a:xfrm>
              <a:off x="8038525" y="3700887"/>
              <a:ext cx="829811"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1999</a:t>
              </a:r>
            </a:p>
          </p:txBody>
        </p:sp>
        <p:sp>
          <p:nvSpPr>
            <p:cNvPr id="19" name="Rectangle 18"/>
            <p:cNvSpPr/>
            <p:nvPr/>
          </p:nvSpPr>
          <p:spPr>
            <a:xfrm>
              <a:off x="8074146" y="4449902"/>
              <a:ext cx="829811"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5482"/>
                  </a:solidFill>
                </a:rPr>
                <a:t>2021</a:t>
              </a:r>
            </a:p>
          </p:txBody>
        </p:sp>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15588">
              <a:off x="10112429" y="3829614"/>
              <a:ext cx="1006344" cy="936272"/>
            </a:xfrm>
            <a:prstGeom prst="rect">
              <a:avLst/>
            </a:prstGeom>
          </p:spPr>
        </p:pic>
        <p:sp>
          <p:nvSpPr>
            <p:cNvPr id="22" name="Rectangle 21"/>
            <p:cNvSpPr/>
            <p:nvPr/>
          </p:nvSpPr>
          <p:spPr>
            <a:xfrm>
              <a:off x="8941977" y="3667356"/>
              <a:ext cx="1377850"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5482"/>
                  </a:solidFill>
                </a:rPr>
                <a:t>31 %</a:t>
              </a:r>
            </a:p>
          </p:txBody>
        </p:sp>
        <p:sp>
          <p:nvSpPr>
            <p:cNvPr id="23" name="Rectangle 22"/>
            <p:cNvSpPr/>
            <p:nvPr/>
          </p:nvSpPr>
          <p:spPr>
            <a:xfrm>
              <a:off x="8933129" y="4434808"/>
              <a:ext cx="1472737" cy="36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5482"/>
                  </a:solidFill>
                </a:rPr>
                <a:t>25 %</a:t>
              </a:r>
            </a:p>
          </p:txBody>
        </p:sp>
      </p:grpSp>
      <p:sp>
        <p:nvSpPr>
          <p:cNvPr id="30" name="ZoneTexte 29"/>
          <p:cNvSpPr txBox="1"/>
          <p:nvPr/>
        </p:nvSpPr>
        <p:spPr>
          <a:xfrm>
            <a:off x="6873237" y="2665885"/>
            <a:ext cx="1008486" cy="738664"/>
          </a:xfrm>
          <a:prstGeom prst="rect">
            <a:avLst/>
          </a:prstGeom>
          <a:noFill/>
        </p:spPr>
        <p:txBody>
          <a:bodyPr wrap="square" rtlCol="0">
            <a:spAutoFit/>
          </a:bodyPr>
          <a:lstStyle/>
          <a:p>
            <a:pPr algn="ctr"/>
            <a:r>
              <a:rPr lang="fr-FR" sz="1400" b="1" dirty="0">
                <a:solidFill>
                  <a:schemeClr val="tx1">
                    <a:lumMod val="75000"/>
                    <a:lumOff val="25000"/>
                  </a:schemeClr>
                </a:solidFill>
              </a:rPr>
              <a:t>Activités</a:t>
            </a:r>
          </a:p>
          <a:p>
            <a:pPr algn="ctr"/>
            <a:r>
              <a:rPr lang="fr-FR" sz="1400" b="1" dirty="0">
                <a:solidFill>
                  <a:schemeClr val="tx1">
                    <a:lumMod val="75000"/>
                    <a:lumOff val="25000"/>
                  </a:schemeClr>
                </a:solidFill>
              </a:rPr>
              <a:t>du « FAIRE »</a:t>
            </a:r>
          </a:p>
        </p:txBody>
      </p:sp>
      <p:pic>
        <p:nvPicPr>
          <p:cNvPr id="35" name="Imag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8" name="Flèche : double flèche verticale 7">
            <a:extLst>
              <a:ext uri="{FF2B5EF4-FFF2-40B4-BE49-F238E27FC236}">
                <a16:creationId xmlns:a16="http://schemas.microsoft.com/office/drawing/2014/main" id="{739F5A68-1DB9-4DFD-B84C-6D1F7BCBD334}"/>
              </a:ext>
            </a:extLst>
          </p:cNvPr>
          <p:cNvSpPr/>
          <p:nvPr/>
        </p:nvSpPr>
        <p:spPr>
          <a:xfrm>
            <a:off x="6783141" y="2412834"/>
            <a:ext cx="190547" cy="1244766"/>
          </a:xfrm>
          <a:prstGeom prst="up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96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171682"/>
            <a:ext cx="11143269" cy="742553"/>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endParaRPr lang="fr-FR" sz="4400" baseline="0" dirty="0"/>
          </a:p>
        </p:txBody>
      </p:sp>
      <p:sp>
        <p:nvSpPr>
          <p:cNvPr id="11" name="ZoneTexte 10"/>
          <p:cNvSpPr txBox="1"/>
          <p:nvPr/>
        </p:nvSpPr>
        <p:spPr>
          <a:xfrm>
            <a:off x="1890042" y="1361843"/>
            <a:ext cx="8215480" cy="923330"/>
          </a:xfrm>
          <a:prstGeom prst="rect">
            <a:avLst/>
          </a:prstGeom>
          <a:noFill/>
        </p:spPr>
        <p:txBody>
          <a:bodyPr wrap="square" rtlCol="0">
            <a:spAutoFit/>
          </a:bodyPr>
          <a:lstStyle/>
          <a:p>
            <a:pPr algn="ctr"/>
            <a:r>
              <a:rPr lang="fr-FR" dirty="0">
                <a:solidFill>
                  <a:srgbClr val="005482"/>
                </a:solidFill>
              </a:rPr>
              <a:t>Évolution de l’</a:t>
            </a:r>
            <a:r>
              <a:rPr lang="fr-FR" b="1" dirty="0">
                <a:solidFill>
                  <a:srgbClr val="005482"/>
                </a:solidFill>
              </a:rPr>
              <a:t>emploi total </a:t>
            </a:r>
            <a:r>
              <a:rPr lang="fr-FR" dirty="0">
                <a:solidFill>
                  <a:srgbClr val="005482"/>
                </a:solidFill>
              </a:rPr>
              <a:t>par grands secteurs d’activité entre 2008 et 2021</a:t>
            </a:r>
          </a:p>
          <a:p>
            <a:pPr algn="ctr"/>
            <a:r>
              <a:rPr lang="fr-FR" dirty="0">
                <a:solidFill>
                  <a:srgbClr val="005482"/>
                </a:solidFill>
              </a:rPr>
              <a:t>sur le </a:t>
            </a:r>
            <a:r>
              <a:rPr lang="fr-FR" b="1" dirty="0">
                <a:solidFill>
                  <a:srgbClr val="005482"/>
                </a:solidFill>
              </a:rPr>
              <a:t>bassin d’éducation de proximité de Blois</a:t>
            </a:r>
          </a:p>
          <a:p>
            <a:pPr algn="ctr"/>
            <a:r>
              <a:rPr lang="fr-FR" dirty="0">
                <a:solidFill>
                  <a:srgbClr val="005482"/>
                </a:solidFill>
              </a:rPr>
              <a:t>(base 100 en 2008)</a:t>
            </a:r>
          </a:p>
        </p:txBody>
      </p:sp>
      <p:sp>
        <p:nvSpPr>
          <p:cNvPr id="13" name="ZoneTexte 12"/>
          <p:cNvSpPr txBox="1"/>
          <p:nvPr/>
        </p:nvSpPr>
        <p:spPr>
          <a:xfrm>
            <a:off x="9998238" y="6581001"/>
            <a:ext cx="1937390" cy="276999"/>
          </a:xfrm>
          <a:prstGeom prst="rect">
            <a:avLst/>
          </a:prstGeom>
          <a:noFill/>
        </p:spPr>
        <p:txBody>
          <a:bodyPr wrap="none" rtlCol="0">
            <a:spAutoFit/>
          </a:bodyPr>
          <a:lstStyle/>
          <a:p>
            <a:r>
              <a:rPr lang="fr-FR" sz="1200" i="1" dirty="0">
                <a:solidFill>
                  <a:srgbClr val="005482"/>
                </a:solidFill>
              </a:rPr>
              <a:t>D'après source : INSEE – RP</a:t>
            </a: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5" name="ZoneTexte 4"/>
          <p:cNvSpPr txBox="1"/>
          <p:nvPr/>
        </p:nvSpPr>
        <p:spPr>
          <a:xfrm>
            <a:off x="9360093" y="4128877"/>
            <a:ext cx="804772" cy="292388"/>
          </a:xfrm>
          <a:prstGeom prst="rect">
            <a:avLst/>
          </a:prstGeom>
          <a:noFill/>
        </p:spPr>
        <p:txBody>
          <a:bodyPr wrap="none" rtlCol="0">
            <a:spAutoFit/>
          </a:bodyPr>
          <a:lstStyle/>
          <a:p>
            <a:r>
              <a:rPr lang="fr-FR" sz="1300" dirty="0"/>
              <a:t>Industrie</a:t>
            </a:r>
          </a:p>
        </p:txBody>
      </p:sp>
      <p:sp>
        <p:nvSpPr>
          <p:cNvPr id="31" name="ZoneTexte 30"/>
          <p:cNvSpPr txBox="1"/>
          <p:nvPr/>
        </p:nvSpPr>
        <p:spPr>
          <a:xfrm>
            <a:off x="9360093" y="3728702"/>
            <a:ext cx="1072473" cy="292388"/>
          </a:xfrm>
          <a:prstGeom prst="rect">
            <a:avLst/>
          </a:prstGeom>
          <a:noFill/>
        </p:spPr>
        <p:txBody>
          <a:bodyPr wrap="none" rtlCol="0">
            <a:spAutoFit/>
          </a:bodyPr>
          <a:lstStyle/>
          <a:p>
            <a:r>
              <a:rPr lang="fr-FR" sz="1300" dirty="0"/>
              <a:t>Construction</a:t>
            </a:r>
          </a:p>
        </p:txBody>
      </p:sp>
      <p:sp>
        <p:nvSpPr>
          <p:cNvPr id="32" name="ZoneTexte 31"/>
          <p:cNvSpPr txBox="1"/>
          <p:nvPr/>
        </p:nvSpPr>
        <p:spPr>
          <a:xfrm>
            <a:off x="9360093" y="4568123"/>
            <a:ext cx="955454" cy="292388"/>
          </a:xfrm>
          <a:prstGeom prst="rect">
            <a:avLst/>
          </a:prstGeom>
          <a:noFill/>
        </p:spPr>
        <p:txBody>
          <a:bodyPr wrap="none" rtlCol="0">
            <a:spAutoFit/>
          </a:bodyPr>
          <a:lstStyle/>
          <a:p>
            <a:r>
              <a:rPr lang="fr-FR" sz="1300" dirty="0"/>
              <a:t>Agriculture</a:t>
            </a:r>
          </a:p>
        </p:txBody>
      </p:sp>
      <p:sp>
        <p:nvSpPr>
          <p:cNvPr id="33" name="ZoneTexte 32"/>
          <p:cNvSpPr txBox="1"/>
          <p:nvPr/>
        </p:nvSpPr>
        <p:spPr>
          <a:xfrm>
            <a:off x="9360093" y="3089401"/>
            <a:ext cx="3048335" cy="492443"/>
          </a:xfrm>
          <a:prstGeom prst="rect">
            <a:avLst/>
          </a:prstGeom>
          <a:noFill/>
        </p:spPr>
        <p:txBody>
          <a:bodyPr wrap="square" rtlCol="0">
            <a:spAutoFit/>
          </a:bodyPr>
          <a:lstStyle/>
          <a:p>
            <a:r>
              <a:rPr lang="fr-FR" sz="1300" dirty="0"/>
              <a:t>Administration publique, enseignement, santé, action sociale</a:t>
            </a:r>
          </a:p>
        </p:txBody>
      </p:sp>
      <p:sp>
        <p:nvSpPr>
          <p:cNvPr id="34" name="ZoneTexte 33"/>
          <p:cNvSpPr txBox="1"/>
          <p:nvPr/>
        </p:nvSpPr>
        <p:spPr>
          <a:xfrm>
            <a:off x="9365972" y="2692061"/>
            <a:ext cx="2382486" cy="292388"/>
          </a:xfrm>
          <a:prstGeom prst="rect">
            <a:avLst/>
          </a:prstGeom>
          <a:noFill/>
        </p:spPr>
        <p:txBody>
          <a:bodyPr wrap="square" rtlCol="0">
            <a:spAutoFit/>
          </a:bodyPr>
          <a:lstStyle/>
          <a:p>
            <a:r>
              <a:rPr lang="fr-FR" sz="1300" dirty="0"/>
              <a:t>Commerce, Transports, Services</a:t>
            </a:r>
          </a:p>
        </p:txBody>
      </p:sp>
      <p:graphicFrame>
        <p:nvGraphicFramePr>
          <p:cNvPr id="15" name="Graphique 14">
            <a:extLst>
              <a:ext uri="{FF2B5EF4-FFF2-40B4-BE49-F238E27FC236}">
                <a16:creationId xmlns:a16="http://schemas.microsoft.com/office/drawing/2014/main" id="{1FFD8FF7-A060-44AB-962F-5D5C60ADBC57}"/>
              </a:ext>
            </a:extLst>
          </p:cNvPr>
          <p:cNvGraphicFramePr>
            <a:graphicFrameLocks/>
          </p:cNvGraphicFramePr>
          <p:nvPr>
            <p:extLst/>
          </p:nvPr>
        </p:nvGraphicFramePr>
        <p:xfrm>
          <a:off x="1515276" y="2057400"/>
          <a:ext cx="7714863" cy="4628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894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364352"/>
            <a:ext cx="11143269" cy="742553"/>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3800" baseline="0" dirty="0"/>
              <a:t>Forte dynamique de l’emploi non salarié</a:t>
            </a:r>
          </a:p>
          <a:p>
            <a:r>
              <a:rPr lang="fr-FR" sz="3800" baseline="0" dirty="0"/>
              <a:t>sur le bassin d’éducation de Blois</a:t>
            </a: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1" name="ZoneTexte 10"/>
          <p:cNvSpPr txBox="1"/>
          <p:nvPr/>
        </p:nvSpPr>
        <p:spPr>
          <a:xfrm>
            <a:off x="0" y="1375755"/>
            <a:ext cx="12192000" cy="646331"/>
          </a:xfrm>
          <a:prstGeom prst="rect">
            <a:avLst/>
          </a:prstGeom>
          <a:solidFill>
            <a:schemeClr val="bg1"/>
          </a:solidFill>
        </p:spPr>
        <p:txBody>
          <a:bodyPr wrap="square" rtlCol="0">
            <a:spAutoFit/>
          </a:bodyPr>
          <a:lstStyle/>
          <a:p>
            <a:pPr algn="ctr"/>
            <a:r>
              <a:rPr lang="fr-FR" dirty="0">
                <a:solidFill>
                  <a:srgbClr val="005482"/>
                </a:solidFill>
              </a:rPr>
              <a:t>Évolution de l’</a:t>
            </a:r>
            <a:r>
              <a:rPr lang="fr-FR" b="1" dirty="0">
                <a:solidFill>
                  <a:srgbClr val="005482"/>
                </a:solidFill>
              </a:rPr>
              <a:t>emploi non salarié </a:t>
            </a:r>
            <a:r>
              <a:rPr lang="fr-FR" dirty="0">
                <a:solidFill>
                  <a:srgbClr val="005482"/>
                </a:solidFill>
              </a:rPr>
              <a:t>entre 2008 et 2021</a:t>
            </a:r>
          </a:p>
          <a:p>
            <a:pPr algn="ctr"/>
            <a:r>
              <a:rPr lang="fr-FR" dirty="0">
                <a:solidFill>
                  <a:srgbClr val="005482"/>
                </a:solidFill>
              </a:rPr>
              <a:t> (base 100 en 2008)</a:t>
            </a:r>
          </a:p>
        </p:txBody>
      </p:sp>
      <p:sp>
        <p:nvSpPr>
          <p:cNvPr id="28" name="ZoneTexte 27"/>
          <p:cNvSpPr txBox="1"/>
          <p:nvPr/>
        </p:nvSpPr>
        <p:spPr>
          <a:xfrm>
            <a:off x="8733399" y="6446106"/>
            <a:ext cx="1937390" cy="276999"/>
          </a:xfrm>
          <a:prstGeom prst="rect">
            <a:avLst/>
          </a:prstGeom>
          <a:noFill/>
        </p:spPr>
        <p:txBody>
          <a:bodyPr wrap="none" rtlCol="0">
            <a:spAutoFit/>
          </a:bodyPr>
          <a:lstStyle/>
          <a:p>
            <a:r>
              <a:rPr lang="fr-FR" sz="1200" i="1" dirty="0">
                <a:solidFill>
                  <a:srgbClr val="005482"/>
                </a:solidFill>
              </a:rPr>
              <a:t>D'après source : INSEE – RP</a:t>
            </a:r>
          </a:p>
        </p:txBody>
      </p:sp>
      <p:sp>
        <p:nvSpPr>
          <p:cNvPr id="33" name="ZoneTexte 32"/>
          <p:cNvSpPr txBox="1"/>
          <p:nvPr/>
        </p:nvSpPr>
        <p:spPr>
          <a:xfrm>
            <a:off x="9702093" y="2213301"/>
            <a:ext cx="2072464" cy="584775"/>
          </a:xfrm>
          <a:prstGeom prst="rect">
            <a:avLst/>
          </a:prstGeom>
          <a:noFill/>
        </p:spPr>
        <p:txBody>
          <a:bodyPr wrap="square" rtlCol="0">
            <a:spAutoFit/>
          </a:bodyPr>
          <a:lstStyle/>
          <a:p>
            <a:r>
              <a:rPr lang="fr-FR" sz="1600" b="1" dirty="0">
                <a:solidFill>
                  <a:srgbClr val="7030A0"/>
                </a:solidFill>
              </a:rPr>
              <a:t>Bassin d'éducation</a:t>
            </a:r>
          </a:p>
          <a:p>
            <a:r>
              <a:rPr lang="fr-FR" sz="1600" b="1" dirty="0">
                <a:solidFill>
                  <a:srgbClr val="7030A0"/>
                </a:solidFill>
              </a:rPr>
              <a:t>de proximité de Blois</a:t>
            </a:r>
          </a:p>
        </p:txBody>
      </p:sp>
      <p:sp>
        <p:nvSpPr>
          <p:cNvPr id="2" name="ZoneTexte 1"/>
          <p:cNvSpPr txBox="1"/>
          <p:nvPr/>
        </p:nvSpPr>
        <p:spPr>
          <a:xfrm>
            <a:off x="100884" y="2336411"/>
            <a:ext cx="3566241" cy="1200329"/>
          </a:xfrm>
          <a:prstGeom prst="rect">
            <a:avLst/>
          </a:prstGeom>
          <a:solidFill>
            <a:schemeClr val="bg1">
              <a:lumMod val="95000"/>
            </a:schemeClr>
          </a:solidFill>
        </p:spPr>
        <p:txBody>
          <a:bodyPr wrap="square" rtlCol="0">
            <a:spAutoFit/>
          </a:bodyPr>
          <a:lstStyle/>
          <a:p>
            <a:r>
              <a:rPr lang="fr-FR" b="1" dirty="0">
                <a:solidFill>
                  <a:srgbClr val="005482"/>
                </a:solidFill>
              </a:rPr>
              <a:t>7 660 emplois non salariés</a:t>
            </a:r>
            <a:r>
              <a:rPr lang="fr-FR" dirty="0">
                <a:solidFill>
                  <a:srgbClr val="005482"/>
                </a:solidFill>
              </a:rPr>
              <a:t> en 2021, soit 10,8 % des emplois totaux du bassin d’éducation de Blois</a:t>
            </a:r>
          </a:p>
          <a:p>
            <a:r>
              <a:rPr lang="fr-FR" dirty="0">
                <a:solidFill>
                  <a:srgbClr val="005482"/>
                </a:solidFill>
              </a:rPr>
              <a:t>(12,2 % en Loir-et-Cher)</a:t>
            </a:r>
          </a:p>
        </p:txBody>
      </p:sp>
      <p:graphicFrame>
        <p:nvGraphicFramePr>
          <p:cNvPr id="12" name="Graphique 11">
            <a:extLst>
              <a:ext uri="{FF2B5EF4-FFF2-40B4-BE49-F238E27FC236}">
                <a16:creationId xmlns:a16="http://schemas.microsoft.com/office/drawing/2014/main" id="{2C70D7A6-02E4-4018-9725-A1FCDD4AE37B}"/>
              </a:ext>
            </a:extLst>
          </p:cNvPr>
          <p:cNvGraphicFramePr>
            <a:graphicFrameLocks/>
          </p:cNvGraphicFramePr>
          <p:nvPr>
            <p:extLst/>
          </p:nvPr>
        </p:nvGraphicFramePr>
        <p:xfrm>
          <a:off x="2691295" y="2155161"/>
          <a:ext cx="6929783" cy="4157870"/>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DCC76C9A-7BBE-4F3B-BA46-9494D3F1C6E1}"/>
              </a:ext>
            </a:extLst>
          </p:cNvPr>
          <p:cNvSpPr txBox="1"/>
          <p:nvPr/>
        </p:nvSpPr>
        <p:spPr>
          <a:xfrm>
            <a:off x="9702093" y="4010925"/>
            <a:ext cx="1278079" cy="338554"/>
          </a:xfrm>
          <a:prstGeom prst="rect">
            <a:avLst/>
          </a:prstGeom>
          <a:noFill/>
        </p:spPr>
        <p:txBody>
          <a:bodyPr wrap="square" rtlCol="0">
            <a:spAutoFit/>
          </a:bodyPr>
          <a:lstStyle/>
          <a:p>
            <a:r>
              <a:rPr lang="fr-FR" sz="1600" b="1" dirty="0">
                <a:solidFill>
                  <a:schemeClr val="tx2">
                    <a:lumMod val="75000"/>
                  </a:schemeClr>
                </a:solidFill>
              </a:rPr>
              <a:t>Loir-et-Cher</a:t>
            </a:r>
          </a:p>
        </p:txBody>
      </p:sp>
      <p:sp>
        <p:nvSpPr>
          <p:cNvPr id="14" name="ZoneTexte 13">
            <a:extLst>
              <a:ext uri="{FF2B5EF4-FFF2-40B4-BE49-F238E27FC236}">
                <a16:creationId xmlns:a16="http://schemas.microsoft.com/office/drawing/2014/main" id="{3B7DF81D-5F1B-499B-B07B-0FA33CD59C05}"/>
              </a:ext>
            </a:extLst>
          </p:cNvPr>
          <p:cNvSpPr txBox="1"/>
          <p:nvPr/>
        </p:nvSpPr>
        <p:spPr>
          <a:xfrm>
            <a:off x="100884" y="4384003"/>
            <a:ext cx="2570598" cy="2062103"/>
          </a:xfrm>
          <a:prstGeom prst="rect">
            <a:avLst/>
          </a:prstGeom>
          <a:solidFill>
            <a:schemeClr val="bg1">
              <a:lumMod val="85000"/>
            </a:schemeClr>
          </a:solidFill>
        </p:spPr>
        <p:txBody>
          <a:bodyPr wrap="square" rtlCol="0">
            <a:spAutoFit/>
          </a:bodyPr>
          <a:lstStyle/>
          <a:p>
            <a:r>
              <a:rPr lang="fr-FR" sz="1600" dirty="0">
                <a:solidFill>
                  <a:srgbClr val="002060"/>
                </a:solidFill>
              </a:rPr>
              <a:t>* </a:t>
            </a:r>
            <a:r>
              <a:rPr lang="fr-FR" sz="1600" i="1" dirty="0">
                <a:solidFill>
                  <a:srgbClr val="002060"/>
                </a:solidFill>
              </a:rPr>
              <a:t>La progression de la part des non-salariés est marquée par le développement des auto-entreprises (ex : livreurs à vélo, chauffeurs VTC…), particulièrement liée à la crise sanitaire</a:t>
            </a:r>
          </a:p>
        </p:txBody>
      </p:sp>
    </p:spTree>
    <p:extLst>
      <p:ext uri="{BB962C8B-B14F-4D97-AF65-F5344CB8AC3E}">
        <p14:creationId xmlns:p14="http://schemas.microsoft.com/office/powerpoint/2010/main" val="615200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790501" y="450807"/>
            <a:ext cx="11143269" cy="743569"/>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La hausse du tertiaire </a:t>
            </a:r>
            <a:r>
              <a:rPr lang="fr-FR" sz="3200" baseline="0" dirty="0"/>
              <a:t>(marchand et non marchand)</a:t>
            </a:r>
          </a:p>
          <a:p>
            <a:r>
              <a:rPr lang="fr-FR" sz="4400" baseline="0" dirty="0"/>
              <a:t>compense les pertes des autres secteurs</a:t>
            </a:r>
          </a:p>
        </p:txBody>
      </p:sp>
      <p:sp>
        <p:nvSpPr>
          <p:cNvPr id="11" name="ZoneTexte 10"/>
          <p:cNvSpPr txBox="1"/>
          <p:nvPr/>
        </p:nvSpPr>
        <p:spPr>
          <a:xfrm>
            <a:off x="1495617" y="1406469"/>
            <a:ext cx="9501858" cy="646331"/>
          </a:xfrm>
          <a:prstGeom prst="rect">
            <a:avLst/>
          </a:prstGeom>
          <a:noFill/>
        </p:spPr>
        <p:txBody>
          <a:bodyPr wrap="square" rtlCol="0">
            <a:spAutoFit/>
          </a:bodyPr>
          <a:lstStyle/>
          <a:p>
            <a:pPr algn="ctr"/>
            <a:r>
              <a:rPr lang="fr-FR" dirty="0">
                <a:solidFill>
                  <a:srgbClr val="005482"/>
                </a:solidFill>
              </a:rPr>
              <a:t>Évolution de l’emploi total salarié et non salarié entre 2008 et 2021</a:t>
            </a:r>
          </a:p>
          <a:p>
            <a:pPr algn="ctr"/>
            <a:r>
              <a:rPr lang="fr-FR" dirty="0">
                <a:solidFill>
                  <a:srgbClr val="005482"/>
                </a:solidFill>
              </a:rPr>
              <a:t>par grands secteurs d’activité sur le </a:t>
            </a:r>
            <a:r>
              <a:rPr lang="fr-FR" b="1" dirty="0">
                <a:solidFill>
                  <a:srgbClr val="005482"/>
                </a:solidFill>
              </a:rPr>
              <a:t>bassin d’éducation de proximité de Blois</a:t>
            </a:r>
          </a:p>
        </p:txBody>
      </p:sp>
      <p:sp>
        <p:nvSpPr>
          <p:cNvPr id="13" name="ZoneTexte 12"/>
          <p:cNvSpPr txBox="1"/>
          <p:nvPr/>
        </p:nvSpPr>
        <p:spPr>
          <a:xfrm>
            <a:off x="9581689" y="6473732"/>
            <a:ext cx="1937390" cy="276999"/>
          </a:xfrm>
          <a:prstGeom prst="rect">
            <a:avLst/>
          </a:prstGeom>
          <a:noFill/>
        </p:spPr>
        <p:txBody>
          <a:bodyPr wrap="none" rtlCol="0">
            <a:spAutoFit/>
          </a:bodyPr>
          <a:lstStyle/>
          <a:p>
            <a:r>
              <a:rPr lang="fr-FR" sz="1200" i="1" dirty="0">
                <a:solidFill>
                  <a:srgbClr val="005482"/>
                </a:solidFill>
              </a:rPr>
              <a:t>D'après source : INSEE – RP</a:t>
            </a: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graphicFrame>
        <p:nvGraphicFramePr>
          <p:cNvPr id="8" name="Graphique 7">
            <a:extLst>
              <a:ext uri="{FF2B5EF4-FFF2-40B4-BE49-F238E27FC236}">
                <a16:creationId xmlns:a16="http://schemas.microsoft.com/office/drawing/2014/main" id="{FFECCF3B-1A84-4A20-AFD6-8A81949B2C26}"/>
              </a:ext>
            </a:extLst>
          </p:cNvPr>
          <p:cNvGraphicFramePr>
            <a:graphicFrameLocks/>
          </p:cNvGraphicFramePr>
          <p:nvPr>
            <p:extLst/>
          </p:nvPr>
        </p:nvGraphicFramePr>
        <p:xfrm>
          <a:off x="2750917" y="2140271"/>
          <a:ext cx="7206998" cy="4333461"/>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CF941428-8428-42A9-811A-F2613008DDA6}"/>
              </a:ext>
            </a:extLst>
          </p:cNvPr>
          <p:cNvSpPr txBox="1"/>
          <p:nvPr/>
        </p:nvSpPr>
        <p:spPr>
          <a:xfrm>
            <a:off x="180319" y="4442407"/>
            <a:ext cx="2570598" cy="2308324"/>
          </a:xfrm>
          <a:prstGeom prst="rect">
            <a:avLst/>
          </a:prstGeom>
          <a:solidFill>
            <a:schemeClr val="bg1">
              <a:lumMod val="85000"/>
            </a:schemeClr>
          </a:solidFill>
        </p:spPr>
        <p:txBody>
          <a:bodyPr wrap="square" rtlCol="0">
            <a:spAutoFit/>
          </a:bodyPr>
          <a:lstStyle/>
          <a:p>
            <a:r>
              <a:rPr lang="fr-FR" dirty="0"/>
              <a:t>* </a:t>
            </a:r>
            <a:r>
              <a:rPr lang="fr-FR" i="1" dirty="0"/>
              <a:t>La progression de la part des non-salariés est marquée par le développement des auto-entreprises (ex : livreurs à vélo, chauffeurs VTC…), particulièrement liée à la crise sanitaire</a:t>
            </a:r>
          </a:p>
        </p:txBody>
      </p:sp>
      <p:sp>
        <p:nvSpPr>
          <p:cNvPr id="3" name="ZoneTexte 2">
            <a:extLst>
              <a:ext uri="{FF2B5EF4-FFF2-40B4-BE49-F238E27FC236}">
                <a16:creationId xmlns:a16="http://schemas.microsoft.com/office/drawing/2014/main" id="{854822E1-15A6-4AA1-A350-B57E22900E75}"/>
              </a:ext>
            </a:extLst>
          </p:cNvPr>
          <p:cNvSpPr txBox="1"/>
          <p:nvPr/>
        </p:nvSpPr>
        <p:spPr>
          <a:xfrm>
            <a:off x="8023412" y="2234758"/>
            <a:ext cx="412377" cy="461665"/>
          </a:xfrm>
          <a:prstGeom prst="rect">
            <a:avLst/>
          </a:prstGeom>
          <a:noFill/>
        </p:spPr>
        <p:txBody>
          <a:bodyPr wrap="square" rtlCol="0">
            <a:spAutoFit/>
          </a:bodyPr>
          <a:lstStyle/>
          <a:p>
            <a:r>
              <a:rPr lang="fr-FR" sz="2400" dirty="0"/>
              <a:t>*</a:t>
            </a:r>
          </a:p>
        </p:txBody>
      </p:sp>
    </p:spTree>
    <p:extLst>
      <p:ext uri="{BB962C8B-B14F-4D97-AF65-F5344CB8AC3E}">
        <p14:creationId xmlns:p14="http://schemas.microsoft.com/office/powerpoint/2010/main" val="204880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95837" y="1189968"/>
            <a:ext cx="9337804" cy="646331"/>
          </a:xfrm>
          <a:prstGeom prst="rect">
            <a:avLst/>
          </a:prstGeom>
          <a:noFill/>
        </p:spPr>
        <p:txBody>
          <a:bodyPr wrap="square" rtlCol="0">
            <a:spAutoFit/>
          </a:bodyPr>
          <a:lstStyle/>
          <a:p>
            <a:pPr algn="ctr"/>
            <a:r>
              <a:rPr lang="fr-FR" b="1" dirty="0">
                <a:solidFill>
                  <a:srgbClr val="005482"/>
                </a:solidFill>
              </a:rPr>
              <a:t>Établissements actifs employeurs et postes salariés par secteur d'activité agrégé et taille fin 2021</a:t>
            </a:r>
          </a:p>
          <a:p>
            <a:pPr algn="ctr"/>
            <a:r>
              <a:rPr lang="fr-FR" b="1" dirty="0">
                <a:solidFill>
                  <a:srgbClr val="005482"/>
                </a:solidFill>
              </a:rPr>
              <a:t>sur le bassin d’éducation de proximité de Blois</a:t>
            </a:r>
          </a:p>
        </p:txBody>
      </p:sp>
      <p:sp>
        <p:nvSpPr>
          <p:cNvPr id="5" name="Titre 1"/>
          <p:cNvSpPr txBox="1">
            <a:spLocks/>
          </p:cNvSpPr>
          <p:nvPr/>
        </p:nvSpPr>
        <p:spPr>
          <a:xfrm>
            <a:off x="418696" y="6336001"/>
            <a:ext cx="9249070" cy="381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000" i="1" dirty="0"/>
              <a:t>Champ : </a:t>
            </a:r>
            <a:r>
              <a:rPr lang="fr-FR" sz="1000" dirty="0"/>
              <a:t>hors secteur de la défense et hors particuliers employeurs.</a:t>
            </a:r>
            <a:endParaRPr lang="fr-FR" sz="1000" i="1" dirty="0"/>
          </a:p>
          <a:p>
            <a:r>
              <a:rPr lang="fr-FR" sz="1000" i="1" dirty="0"/>
              <a:t>D’après source : </a:t>
            </a:r>
            <a:r>
              <a:rPr lang="fr-FR" sz="1000" dirty="0"/>
              <a:t>INSEE, Flores (Fichier </a:t>
            </a:r>
            <a:r>
              <a:rPr lang="fr-FR" sz="1000" dirty="0" err="1"/>
              <a:t>LOcalisé</a:t>
            </a:r>
            <a:r>
              <a:rPr lang="fr-FR" sz="1000" dirty="0"/>
              <a:t> des Rémunérations et de l'Emploi Salarié) en géographie au 01/01/2023.</a:t>
            </a:r>
            <a:endParaRPr lang="fr-FR" sz="1000" i="1" dirty="0"/>
          </a:p>
        </p:txBody>
      </p:sp>
      <p:graphicFrame>
        <p:nvGraphicFramePr>
          <p:cNvPr id="10" name="Tableau 9"/>
          <p:cNvGraphicFramePr>
            <a:graphicFrameLocks noGrp="1"/>
          </p:cNvGraphicFramePr>
          <p:nvPr>
            <p:extLst/>
          </p:nvPr>
        </p:nvGraphicFramePr>
        <p:xfrm>
          <a:off x="507645" y="1919362"/>
          <a:ext cx="11109588" cy="4125073"/>
        </p:xfrm>
        <a:graphic>
          <a:graphicData uri="http://schemas.openxmlformats.org/drawingml/2006/table">
            <a:tbl>
              <a:tblPr/>
              <a:tblGrid>
                <a:gridCol w="2697109">
                  <a:extLst>
                    <a:ext uri="{9D8B030D-6E8A-4147-A177-3AD203B41FA5}">
                      <a16:colId xmlns:a16="http://schemas.microsoft.com/office/drawing/2014/main" val="20000"/>
                    </a:ext>
                  </a:extLst>
                </a:gridCol>
                <a:gridCol w="722812">
                  <a:extLst>
                    <a:ext uri="{9D8B030D-6E8A-4147-A177-3AD203B41FA5}">
                      <a16:colId xmlns:a16="http://schemas.microsoft.com/office/drawing/2014/main" val="20001"/>
                    </a:ext>
                  </a:extLst>
                </a:gridCol>
                <a:gridCol w="661851">
                  <a:extLst>
                    <a:ext uri="{9D8B030D-6E8A-4147-A177-3AD203B41FA5}">
                      <a16:colId xmlns:a16="http://schemas.microsoft.com/office/drawing/2014/main" val="20002"/>
                    </a:ext>
                  </a:extLst>
                </a:gridCol>
                <a:gridCol w="644434">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gridCol w="670560">
                  <a:extLst>
                    <a:ext uri="{9D8B030D-6E8A-4147-A177-3AD203B41FA5}">
                      <a16:colId xmlns:a16="http://schemas.microsoft.com/office/drawing/2014/main" val="20005"/>
                    </a:ext>
                  </a:extLst>
                </a:gridCol>
                <a:gridCol w="539932">
                  <a:extLst>
                    <a:ext uri="{9D8B030D-6E8A-4147-A177-3AD203B41FA5}">
                      <a16:colId xmlns:a16="http://schemas.microsoft.com/office/drawing/2014/main" val="20006"/>
                    </a:ext>
                  </a:extLst>
                </a:gridCol>
                <a:gridCol w="670560">
                  <a:extLst>
                    <a:ext uri="{9D8B030D-6E8A-4147-A177-3AD203B41FA5}">
                      <a16:colId xmlns:a16="http://schemas.microsoft.com/office/drawing/2014/main" val="20007"/>
                    </a:ext>
                  </a:extLst>
                </a:gridCol>
                <a:gridCol w="566057">
                  <a:extLst>
                    <a:ext uri="{9D8B030D-6E8A-4147-A177-3AD203B41FA5}">
                      <a16:colId xmlns:a16="http://schemas.microsoft.com/office/drawing/2014/main" val="20008"/>
                    </a:ext>
                  </a:extLst>
                </a:gridCol>
                <a:gridCol w="792480">
                  <a:extLst>
                    <a:ext uri="{9D8B030D-6E8A-4147-A177-3AD203B41FA5}">
                      <a16:colId xmlns:a16="http://schemas.microsoft.com/office/drawing/2014/main" val="20009"/>
                    </a:ext>
                  </a:extLst>
                </a:gridCol>
                <a:gridCol w="513806">
                  <a:extLst>
                    <a:ext uri="{9D8B030D-6E8A-4147-A177-3AD203B41FA5}">
                      <a16:colId xmlns:a16="http://schemas.microsoft.com/office/drawing/2014/main" val="20010"/>
                    </a:ext>
                  </a:extLst>
                </a:gridCol>
                <a:gridCol w="696685">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gridCol w="670559">
                  <a:extLst>
                    <a:ext uri="{9D8B030D-6E8A-4147-A177-3AD203B41FA5}">
                      <a16:colId xmlns:a16="http://schemas.microsoft.com/office/drawing/2014/main" val="20013"/>
                    </a:ext>
                  </a:extLst>
                </a:gridCol>
              </a:tblGrid>
              <a:tr h="650517">
                <a:tc>
                  <a:txBody>
                    <a:bodyPr/>
                    <a:lstStyle/>
                    <a:p>
                      <a:pPr algn="ctr" fontAlgn="ctr"/>
                      <a:r>
                        <a:rPr lang="fr-FR" sz="11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gridSpan="2">
                  <a:txBody>
                    <a:bodyPr/>
                    <a:lstStyle/>
                    <a:p>
                      <a:pPr algn="ctr" fontAlgn="ctr"/>
                      <a:r>
                        <a:rPr lang="fr-FR" sz="16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tc gridSpan="2">
                  <a:txBody>
                    <a:bodyPr/>
                    <a:lstStyle/>
                    <a:p>
                      <a:pPr algn="ctr" fontAlgn="ctr"/>
                      <a:r>
                        <a:rPr lang="fr-FR" sz="16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tc>
                  <a:txBody>
                    <a:bodyPr/>
                    <a:lstStyle/>
                    <a:p>
                      <a:pPr algn="ctr" fontAlgn="ctr"/>
                      <a:r>
                        <a:rPr lang="fr-FR" sz="1600" b="1" i="0" u="none" strike="noStrike" dirty="0">
                          <a:solidFill>
                            <a:srgbClr val="FFFFFF"/>
                          </a:solidFill>
                          <a:effectLst/>
                          <a:latin typeface="Calibri" panose="020F0502020204030204" pitchFamily="34" charset="0"/>
                        </a:rPr>
                        <a:t>0 salarié</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FFFFFF"/>
                          </a:solidFill>
                          <a:effectLst/>
                          <a:latin typeface="Calibri" panose="020F0502020204030204" pitchFamily="34" charset="0"/>
                        </a:rPr>
                        <a:t>1 à 9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FFFFFF"/>
                          </a:solidFill>
                          <a:effectLst/>
                          <a:latin typeface="Calibri" panose="020F0502020204030204" pitchFamily="34" charset="0"/>
                        </a:rPr>
                        <a:t>10 à 19</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FFFFFF"/>
                          </a:solidFill>
                          <a:effectLst/>
                          <a:latin typeface="Calibri" panose="020F0502020204030204" pitchFamily="34" charset="0"/>
                        </a:rPr>
                        <a:t>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tc gridSpan="2">
                  <a:txBody>
                    <a:bodyPr/>
                    <a:lstStyle/>
                    <a:p>
                      <a:pPr algn="ctr" fontAlgn="ctr"/>
                      <a:r>
                        <a:rPr lang="fr-FR" sz="1600" b="1" i="0" u="none" strike="noStrike" dirty="0">
                          <a:solidFill>
                            <a:srgbClr val="FFFFFF"/>
                          </a:solidFill>
                          <a:effectLst/>
                          <a:latin typeface="Calibri" panose="020F0502020204030204" pitchFamily="34" charset="0"/>
                        </a:rPr>
                        <a:t>20 à 49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tc gridSpan="2">
                  <a:txBody>
                    <a:bodyPr/>
                    <a:lstStyle/>
                    <a:p>
                      <a:pPr algn="ctr" fontAlgn="ctr"/>
                      <a:r>
                        <a:rPr lang="fr-FR" sz="1600" b="1" i="0" u="none" strike="noStrike" dirty="0">
                          <a:solidFill>
                            <a:srgbClr val="FFFFFF"/>
                          </a:solidFill>
                          <a:effectLst/>
                          <a:latin typeface="Calibri" panose="020F0502020204030204" pitchFamily="34" charset="0"/>
                        </a:rPr>
                        <a:t>50 salariés ou plus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hMerge="1">
                  <a:txBody>
                    <a:bodyPr/>
                    <a:lstStyle/>
                    <a:p>
                      <a:endParaRPr lang="fr-FR"/>
                    </a:p>
                  </a:txBody>
                  <a:tcPr/>
                </a:tc>
                <a:extLst>
                  <a:ext uri="{0D108BD9-81ED-4DB2-BD59-A6C34878D82A}">
                    <a16:rowId xmlns:a16="http://schemas.microsoft.com/office/drawing/2014/main" val="10000"/>
                  </a:ext>
                </a:extLst>
              </a:tr>
              <a:tr h="650517">
                <a:tc>
                  <a:txBody>
                    <a:bodyPr/>
                    <a:lstStyle/>
                    <a:p>
                      <a:pPr algn="ctr" fontAlgn="ctr"/>
                      <a:endParaRPr lang="fr-FR"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algn="ctr" fontAlgn="ct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err="1">
                          <a:solidFill>
                            <a:srgbClr val="FFFFFF"/>
                          </a:solidFill>
                          <a:effectLst/>
                          <a:latin typeface="Calibri" panose="020F0502020204030204" pitchFamily="34" charset="0"/>
                        </a:rPr>
                        <a:t>Étab</a:t>
                      </a:r>
                      <a:r>
                        <a:rPr lang="fr-FR" sz="12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a:solidFill>
                            <a:srgbClr val="FFFFFF"/>
                          </a:solidFill>
                          <a:effectLst/>
                          <a:latin typeface="Calibri" panose="020F0502020204030204" pitchFamily="34" charset="0"/>
                        </a:rPr>
                        <a:t>Postes salariés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25258">
                <a:tc>
                  <a:txBody>
                    <a:bodyPr/>
                    <a:lstStyle/>
                    <a:p>
                      <a:pPr algn="l" fontAlgn="ctr"/>
                      <a:r>
                        <a:rPr lang="fr-FR" sz="1400" b="1" i="0" u="none" strike="noStrike" dirty="0">
                          <a:solidFill>
                            <a:srgbClr val="000000"/>
                          </a:solidFill>
                          <a:effectLst/>
                          <a:latin typeface="Calibri" panose="020F0502020204030204" pitchFamily="34" charset="0"/>
                        </a:rPr>
                        <a:t>Ensemble</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5 617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65 677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noFill/>
                  </a:tcPr>
                </a:tc>
                <a:tc>
                  <a:txBody>
                    <a:bodyPr/>
                    <a:lstStyle/>
                    <a:p>
                      <a:pPr algn="ctr" fontAlgn="ctr"/>
                      <a:r>
                        <a:rPr lang="fr-FR" sz="16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kern="1200" dirty="0">
                          <a:solidFill>
                            <a:srgbClr val="000000"/>
                          </a:solidFill>
                          <a:effectLst/>
                          <a:latin typeface="Calibri" panose="020F0502020204030204" pitchFamily="34" charset="0"/>
                          <a:ea typeface="+mn-ea"/>
                          <a:cs typeface="+mn-cs"/>
                        </a:rPr>
                        <a:t>455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highlight>
                            <a:srgbClr val="FFFF00"/>
                          </a:highlight>
                          <a:latin typeface="Calibri" panose="020F0502020204030204" pitchFamily="34" charset="0"/>
                        </a:rPr>
                        <a:t>4 053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highlight>
                            <a:srgbClr val="FFFF00"/>
                          </a:highlight>
                          <a:latin typeface="Calibri" panose="020F0502020204030204" pitchFamily="34" charset="0"/>
                        </a:rPr>
                        <a:t>12 596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533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7 067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highlight>
                            <a:srgbClr val="FFFF00"/>
                          </a:highlight>
                          <a:latin typeface="Calibri" panose="020F0502020204030204" pitchFamily="34" charset="0"/>
                        </a:rPr>
                        <a:t>334</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baseline="0" dirty="0">
                          <a:solidFill>
                            <a:srgbClr val="000000"/>
                          </a:solidFill>
                          <a:effectLst/>
                          <a:highlight>
                            <a:srgbClr val="FFFF00"/>
                          </a:highlight>
                          <a:latin typeface="Calibri" panose="020F0502020204030204" pitchFamily="34" charset="0"/>
                        </a:rPr>
                        <a:t>10 467</a:t>
                      </a:r>
                      <a:endParaRPr lang="fr-FR" sz="1600" b="1" i="0" u="none" strike="noStrike" dirty="0">
                        <a:solidFill>
                          <a:srgbClr val="000000"/>
                        </a:solidFill>
                        <a:effectLst/>
                        <a:highlight>
                          <a:srgbClr val="FFFF00"/>
                        </a:highlight>
                        <a:latin typeface="Calibri" panose="020F0502020204030204" pitchFamily="34" charset="0"/>
                      </a:endParaRP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highlight>
                            <a:srgbClr val="FFFF00"/>
                          </a:highlight>
                          <a:latin typeface="Calibri" panose="020F0502020204030204" pitchFamily="34" charset="0"/>
                        </a:rPr>
                        <a:t>242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1" i="0" u="none" strike="noStrike" dirty="0">
                          <a:solidFill>
                            <a:srgbClr val="000000"/>
                          </a:solidFill>
                          <a:effectLst/>
                          <a:highlight>
                            <a:srgbClr val="FFFF00"/>
                          </a:highlight>
                          <a:latin typeface="Calibri" panose="020F0502020204030204" pitchFamily="34" charset="0"/>
                        </a:rPr>
                        <a:t>9 293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25258">
                <a:tc>
                  <a:txBody>
                    <a:bodyPr/>
                    <a:lstStyle/>
                    <a:p>
                      <a:pPr algn="l" fontAlgn="ctr"/>
                      <a:r>
                        <a:rPr lang="fr-FR" sz="1400" b="0" i="0" u="none" strike="noStrike" dirty="0">
                          <a:solidFill>
                            <a:srgbClr val="000000"/>
                          </a:solidFill>
                          <a:effectLst/>
                          <a:latin typeface="Calibri" panose="020F0502020204030204" pitchFamily="34" charset="0"/>
                        </a:rPr>
                        <a:t>Agriculture, sylviculture et pêche</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351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1 516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267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586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139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261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197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3"/>
                  </a:ext>
                </a:extLst>
              </a:tr>
              <a:tr h="325258">
                <a:tc>
                  <a:txBody>
                    <a:bodyPr/>
                    <a:lstStyle/>
                    <a:p>
                      <a:pPr algn="l" fontAlgn="ctr"/>
                      <a:r>
                        <a:rPr lang="fr-FR" sz="1400" b="0" i="0" u="none" strike="noStrike" dirty="0">
                          <a:solidFill>
                            <a:srgbClr val="000000"/>
                          </a:solidFill>
                          <a:effectLst/>
                          <a:latin typeface="Calibri" panose="020F0502020204030204" pitchFamily="34" charset="0"/>
                        </a:rPr>
                        <a:t>Industrie</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420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baseline="0" dirty="0">
                          <a:solidFill>
                            <a:srgbClr val="000000"/>
                          </a:solidFill>
                          <a:effectLst/>
                          <a:latin typeface="Calibri" panose="020F0502020204030204" pitchFamily="34" charset="0"/>
                        </a:rPr>
                        <a:t>10 055</a:t>
                      </a:r>
                      <a:endParaRPr lang="fr-F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7,5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15,3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973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763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1 315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951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4"/>
                  </a:ext>
                </a:extLst>
              </a:tr>
              <a:tr h="325258">
                <a:tc>
                  <a:txBody>
                    <a:bodyPr/>
                    <a:lstStyle/>
                    <a:p>
                      <a:pPr algn="l" fontAlgn="ctr"/>
                      <a:r>
                        <a:rPr lang="fr-FR" sz="1400" b="0" i="0" u="none" strike="noStrike" dirty="0">
                          <a:solidFill>
                            <a:srgbClr val="000000"/>
                          </a:solidFill>
                          <a:effectLst/>
                          <a:latin typeface="Calibri" panose="020F0502020204030204" pitchFamily="34" charset="0"/>
                        </a:rPr>
                        <a:t>Construction</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657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4 070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11,7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514</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1 532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55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742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1 063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5"/>
                  </a:ext>
                </a:extLst>
              </a:tr>
              <a:tr h="325258">
                <a:tc>
                  <a:txBody>
                    <a:bodyPr/>
                    <a:lstStyle/>
                    <a:p>
                      <a:pPr algn="l" fontAlgn="ctr"/>
                      <a:r>
                        <a:rPr lang="fr-FR" sz="1400" b="0" i="0" u="none" strike="noStrike" dirty="0">
                          <a:solidFill>
                            <a:srgbClr val="000000"/>
                          </a:solidFill>
                          <a:effectLst/>
                          <a:latin typeface="Calibri" panose="020F0502020204030204" pitchFamily="34" charset="0"/>
                        </a:rPr>
                        <a:t>Commerce, transports,</a:t>
                      </a:r>
                    </a:p>
                    <a:p>
                      <a:pPr algn="l" fontAlgn="ctr"/>
                      <a:r>
                        <a:rPr lang="fr-FR" sz="1400" b="0" i="0" u="none" strike="noStrike" dirty="0">
                          <a:solidFill>
                            <a:srgbClr val="000000"/>
                          </a:solidFill>
                          <a:effectLst/>
                          <a:latin typeface="Calibri" panose="020F0502020204030204" pitchFamily="34" charset="0"/>
                        </a:rPr>
                        <a:t>services divers</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3 387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baseline="0" dirty="0">
                          <a:solidFill>
                            <a:srgbClr val="000000"/>
                          </a:solidFill>
                          <a:effectLst/>
                          <a:latin typeface="Calibri" panose="020F0502020204030204" pitchFamily="34" charset="0"/>
                        </a:rPr>
                        <a:t>29 336</a:t>
                      </a:r>
                      <a:endParaRPr lang="fr-F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60,3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44,7</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302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2 549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7 751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295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3 895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150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4 660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91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3 454</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6"/>
                  </a:ext>
                </a:extLst>
              </a:tr>
              <a:tr h="325258">
                <a:tc>
                  <a:txBody>
                    <a:bodyPr/>
                    <a:lstStyle/>
                    <a:p>
                      <a:pPr algn="l" fontAlgn="ctr"/>
                      <a:r>
                        <a:rPr lang="fr-FR" sz="1400" b="0" i="1" u="none" strike="noStrike" dirty="0">
                          <a:solidFill>
                            <a:srgbClr val="000000"/>
                          </a:solidFill>
                          <a:effectLst/>
                          <a:latin typeface="Calibri" panose="020F0502020204030204" pitchFamily="34" charset="0"/>
                        </a:rPr>
                        <a:t>        dont commerce </a:t>
                      </a:r>
                    </a:p>
                    <a:p>
                      <a:pPr algn="l" fontAlgn="ctr"/>
                      <a:r>
                        <a:rPr lang="fr-FR" sz="1400" b="0" i="1" u="none" strike="noStrike" dirty="0">
                          <a:solidFill>
                            <a:srgbClr val="000000"/>
                          </a:solidFill>
                          <a:effectLst/>
                          <a:latin typeface="Calibri" panose="020F0502020204030204" pitchFamily="34" charset="0"/>
                        </a:rPr>
                        <a:t>        et réparation</a:t>
                      </a:r>
                      <a:r>
                        <a:rPr lang="fr-FR" sz="1400" b="0" i="1" u="none" strike="noStrike" baseline="0" dirty="0">
                          <a:solidFill>
                            <a:srgbClr val="000000"/>
                          </a:solidFill>
                          <a:effectLst/>
                          <a:latin typeface="Calibri" panose="020F0502020204030204" pitchFamily="34" charset="0"/>
                        </a:rPr>
                        <a:t> </a:t>
                      </a:r>
                      <a:r>
                        <a:rPr lang="fr-FR" sz="1400" b="0" i="1" u="none" strike="noStrike" dirty="0">
                          <a:solidFill>
                            <a:srgbClr val="000000"/>
                          </a:solidFill>
                          <a:effectLst/>
                          <a:latin typeface="Calibri" panose="020F0502020204030204" pitchFamily="34" charset="0"/>
                        </a:rPr>
                        <a:t>automobile</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1 014</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7 728</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18,1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11,8</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783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2 650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99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1 290</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1 471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1" u="none" strike="noStrike" dirty="0">
                          <a:solidFill>
                            <a:srgbClr val="000000"/>
                          </a:solidFill>
                          <a:effectLst/>
                          <a:latin typeface="Calibri" panose="020F0502020204030204" pitchFamily="34" charset="0"/>
                        </a:rPr>
                        <a:t>21</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935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7"/>
                  </a:ext>
                </a:extLst>
              </a:tr>
              <a:tr h="650517">
                <a:tc>
                  <a:txBody>
                    <a:bodyPr/>
                    <a:lstStyle/>
                    <a:p>
                      <a:pPr algn="l" fontAlgn="ctr"/>
                      <a:r>
                        <a:rPr lang="fr-FR" sz="1400" b="0" i="0" u="none" strike="noStrike" dirty="0">
                          <a:solidFill>
                            <a:srgbClr val="000000"/>
                          </a:solidFill>
                          <a:effectLst/>
                          <a:latin typeface="Calibri" panose="020F0502020204030204" pitchFamily="34" charset="0"/>
                        </a:rPr>
                        <a:t>Administration publique, enseignement, santé,</a:t>
                      </a:r>
                    </a:p>
                    <a:p>
                      <a:pPr algn="l" fontAlgn="ctr"/>
                      <a:r>
                        <a:rPr lang="fr-FR" sz="1400" b="0" i="0" u="none" strike="noStrike" dirty="0">
                          <a:solidFill>
                            <a:srgbClr val="000000"/>
                          </a:solidFill>
                          <a:effectLst/>
                          <a:latin typeface="Calibri" panose="020F0502020204030204" pitchFamily="34" charset="0"/>
                        </a:rPr>
                        <a:t>action sociale</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802</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baseline="0" dirty="0">
                          <a:solidFill>
                            <a:srgbClr val="000000"/>
                          </a:solidFill>
                          <a:effectLst/>
                          <a:latin typeface="Calibri" panose="020F0502020204030204" pitchFamily="34" charset="0"/>
                        </a:rPr>
                        <a:t>20 700</a:t>
                      </a:r>
                      <a:endParaRPr lang="fr-F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14,3</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31,5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466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1 754</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115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1 528</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3 168</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99</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solidFill>
                      <a:schemeClr val="accent4">
                        <a:lumMod val="20000"/>
                        <a:lumOff val="8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4 375</a:t>
                      </a:r>
                    </a:p>
                  </a:txBody>
                  <a:tcPr marL="9525" marR="9525" marT="9525" marB="0" anchor="ctr">
                    <a:lnL w="6350" cap="flat" cmpd="sng" algn="ctr">
                      <a:solidFill>
                        <a:srgbClr val="44546A"/>
                      </a:solidFill>
                      <a:prstDash val="solid"/>
                      <a:round/>
                      <a:headEnd type="none" w="med" len="med"/>
                      <a:tailEnd type="none" w="med" len="med"/>
                    </a:lnL>
                    <a:lnR w="6350" cap="flat" cmpd="sng" algn="ctr">
                      <a:solidFill>
                        <a:srgbClr val="44546A"/>
                      </a:solidFill>
                      <a:prstDash val="solid"/>
                      <a:round/>
                      <a:headEnd type="none" w="med" len="med"/>
                      <a:tailEnd type="none" w="med" len="med"/>
                    </a:lnR>
                    <a:lnT w="6350" cap="flat" cmpd="sng" algn="ctr">
                      <a:solidFill>
                        <a:srgbClr val="44546A"/>
                      </a:solidFill>
                      <a:prstDash val="solid"/>
                      <a:round/>
                      <a:headEnd type="none" w="med" len="med"/>
                      <a:tailEnd type="none" w="med" len="med"/>
                    </a:lnT>
                    <a:lnB w="635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Rectangle 7"/>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2" name="Titre 1"/>
          <p:cNvSpPr txBox="1">
            <a:spLocks/>
          </p:cNvSpPr>
          <p:nvPr/>
        </p:nvSpPr>
        <p:spPr>
          <a:xfrm>
            <a:off x="689617" y="-24171"/>
            <a:ext cx="11502383" cy="123226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86 % des salariés dans des structures </a:t>
            </a:r>
          </a:p>
          <a:p>
            <a:r>
              <a:rPr lang="fr-FR" sz="4400" baseline="0" dirty="0"/>
              <a:t>de moins de 50 salariés</a:t>
            </a:r>
          </a:p>
        </p:txBody>
      </p:sp>
    </p:spTree>
    <p:extLst>
      <p:ext uri="{BB962C8B-B14F-4D97-AF65-F5344CB8AC3E}">
        <p14:creationId xmlns:p14="http://schemas.microsoft.com/office/powerpoint/2010/main" val="1323189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3"/>
            <a:ext cx="12192000" cy="3992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482"/>
              </a:solidFill>
            </a:endParaRPr>
          </a:p>
        </p:txBody>
      </p:sp>
      <p:sp>
        <p:nvSpPr>
          <p:cNvPr id="2" name="Titre 1"/>
          <p:cNvSpPr>
            <a:spLocks noGrp="1"/>
          </p:cNvSpPr>
          <p:nvPr>
            <p:ph type="ctrTitle"/>
          </p:nvPr>
        </p:nvSpPr>
        <p:spPr>
          <a:xfrm>
            <a:off x="0" y="2712027"/>
            <a:ext cx="12112487" cy="3609260"/>
          </a:xfrm>
        </p:spPr>
        <p:txBody>
          <a:bodyPr>
            <a:normAutofit fontScale="90000"/>
          </a:bodyPr>
          <a:lstStyle/>
          <a:p>
            <a:r>
              <a:rPr lang="fr-FR" sz="5400" b="1" dirty="0">
                <a:solidFill>
                  <a:srgbClr val="005482"/>
                </a:solidFill>
              </a:rPr>
              <a:t>Caractéristiques de l’emploi salarié </a:t>
            </a:r>
            <a:br>
              <a:rPr lang="fr-FR" sz="5400" b="1" dirty="0">
                <a:solidFill>
                  <a:srgbClr val="005482"/>
                </a:solidFill>
              </a:rPr>
            </a:br>
            <a:r>
              <a:rPr lang="fr-FR" sz="5400" b="1" dirty="0">
                <a:solidFill>
                  <a:srgbClr val="005482"/>
                </a:solidFill>
              </a:rPr>
              <a:t>du secteur privé (hors agriculture)</a:t>
            </a:r>
            <a:br>
              <a:rPr lang="fr-FR" sz="5400" b="1" dirty="0">
                <a:solidFill>
                  <a:srgbClr val="005482"/>
                </a:solidFill>
              </a:rPr>
            </a:br>
            <a:r>
              <a:rPr lang="fr-FR" sz="5400" dirty="0">
                <a:solidFill>
                  <a:srgbClr val="005482"/>
                </a:solidFill>
              </a:rPr>
              <a:t>sur le bassin d’éducation de proximité de Blois</a:t>
            </a:r>
            <a:br>
              <a:rPr lang="fr-FR" sz="5400" dirty="0">
                <a:solidFill>
                  <a:srgbClr val="005482"/>
                </a:solidFill>
              </a:rPr>
            </a:br>
            <a:br>
              <a:rPr lang="fr-FR" sz="5400" dirty="0">
                <a:solidFill>
                  <a:srgbClr val="005482"/>
                </a:solidFill>
              </a:rPr>
            </a:br>
            <a:r>
              <a:rPr lang="fr-FR" sz="4400" dirty="0">
                <a:solidFill>
                  <a:srgbClr val="005482"/>
                </a:solidFill>
              </a:rPr>
              <a:t>Données URSSAF </a:t>
            </a:r>
            <a:br>
              <a:rPr lang="fr-FR" sz="4400" dirty="0">
                <a:solidFill>
                  <a:srgbClr val="005482"/>
                </a:solidFill>
              </a:rPr>
            </a:br>
            <a:endParaRPr lang="fr-FR" sz="4400" dirty="0">
              <a:solidFill>
                <a:srgbClr val="005482"/>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207144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e 133"/>
          <p:cNvGrpSpPr/>
          <p:nvPr/>
        </p:nvGrpSpPr>
        <p:grpSpPr>
          <a:xfrm>
            <a:off x="195558" y="1362947"/>
            <a:ext cx="11812991" cy="882309"/>
            <a:chOff x="184163" y="1312453"/>
            <a:chExt cx="11812991" cy="882309"/>
          </a:xfrm>
        </p:grpSpPr>
        <p:pic>
          <p:nvPicPr>
            <p:cNvPr id="120" name="Imag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63" y="1312453"/>
              <a:ext cx="670121" cy="882309"/>
            </a:xfrm>
            <a:prstGeom prst="rect">
              <a:avLst/>
            </a:prstGeom>
          </p:spPr>
        </p:pic>
        <p:pic>
          <p:nvPicPr>
            <p:cNvPr id="121" name="Imag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09" y="1417605"/>
              <a:ext cx="1014925" cy="578614"/>
            </a:xfrm>
            <a:prstGeom prst="rect">
              <a:avLst/>
            </a:prstGeom>
          </p:spPr>
        </p:pic>
        <p:pic>
          <p:nvPicPr>
            <p:cNvPr id="122" name="Image 1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096" y="1616101"/>
              <a:ext cx="763150" cy="443277"/>
            </a:xfrm>
            <a:prstGeom prst="rect">
              <a:avLst/>
            </a:prstGeom>
          </p:spPr>
        </p:pic>
        <p:pic>
          <p:nvPicPr>
            <p:cNvPr id="123" name="Image 122"/>
            <p:cNvPicPr>
              <a:picLocks noChangeAspect="1"/>
            </p:cNvPicPr>
            <p:nvPr/>
          </p:nvPicPr>
          <p:blipFill rotWithShape="1">
            <a:blip r:embed="rId6" cstate="print">
              <a:extLst>
                <a:ext uri="{28A0092B-C50C-407E-A947-70E740481C1C}">
                  <a14:useLocalDpi xmlns:a14="http://schemas.microsoft.com/office/drawing/2010/main" val="0"/>
                </a:ext>
              </a:extLst>
            </a:blip>
            <a:srcRect l="12553" t="9886" r="14384" b="18748"/>
            <a:stretch/>
          </p:blipFill>
          <p:spPr>
            <a:xfrm>
              <a:off x="1906973" y="1659723"/>
              <a:ext cx="791569" cy="272955"/>
            </a:xfrm>
            <a:prstGeom prst="rect">
              <a:avLst/>
            </a:prstGeom>
          </p:spPr>
        </p:pic>
        <p:pic>
          <p:nvPicPr>
            <p:cNvPr id="124" name="Image 123" descr="Accueil"/>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8542" y="1569897"/>
              <a:ext cx="607911" cy="519772"/>
            </a:xfrm>
            <a:prstGeom prst="rect">
              <a:avLst/>
            </a:prstGeom>
            <a:noFill/>
            <a:ln>
              <a:noFill/>
            </a:ln>
          </p:spPr>
        </p:pic>
        <p:pic>
          <p:nvPicPr>
            <p:cNvPr id="113" name="Image 1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6820" y="1441908"/>
              <a:ext cx="533553" cy="519771"/>
            </a:xfrm>
            <a:prstGeom prst="rect">
              <a:avLst/>
            </a:prstGeom>
          </p:spPr>
        </p:pic>
        <p:pic>
          <p:nvPicPr>
            <p:cNvPr id="114" name="Image 1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2378" y="1537609"/>
              <a:ext cx="942523" cy="382473"/>
            </a:xfrm>
            <a:prstGeom prst="rect">
              <a:avLst/>
            </a:prstGeom>
          </p:spPr>
        </p:pic>
        <p:pic>
          <p:nvPicPr>
            <p:cNvPr id="115" name="Image 114" descr="https://www.eurelien.fr/sites/default/files/styles/638x426/public/logo-cd28-rvb.jpg?itok=vV0_1tKe"/>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3698" y="1454603"/>
              <a:ext cx="880558" cy="588420"/>
            </a:xfrm>
            <a:prstGeom prst="rect">
              <a:avLst/>
            </a:prstGeom>
            <a:noFill/>
            <a:ln>
              <a:noFill/>
            </a:ln>
          </p:spPr>
        </p:pic>
        <p:pic>
          <p:nvPicPr>
            <p:cNvPr id="116" name="Image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5708" y="1461438"/>
              <a:ext cx="522464" cy="524348"/>
            </a:xfrm>
            <a:prstGeom prst="rect">
              <a:avLst/>
            </a:prstGeom>
          </p:spPr>
        </p:pic>
        <p:pic>
          <p:nvPicPr>
            <p:cNvPr id="117" name="Image 1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76089" y="1527482"/>
              <a:ext cx="730537" cy="333438"/>
            </a:xfrm>
            <a:prstGeom prst="rect">
              <a:avLst/>
            </a:prstGeom>
          </p:spPr>
        </p:pic>
        <p:pic>
          <p:nvPicPr>
            <p:cNvPr id="118" name="Image 117" descr="logo_vill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1953" y="1490997"/>
              <a:ext cx="311130" cy="417125"/>
            </a:xfrm>
            <a:prstGeom prst="rect">
              <a:avLst/>
            </a:prstGeom>
            <a:noFill/>
            <a:ln>
              <a:noFill/>
            </a:ln>
          </p:spPr>
        </p:pic>
        <p:pic>
          <p:nvPicPr>
            <p:cNvPr id="119" name="Image 118" descr="Communauté de communes de Bléré - Touraine"/>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76587" y="1612222"/>
              <a:ext cx="880558" cy="311209"/>
            </a:xfrm>
            <a:prstGeom prst="rect">
              <a:avLst/>
            </a:prstGeom>
            <a:noFill/>
            <a:ln>
              <a:noFill/>
            </a:ln>
          </p:spPr>
        </p:pic>
        <p:pic>
          <p:nvPicPr>
            <p:cNvPr id="107" name="Image 10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27397" y="1597651"/>
              <a:ext cx="1369757" cy="336054"/>
            </a:xfrm>
            <a:prstGeom prst="rect">
              <a:avLst/>
            </a:prstGeom>
          </p:spPr>
        </p:pic>
        <p:pic>
          <p:nvPicPr>
            <p:cNvPr id="108" name="Image 107" descr="https://www.cc-castelrenaudais.fr/templates/communautdecommunesducastelrenaudais/img/banniere2.png"/>
            <p:cNvPicPr>
              <a:picLocks noChangeAspect="1"/>
            </p:cNvPicPr>
            <p:nvPr/>
          </p:nvPicPr>
          <p:blipFill rotWithShape="1">
            <a:blip r:embed="rId16" cstate="print">
              <a:extLst>
                <a:ext uri="{28A0092B-C50C-407E-A947-70E740481C1C}">
                  <a14:useLocalDpi xmlns:a14="http://schemas.microsoft.com/office/drawing/2010/main" val="0"/>
                </a:ext>
              </a:extLst>
            </a:blip>
            <a:srcRect r="77808" b="5799"/>
            <a:stretch/>
          </p:blipFill>
          <p:spPr bwMode="auto">
            <a:xfrm>
              <a:off x="9952331" y="1495879"/>
              <a:ext cx="529298" cy="477311"/>
            </a:xfrm>
            <a:prstGeom prst="rect">
              <a:avLst/>
            </a:prstGeom>
            <a:noFill/>
            <a:ln>
              <a:noFill/>
            </a:ln>
            <a:extLst>
              <a:ext uri="{53640926-AAD7-44D8-BBD7-CCE9431645EC}">
                <a14:shadowObscured xmlns:a14="http://schemas.microsoft.com/office/drawing/2010/main"/>
              </a:ext>
            </a:extLst>
          </p:spPr>
        </p:pic>
      </p:grpSp>
      <p:pic>
        <p:nvPicPr>
          <p:cNvPr id="106" name="Imag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56602" y="2495518"/>
            <a:ext cx="747496" cy="386396"/>
          </a:xfrm>
          <a:prstGeom prst="rect">
            <a:avLst/>
          </a:prstGeom>
        </p:spPr>
      </p:pic>
      <p:pic>
        <p:nvPicPr>
          <p:cNvPr id="109" name="Image 10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190" y="2376797"/>
            <a:ext cx="1252349" cy="339323"/>
          </a:xfrm>
          <a:prstGeom prst="rect">
            <a:avLst/>
          </a:prstGeom>
        </p:spPr>
      </p:pic>
      <p:pic>
        <p:nvPicPr>
          <p:cNvPr id="110" name="Image 10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30772" y="2397311"/>
            <a:ext cx="521812" cy="446546"/>
          </a:xfrm>
          <a:prstGeom prst="rect">
            <a:avLst/>
          </a:prstGeom>
        </p:spPr>
      </p:pic>
      <p:pic>
        <p:nvPicPr>
          <p:cNvPr id="111" name="Image 1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68420" y="2370616"/>
            <a:ext cx="988182" cy="435431"/>
          </a:xfrm>
          <a:prstGeom prst="rect">
            <a:avLst/>
          </a:prstGeom>
        </p:spPr>
      </p:pic>
      <p:pic>
        <p:nvPicPr>
          <p:cNvPr id="112" name="Image 111" descr="https://www.sologne-des-etangs.fr/sites/default/files/logo.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70901" y="2444222"/>
            <a:ext cx="557687" cy="400780"/>
          </a:xfrm>
          <a:prstGeom prst="rect">
            <a:avLst/>
          </a:prstGeom>
          <a:noFill/>
          <a:ln>
            <a:noFill/>
          </a:ln>
        </p:spPr>
      </p:pic>
      <p:pic>
        <p:nvPicPr>
          <p:cNvPr id="98" name="Image 9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35895" y="2481437"/>
            <a:ext cx="557687" cy="554423"/>
          </a:xfrm>
          <a:prstGeom prst="rect">
            <a:avLst/>
          </a:prstGeom>
        </p:spPr>
      </p:pic>
      <p:pic>
        <p:nvPicPr>
          <p:cNvPr id="100" name="Image 99" descr="Site officiel de la CC Sologne et Rivières"/>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04090" y="2524688"/>
            <a:ext cx="469631" cy="428893"/>
          </a:xfrm>
          <a:prstGeom prst="rect">
            <a:avLst/>
          </a:prstGeom>
          <a:noFill/>
          <a:ln>
            <a:noFill/>
          </a:ln>
        </p:spPr>
      </p:pic>
      <p:pic>
        <p:nvPicPr>
          <p:cNvPr id="101" name="Image 10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3151" y="2560127"/>
            <a:ext cx="897517" cy="328862"/>
          </a:xfrm>
          <a:prstGeom prst="rect">
            <a:avLst/>
          </a:prstGeom>
        </p:spPr>
      </p:pic>
      <p:pic>
        <p:nvPicPr>
          <p:cNvPr id="102" name="Image 101" descr="CCTOVAL"/>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17472" y="2306804"/>
            <a:ext cx="581510" cy="659144"/>
          </a:xfrm>
          <a:prstGeom prst="rect">
            <a:avLst/>
          </a:prstGeom>
          <a:noFill/>
          <a:ln>
            <a:noFill/>
          </a:ln>
        </p:spPr>
      </p:pic>
      <p:pic>
        <p:nvPicPr>
          <p:cNvPr id="103" name="Image 102" descr="Logo de la Communauté"/>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320268" y="2348732"/>
            <a:ext cx="1689366" cy="470083"/>
          </a:xfrm>
          <a:prstGeom prst="rect">
            <a:avLst/>
          </a:prstGeom>
          <a:noFill/>
          <a:ln>
            <a:noFill/>
          </a:ln>
        </p:spPr>
      </p:pic>
      <p:pic>
        <p:nvPicPr>
          <p:cNvPr id="104" name="Image 10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59183" y="2337692"/>
            <a:ext cx="376357" cy="459622"/>
          </a:xfrm>
          <a:prstGeom prst="rect">
            <a:avLst/>
          </a:prstGeom>
        </p:spPr>
      </p:pic>
      <p:pic>
        <p:nvPicPr>
          <p:cNvPr id="105" name="Image 104" descr="logo-val-damboise"/>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451450" y="2402475"/>
            <a:ext cx="792502" cy="447200"/>
          </a:xfrm>
          <a:prstGeom prst="rect">
            <a:avLst/>
          </a:prstGeom>
          <a:noFill/>
          <a:ln>
            <a:noFill/>
          </a:ln>
        </p:spPr>
      </p:pic>
      <p:pic>
        <p:nvPicPr>
          <p:cNvPr id="88" name="Image 8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2107" y="3034083"/>
            <a:ext cx="935348" cy="398164"/>
          </a:xfrm>
          <a:prstGeom prst="rect">
            <a:avLst/>
          </a:prstGeom>
        </p:spPr>
      </p:pic>
      <p:pic>
        <p:nvPicPr>
          <p:cNvPr id="89" name="Image 8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9140" y="2844290"/>
            <a:ext cx="564209" cy="607380"/>
          </a:xfrm>
          <a:prstGeom prst="rect">
            <a:avLst/>
          </a:prstGeom>
        </p:spPr>
      </p:pic>
      <p:pic>
        <p:nvPicPr>
          <p:cNvPr id="90" name="Image 8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837387" y="2993784"/>
            <a:ext cx="732494" cy="393587"/>
          </a:xfrm>
          <a:prstGeom prst="rect">
            <a:avLst/>
          </a:prstGeom>
        </p:spPr>
      </p:pic>
      <p:pic>
        <p:nvPicPr>
          <p:cNvPr id="91" name="Image 90"/>
          <p:cNvPicPr>
            <a:picLocks noChangeAspect="1"/>
          </p:cNvPicPr>
          <p:nvPr/>
        </p:nvPicPr>
        <p:blipFill rotWithShape="1">
          <a:blip r:embed="rId32" cstate="print">
            <a:extLst>
              <a:ext uri="{28A0092B-C50C-407E-A947-70E740481C1C}">
                <a14:useLocalDpi xmlns:a14="http://schemas.microsoft.com/office/drawing/2010/main" val="0"/>
              </a:ext>
            </a:extLst>
          </a:blip>
          <a:srcRect r="10354"/>
          <a:stretch/>
        </p:blipFill>
        <p:spPr>
          <a:xfrm>
            <a:off x="3528203" y="2961162"/>
            <a:ext cx="1369756" cy="399472"/>
          </a:xfrm>
          <a:prstGeom prst="rect">
            <a:avLst/>
          </a:prstGeom>
        </p:spPr>
      </p:pic>
      <p:grpSp>
        <p:nvGrpSpPr>
          <p:cNvPr id="92" name="Groupe 91"/>
          <p:cNvGrpSpPr>
            <a:grpSpLocks noChangeAspect="1"/>
          </p:cNvGrpSpPr>
          <p:nvPr/>
        </p:nvGrpSpPr>
        <p:grpSpPr>
          <a:xfrm>
            <a:off x="6515794" y="3140831"/>
            <a:ext cx="812070" cy="262828"/>
            <a:chOff x="395574" y="447677"/>
            <a:chExt cx="3648075" cy="1181100"/>
          </a:xfrm>
        </p:grpSpPr>
        <p:pic>
          <p:nvPicPr>
            <p:cNvPr id="96" name="Image 95"/>
            <p:cNvPicPr>
              <a:picLocks noChangeAspect="1"/>
            </p:cNvPicPr>
            <p:nvPr/>
          </p:nvPicPr>
          <p:blipFill rotWithShape="1">
            <a:blip r:embed="rId33" cstate="print">
              <a:extLst>
                <a:ext uri="{28A0092B-C50C-407E-A947-70E740481C1C}">
                  <a14:useLocalDpi xmlns:a14="http://schemas.microsoft.com/office/drawing/2010/main" val="0"/>
                </a:ext>
              </a:extLst>
            </a:blip>
            <a:srcRect l="17118" t="32294" r="16657" b="25476"/>
            <a:stretch/>
          </p:blipFill>
          <p:spPr bwMode="auto">
            <a:xfrm>
              <a:off x="395574" y="447677"/>
              <a:ext cx="3648075" cy="971549"/>
            </a:xfrm>
            <a:prstGeom prst="rect">
              <a:avLst/>
            </a:prstGeom>
            <a:ln>
              <a:noFill/>
            </a:ln>
            <a:extLst>
              <a:ext uri="{53640926-AAD7-44D8-BBD7-CCE9431645EC}">
                <a14:shadowObscured xmlns:a14="http://schemas.microsoft.com/office/drawing/2010/main"/>
              </a:ext>
            </a:extLst>
          </p:spPr>
        </p:pic>
        <p:pic>
          <p:nvPicPr>
            <p:cNvPr id="97" name="Image 96"/>
            <p:cNvPicPr>
              <a:picLocks noChangeAspect="1"/>
            </p:cNvPicPr>
            <p:nvPr/>
          </p:nvPicPr>
          <p:blipFill rotWithShape="1">
            <a:blip r:embed="rId34" cstate="print">
              <a:extLst>
                <a:ext uri="{28A0092B-C50C-407E-A947-70E740481C1C}">
                  <a14:useLocalDpi xmlns:a14="http://schemas.microsoft.com/office/drawing/2010/main" val="0"/>
                </a:ext>
              </a:extLst>
            </a:blip>
            <a:srcRect t="32773" b="27731"/>
            <a:stretch/>
          </p:blipFill>
          <p:spPr bwMode="auto">
            <a:xfrm>
              <a:off x="709897" y="1181100"/>
              <a:ext cx="2809877" cy="447677"/>
            </a:xfrm>
            <a:prstGeom prst="rect">
              <a:avLst/>
            </a:prstGeom>
            <a:ln>
              <a:noFill/>
            </a:ln>
            <a:extLst>
              <a:ext uri="{53640926-AAD7-44D8-BBD7-CCE9431645EC}">
                <a14:shadowObscured xmlns:a14="http://schemas.microsoft.com/office/drawing/2010/main"/>
              </a:ext>
            </a:extLst>
          </p:spPr>
        </p:pic>
      </p:grpSp>
      <p:pic>
        <p:nvPicPr>
          <p:cNvPr id="93" name="Image 92"/>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05406" y="3092286"/>
            <a:ext cx="724014" cy="458967"/>
          </a:xfrm>
          <a:prstGeom prst="rect">
            <a:avLst/>
          </a:prstGeom>
          <a:noFill/>
        </p:spPr>
      </p:pic>
      <p:pic>
        <p:nvPicPr>
          <p:cNvPr id="94" name="Image 9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820063" y="3040444"/>
            <a:ext cx="613781" cy="348475"/>
          </a:xfrm>
          <a:prstGeom prst="rect">
            <a:avLst/>
          </a:prstGeom>
        </p:spPr>
      </p:pic>
      <p:pic>
        <p:nvPicPr>
          <p:cNvPr id="95" name="Image 9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188740" y="2964877"/>
            <a:ext cx="459847" cy="460929"/>
          </a:xfrm>
          <a:prstGeom prst="rect">
            <a:avLst/>
          </a:prstGeom>
        </p:spPr>
      </p:pic>
      <p:pic>
        <p:nvPicPr>
          <p:cNvPr id="79" name="Image 7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92193" y="2994036"/>
            <a:ext cx="641176" cy="642686"/>
          </a:xfrm>
          <a:prstGeom prst="rect">
            <a:avLst/>
          </a:prstGeom>
        </p:spPr>
      </p:pic>
      <p:pic>
        <p:nvPicPr>
          <p:cNvPr id="80" name="Image 7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127728" y="3089779"/>
            <a:ext cx="851206" cy="454392"/>
          </a:xfrm>
          <a:prstGeom prst="rect">
            <a:avLst/>
          </a:prstGeom>
        </p:spPr>
      </p:pic>
      <p:pic>
        <p:nvPicPr>
          <p:cNvPr id="81" name="Image 80"/>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969309" y="3037257"/>
            <a:ext cx="498983" cy="500158"/>
          </a:xfrm>
          <a:prstGeom prst="rect">
            <a:avLst/>
          </a:prstGeom>
        </p:spPr>
      </p:pic>
      <p:pic>
        <p:nvPicPr>
          <p:cNvPr id="82" name="Image 8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9717870" y="3137375"/>
            <a:ext cx="658788" cy="353052"/>
          </a:xfrm>
          <a:prstGeom prst="rect">
            <a:avLst/>
          </a:prstGeom>
        </p:spPr>
      </p:pic>
      <p:pic>
        <p:nvPicPr>
          <p:cNvPr id="83" name="Image 8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0451450" y="3168793"/>
            <a:ext cx="880558" cy="304017"/>
          </a:xfrm>
          <a:prstGeom prst="rect">
            <a:avLst/>
          </a:prstGeom>
        </p:spPr>
      </p:pic>
      <p:pic>
        <p:nvPicPr>
          <p:cNvPr id="84" name="Image 83"/>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1474972" y="3122197"/>
            <a:ext cx="381575" cy="364821"/>
          </a:xfrm>
          <a:prstGeom prst="rect">
            <a:avLst/>
          </a:prstGeom>
        </p:spPr>
      </p:pic>
      <p:grpSp>
        <p:nvGrpSpPr>
          <p:cNvPr id="137" name="Groupe 136"/>
          <p:cNvGrpSpPr/>
          <p:nvPr/>
        </p:nvGrpSpPr>
        <p:grpSpPr>
          <a:xfrm>
            <a:off x="262291" y="3496480"/>
            <a:ext cx="11679800" cy="750247"/>
            <a:chOff x="250896" y="3445986"/>
            <a:chExt cx="11679800" cy="750247"/>
          </a:xfrm>
        </p:grpSpPr>
        <p:pic>
          <p:nvPicPr>
            <p:cNvPr id="85" name="Image 8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50896" y="3455808"/>
              <a:ext cx="485937" cy="487082"/>
            </a:xfrm>
            <a:prstGeom prst="rect">
              <a:avLst/>
            </a:prstGeom>
          </p:spPr>
        </p:pic>
        <p:pic>
          <p:nvPicPr>
            <p:cNvPr id="86" name="Image 85"/>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002480" y="3611407"/>
              <a:ext cx="782718" cy="251059"/>
            </a:xfrm>
            <a:prstGeom prst="rect">
              <a:avLst/>
            </a:prstGeom>
          </p:spPr>
        </p:pic>
        <p:pic>
          <p:nvPicPr>
            <p:cNvPr id="87" name="Image 86"/>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976849" y="3571381"/>
              <a:ext cx="518551" cy="432162"/>
            </a:xfrm>
            <a:prstGeom prst="rect">
              <a:avLst/>
            </a:prstGeom>
          </p:spPr>
        </p:pic>
        <p:pic>
          <p:nvPicPr>
            <p:cNvPr id="70" name="Image 69"/>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602578" y="3510843"/>
              <a:ext cx="919694" cy="542655"/>
            </a:xfrm>
            <a:prstGeom prst="rect">
              <a:avLst/>
            </a:prstGeom>
          </p:spPr>
        </p:pic>
        <p:pic>
          <p:nvPicPr>
            <p:cNvPr id="71" name="Image 70" descr="Accueil - Conseil d&amp;#39;Architecture d&amp;#39;Urbanisme et de l&amp;#39;Environnement 37"/>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396260" y="3445986"/>
              <a:ext cx="972527" cy="710028"/>
            </a:xfrm>
            <a:prstGeom prst="rect">
              <a:avLst/>
            </a:prstGeom>
            <a:noFill/>
            <a:ln>
              <a:noFill/>
            </a:ln>
          </p:spPr>
        </p:pic>
        <p:pic>
          <p:nvPicPr>
            <p:cNvPr id="73" name="Image 72"/>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368935" y="3684912"/>
              <a:ext cx="1046886" cy="318401"/>
            </a:xfrm>
            <a:prstGeom prst="rect">
              <a:avLst/>
            </a:prstGeom>
          </p:spPr>
        </p:pic>
        <p:pic>
          <p:nvPicPr>
            <p:cNvPr id="74" name="Image 73"/>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556138" y="3527921"/>
              <a:ext cx="727384" cy="640564"/>
            </a:xfrm>
            <a:prstGeom prst="rect">
              <a:avLst/>
            </a:prstGeom>
          </p:spPr>
        </p:pic>
        <p:pic>
          <p:nvPicPr>
            <p:cNvPr id="75" name="Image 74" descr="Fédération de pêche du Loir-et-Cher"/>
            <p:cNvPicPr>
              <a:picLocks noChangeAspect="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489276" y="3621862"/>
              <a:ext cx="352223" cy="426278"/>
            </a:xfrm>
            <a:prstGeom prst="rect">
              <a:avLst/>
            </a:prstGeom>
            <a:noFill/>
            <a:ln>
              <a:noFill/>
            </a:ln>
          </p:spPr>
        </p:pic>
        <p:pic>
          <p:nvPicPr>
            <p:cNvPr id="76" name="Image 75" descr="https://www.recia.fr/wp-content/uploads/2019/11/LOGO-GIP_D%C3%A9finitif.png"/>
            <p:cNvPicPr>
              <a:picLocks noChangeAspect="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149547" y="3654597"/>
              <a:ext cx="527030" cy="513888"/>
            </a:xfrm>
            <a:prstGeom prst="rect">
              <a:avLst/>
            </a:prstGeom>
            <a:noFill/>
            <a:ln>
              <a:noFill/>
            </a:ln>
          </p:spPr>
        </p:pic>
        <p:pic>
          <p:nvPicPr>
            <p:cNvPr id="77" name="Image 76" descr="Autres Partenaires Privés - Initiative Loir et Cher, membre d&amp;#39;INITIATIVE  FRANCE, 1er réseau associatif de financement des créateurs d&amp;#39;entreprise"/>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825851" y="3592390"/>
              <a:ext cx="569563" cy="570905"/>
            </a:xfrm>
            <a:prstGeom prst="rect">
              <a:avLst/>
            </a:prstGeom>
            <a:noFill/>
            <a:ln>
              <a:noFill/>
            </a:ln>
          </p:spPr>
        </p:pic>
        <p:pic>
          <p:nvPicPr>
            <p:cNvPr id="78" name="Image 77" descr="Mission Locale de Blois"/>
            <p:cNvPicPr>
              <a:picLocks noChangeAspect="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8412243" y="3697549"/>
              <a:ext cx="795163" cy="396857"/>
            </a:xfrm>
            <a:prstGeom prst="rect">
              <a:avLst/>
            </a:prstGeom>
            <a:noFill/>
            <a:ln>
              <a:noFill/>
            </a:ln>
          </p:spPr>
        </p:pic>
        <p:pic>
          <p:nvPicPr>
            <p:cNvPr id="61" name="Image 60" descr="Logo de Mission Val de Loire patrimoine mondial"/>
            <p:cNvPicPr>
              <a:picLocks noChangeAspect="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9394287" y="3689547"/>
              <a:ext cx="505471" cy="506686"/>
            </a:xfrm>
            <a:prstGeom prst="rect">
              <a:avLst/>
            </a:prstGeom>
            <a:noFill/>
            <a:ln>
              <a:noFill/>
            </a:ln>
          </p:spPr>
        </p:pic>
        <p:pic>
          <p:nvPicPr>
            <p:cNvPr id="62" name="Image 61"/>
            <p:cNvPicPr>
              <a:picLocks noChangeAspect="1"/>
            </p:cNvPicPr>
            <p:nvPr/>
          </p:nvPicPr>
          <p:blipFill rotWithShape="1">
            <a:blip r:embed="rId56" cstate="print">
              <a:extLst>
                <a:ext uri="{28A0092B-C50C-407E-A947-70E740481C1C}">
                  <a14:useLocalDpi xmlns:a14="http://schemas.microsoft.com/office/drawing/2010/main" val="0"/>
                </a:ext>
              </a:extLst>
            </a:blip>
            <a:srcRect l="22602" t="7602" r="24791" b="57393"/>
            <a:stretch/>
          </p:blipFill>
          <p:spPr bwMode="auto">
            <a:xfrm>
              <a:off x="10134043" y="3646635"/>
              <a:ext cx="673790" cy="449815"/>
            </a:xfrm>
            <a:prstGeom prst="rect">
              <a:avLst/>
            </a:prstGeom>
            <a:ln>
              <a:noFill/>
            </a:ln>
            <a:extLst>
              <a:ext uri="{53640926-AAD7-44D8-BBD7-CCE9431645EC}">
                <a14:shadowObscured xmlns:a14="http://schemas.microsoft.com/office/drawing/2010/main"/>
              </a:ext>
            </a:extLst>
          </p:spPr>
        </p:pic>
        <p:pic>
          <p:nvPicPr>
            <p:cNvPr id="63" name="Image 62" descr="Contrôleur Assainissement non collectif H/F SATESE 37 - Offre d&amp;#39;emploi  Assainissement"/>
            <p:cNvPicPr>
              <a:picLocks noChangeAspect="1"/>
            </p:cNvPicPr>
            <p:nvPr/>
          </p:nvPicPr>
          <p:blipFill rotWithShape="1">
            <a:blip r:embed="rId57" cstate="print">
              <a:extLst>
                <a:ext uri="{28A0092B-C50C-407E-A947-70E740481C1C}">
                  <a14:useLocalDpi xmlns:a14="http://schemas.microsoft.com/office/drawing/2010/main" val="0"/>
                </a:ext>
              </a:extLst>
            </a:blip>
            <a:srcRect l="22644" t="-40" r="25806" b="44"/>
            <a:stretch/>
          </p:blipFill>
          <p:spPr bwMode="auto">
            <a:xfrm>
              <a:off x="11365810" y="3602312"/>
              <a:ext cx="564886" cy="506674"/>
            </a:xfrm>
            <a:prstGeom prst="rect">
              <a:avLst/>
            </a:prstGeom>
            <a:noFill/>
            <a:ln>
              <a:noFill/>
            </a:ln>
          </p:spPr>
        </p:pic>
        <p:pic>
          <p:nvPicPr>
            <p:cNvPr id="64" name="Image 63"/>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10885520" y="3710663"/>
              <a:ext cx="477458" cy="398819"/>
            </a:xfrm>
            <a:prstGeom prst="rect">
              <a:avLst/>
            </a:prstGeom>
          </p:spPr>
        </p:pic>
      </p:grpSp>
      <p:grpSp>
        <p:nvGrpSpPr>
          <p:cNvPr id="140" name="Groupe 139"/>
          <p:cNvGrpSpPr/>
          <p:nvPr/>
        </p:nvGrpSpPr>
        <p:grpSpPr>
          <a:xfrm>
            <a:off x="214853" y="5483807"/>
            <a:ext cx="11826923" cy="804174"/>
            <a:chOff x="90078" y="5414646"/>
            <a:chExt cx="11826923" cy="804174"/>
          </a:xfrm>
        </p:grpSpPr>
        <p:pic>
          <p:nvPicPr>
            <p:cNvPr id="125" name="Image 124"/>
            <p:cNvPicPr>
              <a:picLocks noChangeAspect="1"/>
            </p:cNvPicPr>
            <p:nvPr/>
          </p:nvPicPr>
          <p:blipFill rotWithShape="1">
            <a:blip r:embed="rId59">
              <a:extLst>
                <a:ext uri="{28A0092B-C50C-407E-A947-70E740481C1C}">
                  <a14:useLocalDpi xmlns:a14="http://schemas.microsoft.com/office/drawing/2010/main" val="0"/>
                </a:ext>
              </a:extLst>
            </a:blip>
            <a:srcRect t="-49" r="11594" b="51"/>
            <a:stretch/>
          </p:blipFill>
          <p:spPr>
            <a:xfrm>
              <a:off x="8727693" y="5669191"/>
              <a:ext cx="1790467" cy="356313"/>
            </a:xfrm>
            <a:prstGeom prst="rect">
              <a:avLst/>
            </a:prstGeom>
          </p:spPr>
        </p:pic>
        <p:pic>
          <p:nvPicPr>
            <p:cNvPr id="126" name="Image 125"/>
            <p:cNvPicPr>
              <a:picLocks noChangeAspect="1"/>
            </p:cNvPicPr>
            <p:nvPr/>
          </p:nvPicPr>
          <p:blipFill rotWithShape="1">
            <a:blip r:embed="rId60" cstate="print">
              <a:extLst>
                <a:ext uri="{28A0092B-C50C-407E-A947-70E740481C1C}">
                  <a14:useLocalDpi xmlns:a14="http://schemas.microsoft.com/office/drawing/2010/main" val="0"/>
                </a:ext>
              </a:extLst>
            </a:blip>
            <a:srcRect l="27838" t="19193" r="25821" b="55735"/>
            <a:stretch/>
          </p:blipFill>
          <p:spPr bwMode="auto">
            <a:xfrm>
              <a:off x="11266693" y="5725086"/>
              <a:ext cx="650308" cy="353052"/>
            </a:xfrm>
            <a:prstGeom prst="rect">
              <a:avLst/>
            </a:prstGeom>
            <a:ln>
              <a:noFill/>
            </a:ln>
            <a:extLst>
              <a:ext uri="{53640926-AAD7-44D8-BBD7-CCE9431645EC}">
                <a14:shadowObscured xmlns:a14="http://schemas.microsoft.com/office/drawing/2010/main"/>
              </a:ext>
            </a:extLst>
          </p:spPr>
        </p:pic>
        <p:pic>
          <p:nvPicPr>
            <p:cNvPr id="131" name="Image 130" descr="Espace Info Énergie du Loir-et-Cher - 41 | EIE"/>
            <p:cNvPicPr>
              <a:picLocks noChangeAspect="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10675165" y="5573091"/>
              <a:ext cx="420711" cy="466814"/>
            </a:xfrm>
            <a:prstGeom prst="rect">
              <a:avLst/>
            </a:prstGeom>
            <a:noFill/>
            <a:ln>
              <a:noFill/>
            </a:ln>
          </p:spPr>
        </p:pic>
        <p:pic>
          <p:nvPicPr>
            <p:cNvPr id="57" name="Image 56"/>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0078" y="5414646"/>
              <a:ext cx="802286" cy="804174"/>
            </a:xfrm>
            <a:prstGeom prst="rect">
              <a:avLst/>
            </a:prstGeom>
          </p:spPr>
        </p:pic>
        <p:pic>
          <p:nvPicPr>
            <p:cNvPr id="58" name="Image 57"/>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832541" y="5513909"/>
              <a:ext cx="665310" cy="666876"/>
            </a:xfrm>
            <a:prstGeom prst="rect">
              <a:avLst/>
            </a:prstGeom>
          </p:spPr>
        </p:pic>
        <p:pic>
          <p:nvPicPr>
            <p:cNvPr id="43" name="Image 42" descr="http://www.chissay-en-touraine.fr/wp-content/uploads/2020/01/logo_siaam-1024x474.png"/>
            <p:cNvPicPr>
              <a:picLocks noChangeAspect="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3336190" y="5630186"/>
              <a:ext cx="782718" cy="362205"/>
            </a:xfrm>
            <a:prstGeom prst="rect">
              <a:avLst/>
            </a:prstGeom>
            <a:noFill/>
            <a:ln>
              <a:noFill/>
            </a:ln>
          </p:spPr>
        </p:pic>
        <p:pic>
          <p:nvPicPr>
            <p:cNvPr id="44" name="Image 43"/>
            <p:cNvPicPr>
              <a:picLocks noChangeAspect="1"/>
            </p:cNvPicPr>
            <p:nvPr/>
          </p:nvPicPr>
          <p:blipFill rotWithShape="1">
            <a:blip r:embed="rId65" cstate="print">
              <a:extLst>
                <a:ext uri="{28A0092B-C50C-407E-A947-70E740481C1C}">
                  <a14:useLocalDpi xmlns:a14="http://schemas.microsoft.com/office/drawing/2010/main" val="0"/>
                </a:ext>
              </a:extLst>
            </a:blip>
            <a:srcRect l="30259" t="32294" r="31009" b="28788"/>
            <a:stretch/>
          </p:blipFill>
          <p:spPr bwMode="auto">
            <a:xfrm>
              <a:off x="1407500" y="5689781"/>
              <a:ext cx="838160" cy="352398"/>
            </a:xfrm>
            <a:prstGeom prst="rect">
              <a:avLst/>
            </a:prstGeom>
            <a:ln>
              <a:noFill/>
            </a:ln>
            <a:extLst>
              <a:ext uri="{53640926-AAD7-44D8-BBD7-CCE9431645EC}">
                <a14:shadowObscured xmlns:a14="http://schemas.microsoft.com/office/drawing/2010/main"/>
              </a:ext>
            </a:extLst>
          </p:spPr>
        </p:pic>
        <p:pic>
          <p:nvPicPr>
            <p:cNvPr id="45" name="Image 44" descr="SIAEP La Vigne aux Champs (41) : 💧 Alertes et informations du Syndicat des  Eaux"/>
            <p:cNvPicPr>
              <a:picLocks noChangeAspect="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467140" y="5681789"/>
              <a:ext cx="724014" cy="311209"/>
            </a:xfrm>
            <a:prstGeom prst="rect">
              <a:avLst/>
            </a:prstGeom>
            <a:noFill/>
            <a:ln>
              <a:noFill/>
            </a:ln>
          </p:spPr>
        </p:pic>
        <p:pic>
          <p:nvPicPr>
            <p:cNvPr id="46" name="Image 45" descr="https://www.bassin-du-beuvron.com/wp-content/uploads/sites/38/2021/06/te%CC%81le%CC%81chargement-1.png"/>
            <p:cNvPicPr>
              <a:picLocks noChangeAspect="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213513" y="5575369"/>
              <a:ext cx="518551" cy="423662"/>
            </a:xfrm>
            <a:prstGeom prst="rect">
              <a:avLst/>
            </a:prstGeom>
            <a:noFill/>
            <a:ln>
              <a:noFill/>
            </a:ln>
          </p:spPr>
        </p:pic>
        <p:pic>
          <p:nvPicPr>
            <p:cNvPr id="47" name="Image 46" descr="Syndicat Mixte du Bassin de l&amp;#39;Amasse (SMBA) - Veille Eau"/>
            <p:cNvPicPr>
              <a:picLocks noChangeAspect="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7122912" y="5614606"/>
              <a:ext cx="401143" cy="429546"/>
            </a:xfrm>
            <a:prstGeom prst="rect">
              <a:avLst/>
            </a:prstGeom>
            <a:noFill/>
            <a:ln>
              <a:noFill/>
            </a:ln>
          </p:spPr>
        </p:pic>
        <p:pic>
          <p:nvPicPr>
            <p:cNvPr id="48" name="Image 47"/>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5022928" y="5536462"/>
              <a:ext cx="538119" cy="489042"/>
            </a:xfrm>
            <a:prstGeom prst="rect">
              <a:avLst/>
            </a:prstGeom>
          </p:spPr>
        </p:pic>
        <p:pic>
          <p:nvPicPr>
            <p:cNvPr id="49" name="Image 48"/>
            <p:cNvPicPr>
              <a:picLocks noChangeAspect="1"/>
            </p:cNvPicPr>
            <p:nvPr/>
          </p:nvPicPr>
          <p:blipFill rotWithShape="1">
            <a:blip r:embed="rId70" cstate="print">
              <a:extLst>
                <a:ext uri="{28A0092B-C50C-407E-A947-70E740481C1C}">
                  <a14:useLocalDpi xmlns:a14="http://schemas.microsoft.com/office/drawing/2010/main" val="0"/>
                </a:ext>
              </a:extLst>
            </a:blip>
            <a:srcRect l="16601" t="29804" r="19990" b="23190"/>
            <a:stretch/>
          </p:blipFill>
          <p:spPr bwMode="auto">
            <a:xfrm>
              <a:off x="5717072" y="5628360"/>
              <a:ext cx="547903" cy="407317"/>
            </a:xfrm>
            <a:prstGeom prst="rect">
              <a:avLst/>
            </a:prstGeom>
            <a:ln>
              <a:noFill/>
            </a:ln>
            <a:extLst>
              <a:ext uri="{53640926-AAD7-44D8-BBD7-CCE9431645EC}">
                <a14:shadowObscured xmlns:a14="http://schemas.microsoft.com/office/drawing/2010/main"/>
              </a:ext>
            </a:extLst>
          </p:spPr>
        </p:pic>
        <p:pic>
          <p:nvPicPr>
            <p:cNvPr id="50" name="Image 49"/>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6372201" y="5603708"/>
              <a:ext cx="459847" cy="415163"/>
            </a:xfrm>
            <a:prstGeom prst="rect">
              <a:avLst/>
            </a:prstGeom>
          </p:spPr>
        </p:pic>
        <p:pic>
          <p:nvPicPr>
            <p:cNvPr id="51" name="Image 50"/>
            <p:cNvPicPr>
              <a:picLocks noChangeAspect="1"/>
            </p:cNvPicPr>
            <p:nvPr/>
          </p:nvPicPr>
          <p:blipFill rotWithShape="1">
            <a:blip r:embed="rId72" cstate="print">
              <a:extLst>
                <a:ext uri="{28A0092B-C50C-407E-A947-70E740481C1C}">
                  <a14:useLocalDpi xmlns:a14="http://schemas.microsoft.com/office/drawing/2010/main" val="0"/>
                </a:ext>
              </a:extLst>
            </a:blip>
            <a:srcRect l="16253" t="26110" r="25475" b="43458"/>
            <a:stretch/>
          </p:blipFill>
          <p:spPr bwMode="auto">
            <a:xfrm>
              <a:off x="7826740" y="5607290"/>
              <a:ext cx="785979" cy="411240"/>
            </a:xfrm>
            <a:prstGeom prst="rect">
              <a:avLst/>
            </a:prstGeom>
            <a:ln>
              <a:noFill/>
            </a:ln>
            <a:extLst>
              <a:ext uri="{53640926-AAD7-44D8-BBD7-CCE9431645EC}">
                <a14:shadowObscured xmlns:a14="http://schemas.microsoft.com/office/drawing/2010/main"/>
              </a:ext>
            </a:extLst>
          </p:spPr>
        </p:pic>
      </p:grpSp>
      <p:grpSp>
        <p:nvGrpSpPr>
          <p:cNvPr id="141" name="Groupe 140"/>
          <p:cNvGrpSpPr/>
          <p:nvPr/>
        </p:nvGrpSpPr>
        <p:grpSpPr>
          <a:xfrm>
            <a:off x="384121" y="6289767"/>
            <a:ext cx="11509911" cy="658998"/>
            <a:chOff x="188514" y="6236939"/>
            <a:chExt cx="11509911" cy="658998"/>
          </a:xfrm>
        </p:grpSpPr>
        <p:pic>
          <p:nvPicPr>
            <p:cNvPr id="127" name="Image 126"/>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188514" y="6236939"/>
              <a:ext cx="616391" cy="536117"/>
            </a:xfrm>
            <a:prstGeom prst="rect">
              <a:avLst/>
            </a:prstGeom>
          </p:spPr>
        </p:pic>
        <p:pic>
          <p:nvPicPr>
            <p:cNvPr id="128" name="Image 127"/>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884887" y="6330530"/>
              <a:ext cx="919694" cy="385743"/>
            </a:xfrm>
            <a:prstGeom prst="rect">
              <a:avLst/>
            </a:prstGeom>
          </p:spPr>
        </p:pic>
        <p:pic>
          <p:nvPicPr>
            <p:cNvPr id="129" name="Image 128" descr="Loir-et-Cher | Reseau cen"/>
            <p:cNvPicPr>
              <a:picLocks noChangeAspect="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775006" y="6346901"/>
              <a:ext cx="1066453" cy="396857"/>
            </a:xfrm>
            <a:prstGeom prst="rect">
              <a:avLst/>
            </a:prstGeom>
            <a:noFill/>
            <a:ln>
              <a:noFill/>
            </a:ln>
          </p:spPr>
        </p:pic>
        <p:pic>
          <p:nvPicPr>
            <p:cNvPr id="130" name="Image 129"/>
            <p:cNvPicPr>
              <a:picLocks noChangeAspect="1"/>
            </p:cNvPicPr>
            <p:nvPr/>
          </p:nvPicPr>
          <p:blipFill rotWithShape="1">
            <a:blip r:embed="rId76" cstate="print">
              <a:extLst>
                <a:ext uri="{28A0092B-C50C-407E-A947-70E740481C1C}">
                  <a14:useLocalDpi xmlns:a14="http://schemas.microsoft.com/office/drawing/2010/main" val="0"/>
                </a:ext>
              </a:extLst>
            </a:blip>
            <a:srcRect l="34410" t="25072" r="26340" b="56772"/>
            <a:stretch/>
          </p:blipFill>
          <p:spPr bwMode="auto">
            <a:xfrm>
              <a:off x="2855464" y="6325821"/>
              <a:ext cx="792502" cy="367436"/>
            </a:xfrm>
            <a:prstGeom prst="rect">
              <a:avLst/>
            </a:prstGeom>
            <a:ln>
              <a:noFill/>
            </a:ln>
            <a:extLst>
              <a:ext uri="{53640926-AAD7-44D8-BBD7-CCE9431645EC}">
                <a14:shadowObscured xmlns:a14="http://schemas.microsoft.com/office/drawing/2010/main"/>
              </a:ext>
            </a:extLst>
          </p:spPr>
        </p:pic>
        <p:pic>
          <p:nvPicPr>
            <p:cNvPr id="27" name="Image 26"/>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6128677" y="6404161"/>
              <a:ext cx="956221" cy="448508"/>
            </a:xfrm>
            <a:prstGeom prst="rect">
              <a:avLst/>
            </a:prstGeom>
          </p:spPr>
        </p:pic>
        <p:pic>
          <p:nvPicPr>
            <p:cNvPr id="28" name="Image 27" descr="Caisse D&amp;#39;epargne Loire Centre : Banque Selles Sur Cher 41130 (adresse,  horaire et avis)"/>
            <p:cNvPicPr>
              <a:picLocks noChangeAspect="1"/>
            </p:cNvPicPr>
            <p:nvPr/>
          </p:nvPicPr>
          <p:blipFill rotWithShape="1">
            <a:blip r:embed="rId78" cstate="print">
              <a:extLst>
                <a:ext uri="{28A0092B-C50C-407E-A947-70E740481C1C}">
                  <a14:useLocalDpi xmlns:a14="http://schemas.microsoft.com/office/drawing/2010/main" val="0"/>
                </a:ext>
              </a:extLst>
            </a:blip>
            <a:srcRect l="20000" t="19000" r="18833" b="17167"/>
            <a:stretch/>
          </p:blipFill>
          <p:spPr bwMode="auto">
            <a:xfrm>
              <a:off x="11220967" y="6323691"/>
              <a:ext cx="477458" cy="500158"/>
            </a:xfrm>
            <a:prstGeom prst="rect">
              <a:avLst/>
            </a:prstGeom>
            <a:noFill/>
            <a:ln>
              <a:noFill/>
            </a:ln>
            <a:extLst>
              <a:ext uri="{53640926-AAD7-44D8-BBD7-CCE9431645EC}">
                <a14:shadowObscured xmlns:a14="http://schemas.microsoft.com/office/drawing/2010/main"/>
              </a:ext>
            </a:extLst>
          </p:spPr>
        </p:pic>
        <p:pic>
          <p:nvPicPr>
            <p:cNvPr id="29" name="Image 28"/>
            <p:cNvPicPr>
              <a:picLocks noChangeAspect="1"/>
            </p:cNvPicPr>
            <p:nvPr/>
          </p:nvPicPr>
          <p:blipFill rotWithShape="1">
            <a:blip r:embed="rId79" cstate="print">
              <a:extLst>
                <a:ext uri="{28A0092B-C50C-407E-A947-70E740481C1C}">
                  <a14:useLocalDpi xmlns:a14="http://schemas.microsoft.com/office/drawing/2010/main" val="0"/>
                </a:ext>
              </a:extLst>
            </a:blip>
            <a:srcRect l="26628" t="3458" r="25475" b="54006"/>
            <a:stretch/>
          </p:blipFill>
          <p:spPr bwMode="auto">
            <a:xfrm>
              <a:off x="3782956" y="6266811"/>
              <a:ext cx="626175" cy="557038"/>
            </a:xfrm>
            <a:prstGeom prst="rect">
              <a:avLst/>
            </a:prstGeom>
            <a:ln>
              <a:noFill/>
            </a:ln>
            <a:extLst>
              <a:ext uri="{53640926-AAD7-44D8-BBD7-CCE9431645EC}">
                <a14:shadowObscured xmlns:a14="http://schemas.microsoft.com/office/drawing/2010/main"/>
              </a:ext>
            </a:extLst>
          </p:spPr>
        </p:pic>
        <p:pic>
          <p:nvPicPr>
            <p:cNvPr id="30" name="Image 29"/>
            <p:cNvPicPr>
              <a:picLocks noChangeAspect="1"/>
            </p:cNvPicPr>
            <p:nvPr/>
          </p:nvPicPr>
          <p:blipFill rotWithShape="1">
            <a:blip r:embed="rId80" cstate="print">
              <a:extLst>
                <a:ext uri="{28A0092B-C50C-407E-A947-70E740481C1C}">
                  <a14:useLocalDpi xmlns:a14="http://schemas.microsoft.com/office/drawing/2010/main" val="0"/>
                </a:ext>
              </a:extLst>
            </a:blip>
            <a:srcRect l="22003" t="31804" r="21189" b="25990"/>
            <a:stretch/>
          </p:blipFill>
          <p:spPr bwMode="auto">
            <a:xfrm>
              <a:off x="4543792" y="6349359"/>
              <a:ext cx="585734" cy="436085"/>
            </a:xfrm>
            <a:prstGeom prst="rect">
              <a:avLst/>
            </a:prstGeom>
            <a:ln>
              <a:noFill/>
            </a:ln>
            <a:extLst>
              <a:ext uri="{53640926-AAD7-44D8-BBD7-CCE9431645EC}">
                <a14:shadowObscured xmlns:a14="http://schemas.microsoft.com/office/drawing/2010/main"/>
              </a:ext>
            </a:extLst>
          </p:spPr>
        </p:pic>
        <p:pic>
          <p:nvPicPr>
            <p:cNvPr id="31" name="Image 3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32222" y="6441544"/>
              <a:ext cx="512680" cy="251713"/>
            </a:xfrm>
            <a:prstGeom prst="rect">
              <a:avLst/>
            </a:prstGeom>
          </p:spPr>
        </p:pic>
        <p:pic>
          <p:nvPicPr>
            <p:cNvPr id="32" name="Image 31"/>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7110386" y="6448322"/>
              <a:ext cx="551164" cy="271327"/>
            </a:xfrm>
            <a:prstGeom prst="rect">
              <a:avLst/>
            </a:prstGeom>
          </p:spPr>
        </p:pic>
        <p:pic>
          <p:nvPicPr>
            <p:cNvPr id="33" name="Image 32" descr="Initiative Loir et Cher, membre d&amp;#39;INITIATIVE FRANCE, 1er réseau associatif  de financement des créateurs d&amp;#39;entreprise"/>
            <p:cNvPicPr>
              <a:picLocks noChangeAspect="1"/>
            </p:cNvPicPr>
            <p:nvPr/>
          </p:nvPicPr>
          <p:blipFill>
            <a:blip r:embed="rId83">
              <a:extLst>
                <a:ext uri="{28A0092B-C50C-407E-A947-70E740481C1C}">
                  <a14:useLocalDpi xmlns:a14="http://schemas.microsoft.com/office/drawing/2010/main" val="0"/>
                </a:ext>
              </a:extLst>
            </a:blip>
            <a:srcRect/>
            <a:stretch>
              <a:fillRect/>
            </a:stretch>
          </p:blipFill>
          <p:spPr bwMode="auto">
            <a:xfrm>
              <a:off x="7780134" y="6320592"/>
              <a:ext cx="1555652" cy="493620"/>
            </a:xfrm>
            <a:prstGeom prst="rect">
              <a:avLst/>
            </a:prstGeom>
            <a:noFill/>
            <a:ln>
              <a:noFill/>
            </a:ln>
          </p:spPr>
        </p:pic>
        <p:pic>
          <p:nvPicPr>
            <p:cNvPr id="34" name="Image 33" descr="Maison De L&amp;#39;emploi Selles-sur-Cher Emploi 41130, téléphone et avis"/>
            <p:cNvPicPr>
              <a:picLocks noChangeAspect="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9390656" y="6238867"/>
              <a:ext cx="655526" cy="657070"/>
            </a:xfrm>
            <a:prstGeom prst="rect">
              <a:avLst/>
            </a:prstGeom>
            <a:noFill/>
            <a:ln>
              <a:noFill/>
            </a:ln>
          </p:spPr>
        </p:pic>
        <p:pic>
          <p:nvPicPr>
            <p:cNvPr id="35" name="Image 34" descr="Maison des Provinces | Activités culturelles, artistiques et ludiques à  Blois et sa région"/>
            <p:cNvPicPr>
              <a:picLocks noChangeAspect="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10342117" y="6238867"/>
              <a:ext cx="684878" cy="518464"/>
            </a:xfrm>
            <a:prstGeom prst="rect">
              <a:avLst/>
            </a:prstGeom>
            <a:noFill/>
            <a:ln>
              <a:noFill/>
            </a:ln>
          </p:spPr>
        </p:pic>
      </p:grpSp>
      <p:grpSp>
        <p:nvGrpSpPr>
          <p:cNvPr id="138" name="Groupe 137"/>
          <p:cNvGrpSpPr/>
          <p:nvPr/>
        </p:nvGrpSpPr>
        <p:grpSpPr>
          <a:xfrm>
            <a:off x="202543" y="4138326"/>
            <a:ext cx="11757187" cy="755368"/>
            <a:chOff x="191148" y="4087832"/>
            <a:chExt cx="11757187" cy="755368"/>
          </a:xfrm>
        </p:grpSpPr>
        <p:pic>
          <p:nvPicPr>
            <p:cNvPr id="65" name="Image 64" descr="SDIS 37 - Annuaire SDIS Indre-et-loire"/>
            <p:cNvPicPr>
              <a:picLocks noChangeAspect="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971494" y="4108342"/>
              <a:ext cx="561600" cy="562923"/>
            </a:xfrm>
            <a:prstGeom prst="rect">
              <a:avLst/>
            </a:prstGeom>
            <a:noFill/>
            <a:ln>
              <a:noFill/>
            </a:ln>
          </p:spPr>
        </p:pic>
        <p:pic>
          <p:nvPicPr>
            <p:cNvPr id="66" name="Image 65" descr="SMO VAL DE LOIRE NUMERIQUE - Smart Buildings Alliance"/>
            <p:cNvPicPr>
              <a:picLocks noChangeAspect="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2548285" y="4237818"/>
              <a:ext cx="851206" cy="425625"/>
            </a:xfrm>
            <a:prstGeom prst="rect">
              <a:avLst/>
            </a:prstGeom>
            <a:noFill/>
            <a:ln>
              <a:noFill/>
            </a:ln>
          </p:spPr>
        </p:pic>
        <p:pic>
          <p:nvPicPr>
            <p:cNvPr id="67" name="Image 66" descr="Le Syndicat Intercommunal de distribution d&amp;#39;énergie de Loir-et-Cher -  Territoire Energie Centre-Val de Loire"/>
            <p:cNvPicPr>
              <a:picLocks noChangeAspect="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1719129" y="4168485"/>
              <a:ext cx="655526" cy="464199"/>
            </a:xfrm>
            <a:prstGeom prst="rect">
              <a:avLst/>
            </a:prstGeom>
            <a:noFill/>
            <a:ln>
              <a:noFill/>
            </a:ln>
          </p:spPr>
        </p:pic>
        <p:pic>
          <p:nvPicPr>
            <p:cNvPr id="68" name="Image 67" descr="Terres de Loire Habitat"/>
            <p:cNvPicPr>
              <a:picLocks noChangeAspect="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3510124" y="4204461"/>
              <a:ext cx="546598" cy="559000"/>
            </a:xfrm>
            <a:prstGeom prst="rect">
              <a:avLst/>
            </a:prstGeom>
            <a:noFill/>
            <a:ln>
              <a:noFill/>
            </a:ln>
          </p:spPr>
        </p:pic>
        <p:pic>
          <p:nvPicPr>
            <p:cNvPr id="69" name="Image 68" descr="Informations direction des services SDIS Loir-et-Cher | Informations  direction des services sapeurs pompiers Loir-et-Cher"/>
            <p:cNvPicPr>
              <a:picLocks noChangeAspect="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191148" y="4087832"/>
              <a:ext cx="831638" cy="492966"/>
            </a:xfrm>
            <a:prstGeom prst="rect">
              <a:avLst/>
            </a:prstGeom>
            <a:noFill/>
            <a:ln>
              <a:noFill/>
            </a:ln>
          </p:spPr>
        </p:pic>
        <p:pic>
          <p:nvPicPr>
            <p:cNvPr id="36" name="Image 35" descr="Ville de Blois - RéseauCentraider"/>
            <p:cNvPicPr>
              <a:picLocks noChangeAspect="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5694343" y="4103493"/>
              <a:ext cx="769673" cy="578614"/>
            </a:xfrm>
            <a:prstGeom prst="rect">
              <a:avLst/>
            </a:prstGeom>
            <a:noFill/>
            <a:ln>
              <a:noFill/>
            </a:ln>
          </p:spPr>
        </p:pic>
        <p:pic>
          <p:nvPicPr>
            <p:cNvPr id="37" name="Image 36"/>
            <p:cNvPicPr>
              <a:picLocks noChangeAspect="1"/>
            </p:cNvPicPr>
            <p:nvPr/>
          </p:nvPicPr>
          <p:blipFill rotWithShape="1">
            <a:blip r:embed="rId92" cstate="print">
              <a:extLst>
                <a:ext uri="{28A0092B-C50C-407E-A947-70E740481C1C}">
                  <a14:useLocalDpi xmlns:a14="http://schemas.microsoft.com/office/drawing/2010/main" val="0"/>
                </a:ext>
              </a:extLst>
            </a:blip>
            <a:srcRect l="29943" t="27190" r="33493" b="37738"/>
            <a:stretch/>
          </p:blipFill>
          <p:spPr bwMode="auto">
            <a:xfrm>
              <a:off x="4209246" y="4222543"/>
              <a:ext cx="479415" cy="460930"/>
            </a:xfrm>
            <a:prstGeom prst="rect">
              <a:avLst/>
            </a:prstGeom>
            <a:ln>
              <a:noFill/>
            </a:ln>
            <a:extLst>
              <a:ext uri="{53640926-AAD7-44D8-BBD7-CCE9431645EC}">
                <a14:shadowObscured xmlns:a14="http://schemas.microsoft.com/office/drawing/2010/main"/>
              </a:ext>
            </a:extLst>
          </p:spPr>
        </p:pic>
        <p:pic>
          <p:nvPicPr>
            <p:cNvPr id="38" name="Image 37" descr="Accueil - Accueil Val Touraine Habitat"/>
            <p:cNvPicPr>
              <a:picLocks noChangeAspect="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4881885" y="4287003"/>
              <a:ext cx="821854" cy="372667"/>
            </a:xfrm>
            <a:prstGeom prst="rect">
              <a:avLst/>
            </a:prstGeom>
            <a:noFill/>
            <a:ln>
              <a:noFill/>
            </a:ln>
          </p:spPr>
        </p:pic>
        <p:pic>
          <p:nvPicPr>
            <p:cNvPr id="39" name="Image 38"/>
            <p:cNvPicPr>
              <a:picLocks noChangeAspect="1"/>
            </p:cNvPicPr>
            <p:nvPr/>
          </p:nvPicPr>
          <p:blipFill rotWithShape="1">
            <a:blip r:embed="rId94" cstate="print">
              <a:extLst>
                <a:ext uri="{28A0092B-C50C-407E-A947-70E740481C1C}">
                  <a14:useLocalDpi xmlns:a14="http://schemas.microsoft.com/office/drawing/2010/main" val="0"/>
                </a:ext>
              </a:extLst>
            </a:blip>
            <a:srcRect l="17202" t="27003" r="17189" b="38592"/>
            <a:stretch/>
          </p:blipFill>
          <p:spPr bwMode="auto">
            <a:xfrm>
              <a:off x="6464016" y="4216604"/>
              <a:ext cx="949046" cy="498197"/>
            </a:xfrm>
            <a:prstGeom prst="rect">
              <a:avLst/>
            </a:prstGeom>
            <a:ln>
              <a:noFill/>
            </a:ln>
            <a:extLst>
              <a:ext uri="{53640926-AAD7-44D8-BBD7-CCE9431645EC}">
                <a14:shadowObscured xmlns:a14="http://schemas.microsoft.com/office/drawing/2010/main"/>
              </a:ext>
            </a:extLst>
          </p:spPr>
        </p:pic>
        <p:pic>
          <p:nvPicPr>
            <p:cNvPr id="40" name="Image 39" descr="http://www.couetronauperche.fr/templates/couetron-rouge/images/logo_couetron_au_perche.png"/>
            <p:cNvPicPr>
              <a:picLocks noChangeAspect="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7707053" y="4413030"/>
              <a:ext cx="1138202" cy="250406"/>
            </a:xfrm>
            <a:prstGeom prst="rect">
              <a:avLst/>
            </a:prstGeom>
            <a:noFill/>
            <a:ln>
              <a:noFill/>
            </a:ln>
          </p:spPr>
        </p:pic>
        <p:pic>
          <p:nvPicPr>
            <p:cNvPr id="42" name="Image 41"/>
            <p:cNvPicPr>
              <a:picLocks noChangeAspect="1"/>
            </p:cNvPicPr>
            <p:nvPr/>
          </p:nvPicPr>
          <p:blipFill rotWithShape="1">
            <a:blip r:embed="rId96" cstate="print">
              <a:extLst>
                <a:ext uri="{28A0092B-C50C-407E-A947-70E740481C1C}">
                  <a14:useLocalDpi xmlns:a14="http://schemas.microsoft.com/office/drawing/2010/main" val="0"/>
                </a:ext>
              </a:extLst>
            </a:blip>
            <a:srcRect l="22305" t="34364" r="22190" b="29202"/>
            <a:stretch/>
          </p:blipFill>
          <p:spPr bwMode="auto">
            <a:xfrm>
              <a:off x="9271749" y="4421498"/>
              <a:ext cx="1536084" cy="421702"/>
            </a:xfrm>
            <a:prstGeom prst="rect">
              <a:avLst/>
            </a:prstGeom>
            <a:ln>
              <a:noFill/>
            </a:ln>
            <a:extLst>
              <a:ext uri="{53640926-AAD7-44D8-BBD7-CCE9431645EC}">
                <a14:shadowObscured xmlns:a14="http://schemas.microsoft.com/office/drawing/2010/main"/>
              </a:ext>
            </a:extLst>
          </p:spPr>
        </p:pic>
        <p:pic>
          <p:nvPicPr>
            <p:cNvPr id="21" name="Image 20"/>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10901191" y="4379501"/>
              <a:ext cx="1047144" cy="318589"/>
            </a:xfrm>
            <a:prstGeom prst="rect">
              <a:avLst/>
            </a:prstGeom>
          </p:spPr>
        </p:pic>
      </p:grpSp>
      <p:grpSp>
        <p:nvGrpSpPr>
          <p:cNvPr id="139" name="Groupe 138"/>
          <p:cNvGrpSpPr/>
          <p:nvPr/>
        </p:nvGrpSpPr>
        <p:grpSpPr>
          <a:xfrm>
            <a:off x="215368" y="4833687"/>
            <a:ext cx="11641179" cy="853209"/>
            <a:chOff x="190402" y="4932574"/>
            <a:chExt cx="11641179" cy="853209"/>
          </a:xfrm>
        </p:grpSpPr>
        <p:pic>
          <p:nvPicPr>
            <p:cNvPr id="52" name="Image 51"/>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8309392" y="5018072"/>
              <a:ext cx="704446" cy="706104"/>
            </a:xfrm>
            <a:prstGeom prst="rect">
              <a:avLst/>
            </a:prstGeom>
          </p:spPr>
        </p:pic>
        <p:pic>
          <p:nvPicPr>
            <p:cNvPr id="53" name="Image 52"/>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7776559" y="5069705"/>
              <a:ext cx="553773" cy="486427"/>
            </a:xfrm>
            <a:prstGeom prst="rect">
              <a:avLst/>
            </a:prstGeom>
          </p:spPr>
        </p:pic>
        <p:pic>
          <p:nvPicPr>
            <p:cNvPr id="54" name="Image 53"/>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6919079" y="5190949"/>
              <a:ext cx="673790" cy="276557"/>
            </a:xfrm>
            <a:prstGeom prst="rect">
              <a:avLst/>
            </a:prstGeom>
          </p:spPr>
        </p:pic>
        <p:pic>
          <p:nvPicPr>
            <p:cNvPr id="55" name="Image 54"/>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10435624" y="4965984"/>
              <a:ext cx="747496" cy="749255"/>
            </a:xfrm>
            <a:prstGeom prst="rect">
              <a:avLst/>
            </a:prstGeom>
          </p:spPr>
        </p:pic>
        <p:pic>
          <p:nvPicPr>
            <p:cNvPr id="56" name="Image 55"/>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9692904" y="5042116"/>
              <a:ext cx="684878" cy="686490"/>
            </a:xfrm>
            <a:prstGeom prst="rect">
              <a:avLst/>
            </a:prstGeom>
          </p:spPr>
        </p:pic>
        <p:pic>
          <p:nvPicPr>
            <p:cNvPr id="59" name="Image 58"/>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11185839" y="5067977"/>
              <a:ext cx="645742" cy="647262"/>
            </a:xfrm>
            <a:prstGeom prst="rect">
              <a:avLst/>
            </a:prstGeom>
          </p:spPr>
        </p:pic>
        <p:pic>
          <p:nvPicPr>
            <p:cNvPr id="60" name="Image 59"/>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9013320" y="4932574"/>
              <a:ext cx="851206" cy="853209"/>
            </a:xfrm>
            <a:prstGeom prst="rect">
              <a:avLst/>
            </a:prstGeom>
          </p:spPr>
        </p:pic>
        <p:pic>
          <p:nvPicPr>
            <p:cNvPr id="41" name="Image 40" descr="logo"/>
            <p:cNvPicPr>
              <a:picLocks noChangeAspect="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190402" y="5132157"/>
              <a:ext cx="587038" cy="331477"/>
            </a:xfrm>
            <a:prstGeom prst="rect">
              <a:avLst/>
            </a:prstGeom>
            <a:noFill/>
            <a:ln>
              <a:noFill/>
            </a:ln>
          </p:spPr>
        </p:pic>
        <p:pic>
          <p:nvPicPr>
            <p:cNvPr id="19" name="Image 18" descr="Commune "/>
            <p:cNvPicPr>
              <a:picLocks noChangeAspect="1"/>
            </p:cNvPicPr>
            <p:nvPr/>
          </p:nvPicPr>
          <p:blipFill rotWithShape="1">
            <a:blip r:embed="rId106" cstate="print">
              <a:extLst>
                <a:ext uri="{28A0092B-C50C-407E-A947-70E740481C1C}">
                  <a14:useLocalDpi xmlns:a14="http://schemas.microsoft.com/office/drawing/2010/main" val="0"/>
                </a:ext>
              </a:extLst>
            </a:blip>
            <a:srcRect l="4800" r="68600" b="15676"/>
            <a:stretch/>
          </p:blipFill>
          <p:spPr bwMode="auto">
            <a:xfrm>
              <a:off x="4545240" y="5073089"/>
              <a:ext cx="411579" cy="483812"/>
            </a:xfrm>
            <a:prstGeom prst="rect">
              <a:avLst/>
            </a:prstGeom>
            <a:noFill/>
            <a:ln>
              <a:noFill/>
            </a:ln>
            <a:extLst>
              <a:ext uri="{53640926-AAD7-44D8-BBD7-CCE9431645EC}">
                <a14:shadowObscured xmlns:a14="http://schemas.microsoft.com/office/drawing/2010/main"/>
              </a:ext>
            </a:extLst>
          </p:spPr>
        </p:pic>
        <p:pic>
          <p:nvPicPr>
            <p:cNvPr id="20" name="Image 19" descr="https://image.jimcdn.com/app/cms/image/transf/dimension=260x10000:format=jpg/path/s89fe4e832ed88e50/image/ib5ca5b3c8c17b266/version/1591508531/image.jpg"/>
            <p:cNvPicPr>
              <a:picLocks noChangeAspect="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5149253" y="5033347"/>
              <a:ext cx="871426" cy="490350"/>
            </a:xfrm>
            <a:prstGeom prst="rect">
              <a:avLst/>
            </a:prstGeom>
            <a:noFill/>
            <a:ln>
              <a:noFill/>
            </a:ln>
          </p:spPr>
        </p:pic>
        <p:pic>
          <p:nvPicPr>
            <p:cNvPr id="22" name="Image 21" descr="Infos pratiques – Salle des Fêtes de Millançay"/>
            <p:cNvPicPr>
              <a:picLocks noChangeAspect="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851798" y="5123355"/>
              <a:ext cx="798726" cy="305832"/>
            </a:xfrm>
            <a:prstGeom prst="rect">
              <a:avLst/>
            </a:prstGeom>
            <a:noFill/>
            <a:ln>
              <a:noFill/>
            </a:ln>
          </p:spPr>
        </p:pic>
        <p:pic>
          <p:nvPicPr>
            <p:cNvPr id="23" name="Image 22" descr="http://www.nouan-le-fuzelier.fr/fileadmin/user_upload/logo/Logo_nouan_le_fuzelier_08.gif"/>
            <p:cNvPicPr>
              <a:picLocks noChangeAspect="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2270934" y="5174509"/>
              <a:ext cx="1442810" cy="328208"/>
            </a:xfrm>
            <a:prstGeom prst="rect">
              <a:avLst/>
            </a:prstGeom>
            <a:noFill/>
            <a:ln>
              <a:noFill/>
            </a:ln>
          </p:spPr>
        </p:pic>
        <p:pic>
          <p:nvPicPr>
            <p:cNvPr id="24" name="Image 23" descr="Logo Blason Salbris"/>
            <p:cNvPicPr>
              <a:picLocks noChangeAspect="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3917965" y="5108534"/>
              <a:ext cx="339830" cy="415163"/>
            </a:xfrm>
            <a:prstGeom prst="rect">
              <a:avLst/>
            </a:prstGeom>
            <a:noFill/>
            <a:ln>
              <a:noFill/>
            </a:ln>
          </p:spPr>
        </p:pic>
        <p:pic>
          <p:nvPicPr>
            <p:cNvPr id="25" name="Image 24" descr="https://www.souge.fr/wp-content/uploads/2018/12/logo-souge-41800.jpg"/>
            <p:cNvPicPr>
              <a:picLocks noChangeAspect="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6248955" y="5042116"/>
              <a:ext cx="381575" cy="439354"/>
            </a:xfrm>
            <a:prstGeom prst="rect">
              <a:avLst/>
            </a:prstGeom>
            <a:noFill/>
            <a:ln>
              <a:noFill/>
            </a:ln>
          </p:spPr>
        </p:pic>
        <p:pic>
          <p:nvPicPr>
            <p:cNvPr id="26" name="Image 25" descr="logo_ville"/>
            <p:cNvPicPr>
              <a:picLocks noChangeAspect="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1695588" y="5078973"/>
              <a:ext cx="473544" cy="472044"/>
            </a:xfrm>
            <a:prstGeom prst="rect">
              <a:avLst/>
            </a:prstGeom>
            <a:noFill/>
            <a:ln>
              <a:noFill/>
            </a:ln>
          </p:spPr>
        </p:pic>
      </p:grpSp>
      <p:sp>
        <p:nvSpPr>
          <p:cNvPr id="132" name="Rectangle 131"/>
          <p:cNvSpPr/>
          <p:nvPr/>
        </p:nvSpPr>
        <p:spPr>
          <a:xfrm>
            <a:off x="-40989" y="12406"/>
            <a:ext cx="12192000" cy="1235676"/>
          </a:xfrm>
          <a:prstGeom prst="rect">
            <a:avLst/>
          </a:prstGeom>
          <a:solidFill>
            <a:srgbClr val="EF4E20"/>
          </a:solidFill>
          <a:ln>
            <a:solidFill>
              <a:srgbClr val="EF4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3" name="Rectangle 132"/>
          <p:cNvSpPr/>
          <p:nvPr/>
        </p:nvSpPr>
        <p:spPr>
          <a:xfrm>
            <a:off x="-40906" y="53985"/>
            <a:ext cx="12228888" cy="17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0" algn="ctr">
              <a:lnSpc>
                <a:spcPct val="107000"/>
              </a:lnSpc>
              <a:spcBef>
                <a:spcPts val="200"/>
              </a:spcBef>
            </a:pPr>
            <a:r>
              <a:rPr lang="fr-FR" sz="4800" b="1" dirty="0">
                <a:solidFill>
                  <a:schemeClr val="bg1"/>
                </a:solidFill>
                <a:ea typeface="Times New Roman" panose="02020603050405020304" pitchFamily="18" charset="0"/>
                <a:cs typeface="Times New Roman" panose="02020603050405020304" pitchFamily="18" charset="0"/>
              </a:rPr>
              <a:t>Un large partenariat : plus de 120 membres</a:t>
            </a:r>
          </a:p>
          <a:p>
            <a:pPr algn="ctr">
              <a:lnSpc>
                <a:spcPct val="107000"/>
              </a:lnSpc>
              <a:spcBef>
                <a:spcPts val="200"/>
              </a:spcBef>
            </a:pPr>
            <a:endParaRPr lang="fr-FR" sz="5400" dirty="0">
              <a:solidFill>
                <a:schemeClr val="bg1"/>
              </a:solidFill>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11265846" y="2049315"/>
            <a:ext cx="731521" cy="731521"/>
          </a:xfrm>
          <a:prstGeom prst="rect">
            <a:avLst/>
          </a:prstGeom>
        </p:spPr>
      </p:pic>
      <p:pic>
        <p:nvPicPr>
          <p:cNvPr id="99" name="Image 98"/>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9737771" y="2421602"/>
            <a:ext cx="714882" cy="466160"/>
          </a:xfrm>
          <a:prstGeom prst="rect">
            <a:avLst/>
          </a:prstGeom>
        </p:spPr>
      </p:pic>
    </p:spTree>
    <p:extLst>
      <p:ext uri="{BB962C8B-B14F-4D97-AF65-F5344CB8AC3E}">
        <p14:creationId xmlns:p14="http://schemas.microsoft.com/office/powerpoint/2010/main" val="211016669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id="{D6BE8F18-62F7-4EBF-A90A-54803EB5F300}"/>
              </a:ext>
            </a:extLst>
          </p:cNvPr>
          <p:cNvGraphicFramePr>
            <a:graphicFrameLocks/>
          </p:cNvGraphicFramePr>
          <p:nvPr>
            <p:extLst/>
          </p:nvPr>
        </p:nvGraphicFramePr>
        <p:xfrm>
          <a:off x="4514688" y="2144859"/>
          <a:ext cx="5849596" cy="4092009"/>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4431323" y="1393873"/>
            <a:ext cx="7119182" cy="646331"/>
          </a:xfrm>
          <a:prstGeom prst="rect">
            <a:avLst/>
          </a:prstGeom>
          <a:noFill/>
        </p:spPr>
        <p:txBody>
          <a:bodyPr wrap="square" rtlCol="0">
            <a:spAutoFit/>
          </a:bodyPr>
          <a:lstStyle/>
          <a:p>
            <a:pPr algn="ctr"/>
            <a:r>
              <a:rPr lang="fr-FR" b="1" dirty="0">
                <a:solidFill>
                  <a:srgbClr val="005482"/>
                </a:solidFill>
              </a:rPr>
              <a:t>Évolution comparée de l’emploi salarié du </a:t>
            </a:r>
            <a:r>
              <a:rPr lang="fr-FR" b="1" u="sng" dirty="0">
                <a:solidFill>
                  <a:srgbClr val="005482"/>
                </a:solidFill>
              </a:rPr>
              <a:t>secteur privé</a:t>
            </a:r>
            <a:r>
              <a:rPr lang="fr-FR" b="1" dirty="0">
                <a:solidFill>
                  <a:srgbClr val="005482"/>
                </a:solidFill>
              </a:rPr>
              <a:t> (hors agriculture) de 2013 à 2023 (base 100 en 2013)</a:t>
            </a:r>
          </a:p>
        </p:txBody>
      </p:sp>
      <p:sp>
        <p:nvSpPr>
          <p:cNvPr id="6" name="Rectangle 5"/>
          <p:cNvSpPr/>
          <p:nvPr/>
        </p:nvSpPr>
        <p:spPr>
          <a:xfrm>
            <a:off x="0" y="-41189"/>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n w="0"/>
              <a:solidFill>
                <a:schemeClr val="bg1"/>
              </a:solidFill>
              <a:effectLst>
                <a:outerShdw blurRad="38100" dist="19050" dir="2700000" algn="tl" rotWithShape="0">
                  <a:schemeClr val="dk1">
                    <a:alpha val="40000"/>
                  </a:schemeClr>
                </a:outerShdw>
              </a:effectLst>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2" name="ZoneTexte 11"/>
          <p:cNvSpPr txBox="1"/>
          <p:nvPr/>
        </p:nvSpPr>
        <p:spPr>
          <a:xfrm>
            <a:off x="10160957" y="3026902"/>
            <a:ext cx="1961321" cy="584775"/>
          </a:xfrm>
          <a:prstGeom prst="rect">
            <a:avLst/>
          </a:prstGeom>
          <a:noFill/>
        </p:spPr>
        <p:txBody>
          <a:bodyPr wrap="square" rtlCol="0">
            <a:spAutoFit/>
          </a:bodyPr>
          <a:lstStyle/>
          <a:p>
            <a:r>
              <a:rPr lang="fr-FR" sz="1600" b="1" dirty="0">
                <a:solidFill>
                  <a:srgbClr val="7030A0"/>
                </a:solidFill>
              </a:rPr>
              <a:t>Bassin d'éducation de proximité de Blois</a:t>
            </a:r>
          </a:p>
        </p:txBody>
      </p:sp>
      <p:sp>
        <p:nvSpPr>
          <p:cNvPr id="4" name="ZoneTexte 3"/>
          <p:cNvSpPr txBox="1"/>
          <p:nvPr/>
        </p:nvSpPr>
        <p:spPr>
          <a:xfrm>
            <a:off x="8173388" y="4585385"/>
            <a:ext cx="1539947" cy="369332"/>
          </a:xfrm>
          <a:prstGeom prst="rect">
            <a:avLst/>
          </a:prstGeom>
          <a:noFill/>
        </p:spPr>
        <p:txBody>
          <a:bodyPr wrap="square" rtlCol="0">
            <a:spAutoFit/>
          </a:bodyPr>
          <a:lstStyle/>
          <a:p>
            <a:r>
              <a:rPr lang="fr-FR" dirty="0">
                <a:solidFill>
                  <a:srgbClr val="FF0000"/>
                </a:solidFill>
              </a:rPr>
              <a:t>Crise Covid-19</a:t>
            </a:r>
          </a:p>
        </p:txBody>
      </p:sp>
      <p:sp>
        <p:nvSpPr>
          <p:cNvPr id="14" name="Rectangle 13"/>
          <p:cNvSpPr/>
          <p:nvPr/>
        </p:nvSpPr>
        <p:spPr>
          <a:xfrm>
            <a:off x="7795983" y="6341524"/>
            <a:ext cx="3834704" cy="415498"/>
          </a:xfrm>
          <a:prstGeom prst="rect">
            <a:avLst/>
          </a:prstGeom>
        </p:spPr>
        <p:txBody>
          <a:bodyPr wrap="none">
            <a:spAutoFit/>
          </a:bodyPr>
          <a:lstStyle/>
          <a:p>
            <a:r>
              <a:rPr lang="fr-FR" sz="1050" i="1" dirty="0">
                <a:solidFill>
                  <a:srgbClr val="005482"/>
                </a:solidFill>
              </a:rPr>
              <a:t>D'après source : URSSAF, données statistiques 2013-2023 au 31/12</a:t>
            </a:r>
          </a:p>
          <a:p>
            <a:r>
              <a:rPr lang="fr-FR" sz="1050" i="1" dirty="0">
                <a:solidFill>
                  <a:srgbClr val="005482"/>
                </a:solidFill>
              </a:rPr>
              <a:t>* Données trimestrielles au 30/06 </a:t>
            </a:r>
          </a:p>
        </p:txBody>
      </p:sp>
      <p:sp>
        <p:nvSpPr>
          <p:cNvPr id="15" name="Titre 1"/>
          <p:cNvSpPr txBox="1">
            <a:spLocks/>
          </p:cNvSpPr>
          <p:nvPr/>
        </p:nvSpPr>
        <p:spPr>
          <a:xfrm>
            <a:off x="689617" y="360211"/>
            <a:ext cx="11341077" cy="624939"/>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dirty="0">
                <a:ln w="0"/>
                <a:effectLst>
                  <a:outerShdw blurRad="38100" dist="19050" dir="2700000" algn="tl" rotWithShape="0">
                    <a:schemeClr val="dk1">
                      <a:alpha val="40000"/>
                    </a:schemeClr>
                  </a:outerShdw>
                </a:effectLst>
              </a:rPr>
              <a:t>Des évolutions similaires de l’emploi salarié privé depuis la crise </a:t>
            </a:r>
            <a:r>
              <a:rPr lang="fr-FR" sz="4400" dirty="0" err="1">
                <a:ln w="0"/>
                <a:effectLst>
                  <a:outerShdw blurRad="38100" dist="19050" dir="2700000" algn="tl" rotWithShape="0">
                    <a:schemeClr val="dk1">
                      <a:alpha val="40000"/>
                    </a:schemeClr>
                  </a:outerShdw>
                </a:effectLst>
              </a:rPr>
              <a:t>Covid</a:t>
            </a:r>
            <a:endParaRPr lang="fr-FR" sz="4400" dirty="0">
              <a:ln w="0"/>
              <a:effectLst>
                <a:outerShdw blurRad="38100" dist="19050" dir="2700000" algn="tl" rotWithShape="0">
                  <a:schemeClr val="dk1">
                    <a:alpha val="40000"/>
                  </a:schemeClr>
                </a:outerShdw>
              </a:effectLst>
            </a:endParaRPr>
          </a:p>
        </p:txBody>
      </p:sp>
      <p:sp>
        <p:nvSpPr>
          <p:cNvPr id="16" name="ZoneTexte 15"/>
          <p:cNvSpPr txBox="1"/>
          <p:nvPr/>
        </p:nvSpPr>
        <p:spPr>
          <a:xfrm>
            <a:off x="265694" y="1574803"/>
            <a:ext cx="3232867" cy="2062103"/>
          </a:xfrm>
          <a:prstGeom prst="rect">
            <a:avLst/>
          </a:prstGeom>
          <a:solidFill>
            <a:schemeClr val="bg1">
              <a:lumMod val="95000"/>
            </a:schemeClr>
          </a:solidFill>
        </p:spPr>
        <p:txBody>
          <a:bodyPr wrap="square" rtlCol="0">
            <a:spAutoFit/>
          </a:bodyPr>
          <a:lstStyle/>
          <a:p>
            <a:r>
              <a:rPr lang="fr-FR" sz="1600" b="1" dirty="0">
                <a:solidFill>
                  <a:srgbClr val="005482"/>
                </a:solidFill>
              </a:rPr>
              <a:t>Bassin d'éducation de proximité</a:t>
            </a:r>
          </a:p>
          <a:p>
            <a:r>
              <a:rPr lang="fr-FR" sz="1600" b="1" dirty="0">
                <a:solidFill>
                  <a:srgbClr val="005482"/>
                </a:solidFill>
              </a:rPr>
              <a:t>de Blois :</a:t>
            </a:r>
          </a:p>
          <a:p>
            <a:endParaRPr lang="fr-FR" sz="1600" b="1" dirty="0">
              <a:solidFill>
                <a:srgbClr val="005482"/>
              </a:solidFill>
            </a:endParaRPr>
          </a:p>
          <a:p>
            <a:r>
              <a:rPr lang="fr-FR" sz="1600" dirty="0">
                <a:solidFill>
                  <a:srgbClr val="005482"/>
                </a:solidFill>
              </a:rPr>
              <a:t>représente 62 % des emplois salariés</a:t>
            </a:r>
          </a:p>
          <a:p>
            <a:r>
              <a:rPr lang="fr-FR" sz="1600" dirty="0">
                <a:solidFill>
                  <a:srgbClr val="005482"/>
                </a:solidFill>
              </a:rPr>
              <a:t>du secteur privé du département</a:t>
            </a:r>
          </a:p>
          <a:p>
            <a:r>
              <a:rPr lang="fr-FR" sz="1600" dirty="0">
                <a:solidFill>
                  <a:srgbClr val="005482"/>
                </a:solidFill>
              </a:rPr>
              <a:t>avec </a:t>
            </a:r>
            <a:r>
              <a:rPr lang="fr-FR" sz="1600" b="1" dirty="0">
                <a:solidFill>
                  <a:srgbClr val="005482"/>
                </a:solidFill>
              </a:rPr>
              <a:t>49 500 emplois salariés</a:t>
            </a:r>
          </a:p>
          <a:p>
            <a:r>
              <a:rPr lang="fr-FR" sz="1600" b="1" dirty="0">
                <a:solidFill>
                  <a:srgbClr val="005482"/>
                </a:solidFill>
              </a:rPr>
              <a:t>du secteur privé fin 2023 </a:t>
            </a:r>
          </a:p>
          <a:p>
            <a:r>
              <a:rPr lang="fr-FR" sz="1600" dirty="0">
                <a:solidFill>
                  <a:srgbClr val="005482"/>
                </a:solidFill>
              </a:rPr>
              <a:t>(Loir-et-Cher : 80 245)</a:t>
            </a:r>
          </a:p>
        </p:txBody>
      </p:sp>
      <p:sp>
        <p:nvSpPr>
          <p:cNvPr id="18" name="ZoneTexte 17">
            <a:extLst>
              <a:ext uri="{FF2B5EF4-FFF2-40B4-BE49-F238E27FC236}">
                <a16:creationId xmlns:a16="http://schemas.microsoft.com/office/drawing/2014/main" id="{C21A3D63-1426-4200-9D2A-AF16BB2B7D70}"/>
              </a:ext>
            </a:extLst>
          </p:cNvPr>
          <p:cNvSpPr txBox="1"/>
          <p:nvPr/>
        </p:nvSpPr>
        <p:spPr>
          <a:xfrm>
            <a:off x="10502577" y="2267301"/>
            <a:ext cx="1278079" cy="338554"/>
          </a:xfrm>
          <a:prstGeom prst="rect">
            <a:avLst/>
          </a:prstGeom>
          <a:noFill/>
        </p:spPr>
        <p:txBody>
          <a:bodyPr wrap="square" rtlCol="0">
            <a:spAutoFit/>
          </a:bodyPr>
          <a:lstStyle/>
          <a:p>
            <a:r>
              <a:rPr lang="fr-FR" sz="1600" b="1" dirty="0">
                <a:solidFill>
                  <a:schemeClr val="tx2">
                    <a:lumMod val="75000"/>
                  </a:schemeClr>
                </a:solidFill>
              </a:rPr>
              <a:t>Loir-et-Cher</a:t>
            </a:r>
          </a:p>
        </p:txBody>
      </p:sp>
      <p:cxnSp>
        <p:nvCxnSpPr>
          <p:cNvPr id="9" name="Connecteur droit 8">
            <a:extLst>
              <a:ext uri="{FF2B5EF4-FFF2-40B4-BE49-F238E27FC236}">
                <a16:creationId xmlns:a16="http://schemas.microsoft.com/office/drawing/2014/main" id="{2280F030-B79A-4D20-B077-903FFBA2EE77}"/>
              </a:ext>
            </a:extLst>
          </p:cNvPr>
          <p:cNvCxnSpPr/>
          <p:nvPr/>
        </p:nvCxnSpPr>
        <p:spPr>
          <a:xfrm>
            <a:off x="8128702" y="3134185"/>
            <a:ext cx="0" cy="2699056"/>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3" name="Graphique 12">
            <a:extLst>
              <a:ext uri="{FF2B5EF4-FFF2-40B4-BE49-F238E27FC236}">
                <a16:creationId xmlns:a16="http://schemas.microsoft.com/office/drawing/2014/main" id="{27BFC66C-C51B-4FF8-81FE-7E464757F821}"/>
              </a:ext>
            </a:extLst>
          </p:cNvPr>
          <p:cNvGraphicFramePr>
            <a:graphicFrameLocks/>
          </p:cNvGraphicFramePr>
          <p:nvPr>
            <p:extLst>
              <p:ext uri="{D42A27DB-BD31-4B8C-83A1-F6EECF244321}">
                <p14:modId xmlns:p14="http://schemas.microsoft.com/office/powerpoint/2010/main" val="2891827546"/>
              </p:ext>
            </p:extLst>
          </p:nvPr>
        </p:nvGraphicFramePr>
        <p:xfrm>
          <a:off x="189399" y="3616839"/>
          <a:ext cx="3240000" cy="28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156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074"/>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n w="0"/>
              <a:solidFill>
                <a:schemeClr val="bg1"/>
              </a:solidFill>
              <a:effectLst>
                <a:outerShdw blurRad="38100" dist="19050" dir="2700000" algn="tl" rotWithShape="0">
                  <a:schemeClr val="dk1">
                    <a:alpha val="40000"/>
                  </a:schemeClr>
                </a:outerShdw>
              </a:effectLst>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4" name="Rectangle 13"/>
          <p:cNvSpPr/>
          <p:nvPr/>
        </p:nvSpPr>
        <p:spPr>
          <a:xfrm>
            <a:off x="7671695" y="6549955"/>
            <a:ext cx="4355423" cy="276999"/>
          </a:xfrm>
          <a:prstGeom prst="rect">
            <a:avLst/>
          </a:prstGeom>
        </p:spPr>
        <p:txBody>
          <a:bodyPr wrap="none">
            <a:spAutoFit/>
          </a:bodyPr>
          <a:lstStyle/>
          <a:p>
            <a:r>
              <a:rPr lang="fr-FR" sz="1200" i="1" dirty="0">
                <a:solidFill>
                  <a:srgbClr val="005482"/>
                </a:solidFill>
              </a:rPr>
              <a:t>D'après source : URSSAF, données statistiques 2006-2023 au 31/12</a:t>
            </a:r>
          </a:p>
        </p:txBody>
      </p:sp>
      <p:sp>
        <p:nvSpPr>
          <p:cNvPr id="15" name="Titre 1"/>
          <p:cNvSpPr txBox="1">
            <a:spLocks/>
          </p:cNvSpPr>
          <p:nvPr/>
        </p:nvSpPr>
        <p:spPr>
          <a:xfrm>
            <a:off x="790501" y="119193"/>
            <a:ext cx="11341077" cy="100479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dirty="0">
                <a:ln w="0"/>
                <a:effectLst>
                  <a:outerShdw blurRad="38100" dist="19050" dir="2700000" algn="tl" rotWithShape="0">
                    <a:schemeClr val="dk1">
                      <a:alpha val="40000"/>
                    </a:schemeClr>
                  </a:outerShdw>
                </a:effectLst>
              </a:rPr>
              <a:t>Évolution de l’emploi salarié du secteur privé (hors agriculture)</a:t>
            </a:r>
            <a:endParaRPr lang="fr-FR" sz="4400" baseline="0" dirty="0">
              <a:ln w="0"/>
              <a:effectLst>
                <a:outerShdw blurRad="38100" dist="19050" dir="2700000" algn="tl" rotWithShape="0">
                  <a:schemeClr val="dk1">
                    <a:alpha val="40000"/>
                  </a:schemeClr>
                </a:outerShdw>
              </a:effectLst>
            </a:endParaRPr>
          </a:p>
          <a:p>
            <a:r>
              <a:rPr lang="fr-FR" sz="4400" dirty="0">
                <a:ln w="0"/>
                <a:effectLst>
                  <a:outerShdw blurRad="38100" dist="19050" dir="2700000" algn="tl" rotWithShape="0">
                    <a:schemeClr val="dk1">
                      <a:alpha val="40000"/>
                    </a:schemeClr>
                  </a:outerShdw>
                </a:effectLst>
              </a:rPr>
              <a:t>par grands secteurs d’activité</a:t>
            </a:r>
          </a:p>
        </p:txBody>
      </p:sp>
      <p:sp>
        <p:nvSpPr>
          <p:cNvPr id="17" name="Rectangle 16"/>
          <p:cNvSpPr/>
          <p:nvPr/>
        </p:nvSpPr>
        <p:spPr>
          <a:xfrm>
            <a:off x="139545" y="2152983"/>
            <a:ext cx="1109296" cy="307777"/>
          </a:xfrm>
          <a:prstGeom prst="rect">
            <a:avLst/>
          </a:prstGeom>
        </p:spPr>
        <p:txBody>
          <a:bodyPr wrap="square">
            <a:spAutoFit/>
          </a:bodyPr>
          <a:lstStyle/>
          <a:p>
            <a:pPr algn="ctr"/>
            <a:r>
              <a:rPr lang="fr-FR" sz="1400" dirty="0">
                <a:ln w="0"/>
              </a:rPr>
              <a:t>Industrie</a:t>
            </a:r>
          </a:p>
        </p:txBody>
      </p:sp>
      <p:sp>
        <p:nvSpPr>
          <p:cNvPr id="18" name="Rectangle 17"/>
          <p:cNvSpPr/>
          <p:nvPr/>
        </p:nvSpPr>
        <p:spPr>
          <a:xfrm>
            <a:off x="210976" y="2657164"/>
            <a:ext cx="1266825" cy="307777"/>
          </a:xfrm>
          <a:prstGeom prst="rect">
            <a:avLst/>
          </a:prstGeom>
        </p:spPr>
        <p:txBody>
          <a:bodyPr wrap="square">
            <a:spAutoFit/>
          </a:bodyPr>
          <a:lstStyle/>
          <a:p>
            <a:pPr algn="ctr"/>
            <a:r>
              <a:rPr lang="fr-FR" sz="1400" dirty="0">
                <a:ln w="0"/>
              </a:rPr>
              <a:t>Construction</a:t>
            </a:r>
          </a:p>
        </p:txBody>
      </p:sp>
      <p:sp>
        <p:nvSpPr>
          <p:cNvPr id="19" name="Rectangle 18"/>
          <p:cNvSpPr/>
          <p:nvPr/>
        </p:nvSpPr>
        <p:spPr>
          <a:xfrm>
            <a:off x="130019" y="3154719"/>
            <a:ext cx="1266825" cy="307777"/>
          </a:xfrm>
          <a:prstGeom prst="rect">
            <a:avLst/>
          </a:prstGeom>
        </p:spPr>
        <p:txBody>
          <a:bodyPr wrap="square">
            <a:spAutoFit/>
          </a:bodyPr>
          <a:lstStyle/>
          <a:p>
            <a:pPr algn="ctr"/>
            <a:r>
              <a:rPr lang="fr-FR" sz="1400" dirty="0">
                <a:ln w="0"/>
              </a:rPr>
              <a:t>Commerce</a:t>
            </a:r>
          </a:p>
        </p:txBody>
      </p:sp>
      <p:sp>
        <p:nvSpPr>
          <p:cNvPr id="20" name="Rectangle 19"/>
          <p:cNvSpPr/>
          <p:nvPr/>
        </p:nvSpPr>
        <p:spPr>
          <a:xfrm>
            <a:off x="182046" y="3602397"/>
            <a:ext cx="985832" cy="307777"/>
          </a:xfrm>
          <a:prstGeom prst="rect">
            <a:avLst/>
          </a:prstGeom>
        </p:spPr>
        <p:txBody>
          <a:bodyPr wrap="square">
            <a:spAutoFit/>
          </a:bodyPr>
          <a:lstStyle/>
          <a:p>
            <a:pPr algn="ctr"/>
            <a:r>
              <a:rPr lang="fr-FR" sz="1400" dirty="0">
                <a:ln w="0"/>
              </a:rPr>
              <a:t>Services</a:t>
            </a:r>
          </a:p>
        </p:txBody>
      </p:sp>
      <p:sp>
        <p:nvSpPr>
          <p:cNvPr id="21" name="Rectangle 20"/>
          <p:cNvSpPr/>
          <p:nvPr/>
        </p:nvSpPr>
        <p:spPr>
          <a:xfrm>
            <a:off x="136493" y="4724322"/>
            <a:ext cx="1109296" cy="307777"/>
          </a:xfrm>
          <a:prstGeom prst="rect">
            <a:avLst/>
          </a:prstGeom>
        </p:spPr>
        <p:txBody>
          <a:bodyPr wrap="square">
            <a:spAutoFit/>
          </a:bodyPr>
          <a:lstStyle/>
          <a:p>
            <a:pPr algn="ctr"/>
            <a:r>
              <a:rPr lang="fr-FR" sz="1400" dirty="0">
                <a:ln w="0"/>
              </a:rPr>
              <a:t>Industrie</a:t>
            </a:r>
          </a:p>
        </p:txBody>
      </p:sp>
      <p:sp>
        <p:nvSpPr>
          <p:cNvPr id="22" name="Rectangle 21"/>
          <p:cNvSpPr/>
          <p:nvPr/>
        </p:nvSpPr>
        <p:spPr>
          <a:xfrm>
            <a:off x="207924" y="5215251"/>
            <a:ext cx="1266825" cy="307777"/>
          </a:xfrm>
          <a:prstGeom prst="rect">
            <a:avLst/>
          </a:prstGeom>
        </p:spPr>
        <p:txBody>
          <a:bodyPr wrap="square">
            <a:spAutoFit/>
          </a:bodyPr>
          <a:lstStyle/>
          <a:p>
            <a:pPr algn="ctr"/>
            <a:r>
              <a:rPr lang="fr-FR" sz="1400" dirty="0">
                <a:ln w="0"/>
              </a:rPr>
              <a:t>Construction</a:t>
            </a:r>
          </a:p>
        </p:txBody>
      </p:sp>
      <p:sp>
        <p:nvSpPr>
          <p:cNvPr id="23" name="Rectangle 22"/>
          <p:cNvSpPr/>
          <p:nvPr/>
        </p:nvSpPr>
        <p:spPr>
          <a:xfrm>
            <a:off x="126967" y="5679676"/>
            <a:ext cx="1266825" cy="307777"/>
          </a:xfrm>
          <a:prstGeom prst="rect">
            <a:avLst/>
          </a:prstGeom>
        </p:spPr>
        <p:txBody>
          <a:bodyPr wrap="square">
            <a:spAutoFit/>
          </a:bodyPr>
          <a:lstStyle/>
          <a:p>
            <a:pPr algn="ctr"/>
            <a:r>
              <a:rPr lang="fr-FR" sz="1400" dirty="0">
                <a:ln w="0"/>
              </a:rPr>
              <a:t>Commerce</a:t>
            </a:r>
          </a:p>
        </p:txBody>
      </p:sp>
      <p:sp>
        <p:nvSpPr>
          <p:cNvPr id="24" name="Rectangle 23"/>
          <p:cNvSpPr/>
          <p:nvPr/>
        </p:nvSpPr>
        <p:spPr>
          <a:xfrm>
            <a:off x="178994" y="6147232"/>
            <a:ext cx="985832" cy="307777"/>
          </a:xfrm>
          <a:prstGeom prst="rect">
            <a:avLst/>
          </a:prstGeom>
        </p:spPr>
        <p:txBody>
          <a:bodyPr wrap="square">
            <a:spAutoFit/>
          </a:bodyPr>
          <a:lstStyle/>
          <a:p>
            <a:pPr algn="ctr"/>
            <a:r>
              <a:rPr lang="fr-FR" sz="1400" dirty="0">
                <a:ln w="0"/>
              </a:rPr>
              <a:t>Services</a:t>
            </a:r>
          </a:p>
        </p:txBody>
      </p:sp>
      <p:sp>
        <p:nvSpPr>
          <p:cNvPr id="25" name="Rectangle 24"/>
          <p:cNvSpPr/>
          <p:nvPr/>
        </p:nvSpPr>
        <p:spPr>
          <a:xfrm>
            <a:off x="10628512" y="2710617"/>
            <a:ext cx="1352512" cy="369332"/>
          </a:xfrm>
          <a:prstGeom prst="rect">
            <a:avLst/>
          </a:prstGeom>
        </p:spPr>
        <p:txBody>
          <a:bodyPr wrap="square">
            <a:spAutoFit/>
          </a:bodyPr>
          <a:lstStyle/>
          <a:p>
            <a:pPr algn="ctr"/>
            <a:r>
              <a:rPr lang="fr-FR" b="1" dirty="0">
                <a:ln w="0"/>
                <a:solidFill>
                  <a:schemeClr val="accent2"/>
                </a:solidFill>
                <a:effectLst>
                  <a:outerShdw blurRad="38100" dist="19050" dir="2700000" algn="tl" rotWithShape="0">
                    <a:schemeClr val="dk1">
                      <a:alpha val="40000"/>
                    </a:schemeClr>
                  </a:outerShdw>
                </a:effectLst>
              </a:rPr>
              <a:t>Loir-et-Cher</a:t>
            </a:r>
          </a:p>
        </p:txBody>
      </p:sp>
      <p:sp>
        <p:nvSpPr>
          <p:cNvPr id="26" name="Rectangle 25"/>
          <p:cNvSpPr/>
          <p:nvPr/>
        </p:nvSpPr>
        <p:spPr>
          <a:xfrm>
            <a:off x="9892749" y="4851317"/>
            <a:ext cx="2183638" cy="646331"/>
          </a:xfrm>
          <a:prstGeom prst="rect">
            <a:avLst/>
          </a:prstGeom>
        </p:spPr>
        <p:txBody>
          <a:bodyPr wrap="square">
            <a:spAutoFit/>
          </a:bodyPr>
          <a:lstStyle/>
          <a:p>
            <a:pPr algn="r"/>
            <a:r>
              <a:rPr lang="fr-FR" b="1" dirty="0">
                <a:ln w="0"/>
                <a:solidFill>
                  <a:schemeClr val="accent2"/>
                </a:solidFill>
                <a:effectLst>
                  <a:outerShdw blurRad="38100" dist="19050" dir="2700000" algn="tl" rotWithShape="0">
                    <a:schemeClr val="dk1">
                      <a:alpha val="40000"/>
                    </a:schemeClr>
                  </a:outerShdw>
                </a:effectLst>
              </a:rPr>
              <a:t>Bassin d'éducation</a:t>
            </a:r>
          </a:p>
          <a:p>
            <a:pPr algn="r"/>
            <a:r>
              <a:rPr lang="fr-FR" b="1" dirty="0">
                <a:ln w="0"/>
                <a:solidFill>
                  <a:schemeClr val="accent2"/>
                </a:solidFill>
                <a:effectLst>
                  <a:outerShdw blurRad="38100" dist="19050" dir="2700000" algn="tl" rotWithShape="0">
                    <a:schemeClr val="dk1">
                      <a:alpha val="40000"/>
                    </a:schemeClr>
                  </a:outerShdw>
                </a:effectLst>
              </a:rPr>
              <a:t>de proximité de Blois</a:t>
            </a:r>
          </a:p>
        </p:txBody>
      </p:sp>
      <p:sp>
        <p:nvSpPr>
          <p:cNvPr id="27" name="Rectangle 26"/>
          <p:cNvSpPr/>
          <p:nvPr/>
        </p:nvSpPr>
        <p:spPr>
          <a:xfrm>
            <a:off x="2260585" y="4228300"/>
            <a:ext cx="1563305" cy="369332"/>
          </a:xfrm>
          <a:prstGeom prst="rect">
            <a:avLst/>
          </a:prstGeom>
        </p:spPr>
        <p:txBody>
          <a:bodyPr wrap="square">
            <a:spAutoFit/>
          </a:bodyPr>
          <a:lstStyle/>
          <a:p>
            <a:pPr algn="ctr"/>
            <a:r>
              <a:rPr lang="fr-FR" sz="1600" b="1" dirty="0">
                <a:ln w="0"/>
                <a:solidFill>
                  <a:srgbClr val="FF0000"/>
                </a:solidFill>
              </a:rPr>
              <a:t>- 650 </a:t>
            </a:r>
            <a:r>
              <a:rPr lang="fr-FR" b="1" dirty="0">
                <a:ln w="0"/>
                <a:solidFill>
                  <a:srgbClr val="FF0000"/>
                </a:solidFill>
              </a:rPr>
              <a:t>emplois</a:t>
            </a:r>
          </a:p>
        </p:txBody>
      </p:sp>
      <p:sp>
        <p:nvSpPr>
          <p:cNvPr id="28" name="Rectangle 27"/>
          <p:cNvSpPr/>
          <p:nvPr/>
        </p:nvSpPr>
        <p:spPr>
          <a:xfrm>
            <a:off x="4861015" y="4228300"/>
            <a:ext cx="1563304" cy="369332"/>
          </a:xfrm>
          <a:prstGeom prst="rect">
            <a:avLst/>
          </a:prstGeom>
        </p:spPr>
        <p:txBody>
          <a:bodyPr wrap="square">
            <a:spAutoFit/>
          </a:bodyPr>
          <a:lstStyle/>
          <a:p>
            <a:pPr algn="ctr"/>
            <a:r>
              <a:rPr lang="fr-FR" sz="1600" b="1" dirty="0">
                <a:ln w="0"/>
                <a:solidFill>
                  <a:srgbClr val="FF0000"/>
                </a:solidFill>
              </a:rPr>
              <a:t>- 2 116 </a:t>
            </a:r>
            <a:r>
              <a:rPr lang="fr-FR" b="1" dirty="0">
                <a:ln w="0"/>
                <a:solidFill>
                  <a:srgbClr val="FF0000"/>
                </a:solidFill>
              </a:rPr>
              <a:t>emplois</a:t>
            </a:r>
          </a:p>
        </p:txBody>
      </p:sp>
      <p:sp>
        <p:nvSpPr>
          <p:cNvPr id="29" name="Rectangle 28"/>
          <p:cNvSpPr/>
          <p:nvPr/>
        </p:nvSpPr>
        <p:spPr>
          <a:xfrm>
            <a:off x="7875959" y="4204779"/>
            <a:ext cx="1665332" cy="369332"/>
          </a:xfrm>
          <a:prstGeom prst="rect">
            <a:avLst/>
          </a:prstGeom>
        </p:spPr>
        <p:txBody>
          <a:bodyPr wrap="square">
            <a:spAutoFit/>
          </a:bodyPr>
          <a:lstStyle/>
          <a:p>
            <a:pPr algn="ctr"/>
            <a:r>
              <a:rPr lang="fr-FR" sz="1600" b="1" dirty="0">
                <a:ln w="0"/>
                <a:solidFill>
                  <a:schemeClr val="accent5"/>
                </a:solidFill>
              </a:rPr>
              <a:t>+ 2 804 </a:t>
            </a:r>
            <a:r>
              <a:rPr lang="fr-FR" b="1" dirty="0">
                <a:ln w="0"/>
                <a:solidFill>
                  <a:schemeClr val="accent5"/>
                </a:solidFill>
              </a:rPr>
              <a:t>emplois</a:t>
            </a:r>
          </a:p>
        </p:txBody>
      </p:sp>
      <p:sp>
        <p:nvSpPr>
          <p:cNvPr id="31" name="Rectangle 30"/>
          <p:cNvSpPr/>
          <p:nvPr/>
        </p:nvSpPr>
        <p:spPr>
          <a:xfrm>
            <a:off x="2234955" y="1279503"/>
            <a:ext cx="1528928" cy="646331"/>
          </a:xfrm>
          <a:prstGeom prst="rect">
            <a:avLst/>
          </a:prstGeom>
        </p:spPr>
        <p:txBody>
          <a:bodyPr wrap="square">
            <a:spAutoFit/>
          </a:bodyPr>
          <a:lstStyle/>
          <a:p>
            <a:pPr algn="ctr"/>
            <a:r>
              <a:rPr lang="fr-FR" sz="2000" b="1" dirty="0">
                <a:ln w="0"/>
              </a:rPr>
              <a:t>2006-2012</a:t>
            </a:r>
          </a:p>
          <a:p>
            <a:pPr algn="ctr"/>
            <a:r>
              <a:rPr lang="fr-FR" sz="1600" b="1" dirty="0">
                <a:ln w="0"/>
                <a:solidFill>
                  <a:srgbClr val="FF0000"/>
                </a:solidFill>
              </a:rPr>
              <a:t>- 3 305 emplois</a:t>
            </a:r>
          </a:p>
        </p:txBody>
      </p:sp>
      <p:sp>
        <p:nvSpPr>
          <p:cNvPr id="32" name="Rectangle 31"/>
          <p:cNvSpPr/>
          <p:nvPr/>
        </p:nvSpPr>
        <p:spPr>
          <a:xfrm>
            <a:off x="4793499" y="1279503"/>
            <a:ext cx="1587158" cy="646331"/>
          </a:xfrm>
          <a:prstGeom prst="rect">
            <a:avLst/>
          </a:prstGeom>
        </p:spPr>
        <p:txBody>
          <a:bodyPr wrap="square">
            <a:spAutoFit/>
          </a:bodyPr>
          <a:lstStyle/>
          <a:p>
            <a:pPr algn="ctr"/>
            <a:r>
              <a:rPr lang="fr-FR" sz="2000" b="1" dirty="0">
                <a:ln w="0"/>
              </a:rPr>
              <a:t>2012-2017</a:t>
            </a:r>
          </a:p>
          <a:p>
            <a:pPr algn="ctr"/>
            <a:r>
              <a:rPr lang="fr-FR" sz="1600" b="1" dirty="0">
                <a:ln w="0"/>
                <a:solidFill>
                  <a:srgbClr val="FF0000"/>
                </a:solidFill>
              </a:rPr>
              <a:t>- 2 401 emplois</a:t>
            </a:r>
          </a:p>
        </p:txBody>
      </p:sp>
      <p:sp>
        <p:nvSpPr>
          <p:cNvPr id="33" name="Rectangle 32"/>
          <p:cNvSpPr/>
          <p:nvPr/>
        </p:nvSpPr>
        <p:spPr>
          <a:xfrm>
            <a:off x="7688636" y="1279503"/>
            <a:ext cx="1514014" cy="646331"/>
          </a:xfrm>
          <a:prstGeom prst="rect">
            <a:avLst/>
          </a:prstGeom>
        </p:spPr>
        <p:txBody>
          <a:bodyPr wrap="square">
            <a:spAutoFit/>
          </a:bodyPr>
          <a:lstStyle/>
          <a:p>
            <a:pPr algn="ctr"/>
            <a:r>
              <a:rPr lang="fr-FR" sz="2000" b="1" dirty="0">
                <a:ln w="0"/>
              </a:rPr>
              <a:t>2017-2023</a:t>
            </a:r>
          </a:p>
          <a:p>
            <a:pPr algn="ctr"/>
            <a:r>
              <a:rPr lang="fr-FR" sz="1600" b="1" dirty="0">
                <a:ln w="0"/>
                <a:solidFill>
                  <a:schemeClr val="accent5"/>
                </a:solidFill>
              </a:rPr>
              <a:t>+ 3 310 emplois</a:t>
            </a:r>
          </a:p>
        </p:txBody>
      </p:sp>
      <p:graphicFrame>
        <p:nvGraphicFramePr>
          <p:cNvPr id="51" name="Graphique 50">
            <a:extLst>
              <a:ext uri="{FF2B5EF4-FFF2-40B4-BE49-F238E27FC236}">
                <a16:creationId xmlns:a16="http://schemas.microsoft.com/office/drawing/2014/main" id="{62EB35A0-9E42-42F3-B550-4998F7D47B71}"/>
              </a:ext>
            </a:extLst>
          </p:cNvPr>
          <p:cNvGraphicFramePr>
            <a:graphicFrameLocks/>
          </p:cNvGraphicFramePr>
          <p:nvPr>
            <p:extLst/>
          </p:nvPr>
        </p:nvGraphicFramePr>
        <p:xfrm>
          <a:off x="1484764" y="1900432"/>
          <a:ext cx="3792361" cy="2275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Graphique 52">
            <a:extLst>
              <a:ext uri="{FF2B5EF4-FFF2-40B4-BE49-F238E27FC236}">
                <a16:creationId xmlns:a16="http://schemas.microsoft.com/office/drawing/2014/main" id="{3C923C59-A461-4DA4-BC5C-94BB3D44C46C}"/>
              </a:ext>
            </a:extLst>
          </p:cNvPr>
          <p:cNvGraphicFramePr>
            <a:graphicFrameLocks/>
          </p:cNvGraphicFramePr>
          <p:nvPr>
            <p:extLst/>
          </p:nvPr>
        </p:nvGraphicFramePr>
        <p:xfrm>
          <a:off x="6629637" y="1890308"/>
          <a:ext cx="3792361" cy="22754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Graphique 51">
            <a:extLst>
              <a:ext uri="{FF2B5EF4-FFF2-40B4-BE49-F238E27FC236}">
                <a16:creationId xmlns:a16="http://schemas.microsoft.com/office/drawing/2014/main" id="{819D569B-829F-4648-922D-3E2A252C4182}"/>
              </a:ext>
            </a:extLst>
          </p:cNvPr>
          <p:cNvGraphicFramePr>
            <a:graphicFrameLocks/>
          </p:cNvGraphicFramePr>
          <p:nvPr>
            <p:extLst/>
          </p:nvPr>
        </p:nvGraphicFramePr>
        <p:xfrm>
          <a:off x="4007636" y="1895370"/>
          <a:ext cx="3792361" cy="2275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4" name="Graphique 53">
            <a:extLst>
              <a:ext uri="{FF2B5EF4-FFF2-40B4-BE49-F238E27FC236}">
                <a16:creationId xmlns:a16="http://schemas.microsoft.com/office/drawing/2014/main" id="{0B834BDF-CB5C-41E6-A0C0-5332ED70DB3D}"/>
              </a:ext>
            </a:extLst>
          </p:cNvPr>
          <p:cNvGraphicFramePr>
            <a:graphicFrameLocks/>
          </p:cNvGraphicFramePr>
          <p:nvPr>
            <p:extLst/>
          </p:nvPr>
        </p:nvGraphicFramePr>
        <p:xfrm>
          <a:off x="1461598" y="4463390"/>
          <a:ext cx="3792361" cy="22754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Graphique 54">
            <a:extLst>
              <a:ext uri="{FF2B5EF4-FFF2-40B4-BE49-F238E27FC236}">
                <a16:creationId xmlns:a16="http://schemas.microsoft.com/office/drawing/2014/main" id="{99FE83BD-859D-44AD-80A3-7DD0DE9DD485}"/>
              </a:ext>
            </a:extLst>
          </p:cNvPr>
          <p:cNvGraphicFramePr>
            <a:graphicFrameLocks/>
          </p:cNvGraphicFramePr>
          <p:nvPr>
            <p:extLst/>
          </p:nvPr>
        </p:nvGraphicFramePr>
        <p:xfrm>
          <a:off x="4014902" y="4440788"/>
          <a:ext cx="3792361" cy="22754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Graphique 55">
            <a:extLst>
              <a:ext uri="{FF2B5EF4-FFF2-40B4-BE49-F238E27FC236}">
                <a16:creationId xmlns:a16="http://schemas.microsoft.com/office/drawing/2014/main" id="{A74D8D42-E815-42CE-99A7-3649B028FA17}"/>
              </a:ext>
            </a:extLst>
          </p:cNvPr>
          <p:cNvGraphicFramePr>
            <a:graphicFrameLocks/>
          </p:cNvGraphicFramePr>
          <p:nvPr>
            <p:extLst/>
          </p:nvPr>
        </p:nvGraphicFramePr>
        <p:xfrm>
          <a:off x="6629637" y="4387983"/>
          <a:ext cx="3792361" cy="2275417"/>
        </p:xfrm>
        <a:graphic>
          <a:graphicData uri="http://schemas.openxmlformats.org/drawingml/2006/chart">
            <c:chart xmlns:c="http://schemas.openxmlformats.org/drawingml/2006/chart" xmlns:r="http://schemas.openxmlformats.org/officeDocument/2006/relationships" r:id="rId9"/>
          </a:graphicData>
        </a:graphic>
      </p:graphicFrame>
      <p:cxnSp>
        <p:nvCxnSpPr>
          <p:cNvPr id="3" name="Connecteur droit 2">
            <a:extLst>
              <a:ext uri="{FF2B5EF4-FFF2-40B4-BE49-F238E27FC236}">
                <a16:creationId xmlns:a16="http://schemas.microsoft.com/office/drawing/2014/main" id="{EA88B812-B780-4255-AB39-7A56F11F7B2D}"/>
              </a:ext>
            </a:extLst>
          </p:cNvPr>
          <p:cNvCxnSpPr/>
          <p:nvPr/>
        </p:nvCxnSpPr>
        <p:spPr>
          <a:xfrm>
            <a:off x="162997" y="4175292"/>
            <a:ext cx="11744081" cy="0"/>
          </a:xfrm>
          <a:prstGeom prst="line">
            <a:avLst/>
          </a:prstGeom>
          <a:ln w="19050">
            <a:solidFill>
              <a:schemeClr val="bg2">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84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32" name="ZoneTexte 31"/>
          <p:cNvSpPr txBox="1"/>
          <p:nvPr/>
        </p:nvSpPr>
        <p:spPr>
          <a:xfrm>
            <a:off x="8714113" y="6511950"/>
            <a:ext cx="3190462" cy="276999"/>
          </a:xfrm>
          <a:prstGeom prst="rect">
            <a:avLst/>
          </a:prstGeom>
          <a:noFill/>
        </p:spPr>
        <p:txBody>
          <a:bodyPr wrap="square" rtlCol="0">
            <a:spAutoFit/>
          </a:bodyPr>
          <a:lstStyle/>
          <a:p>
            <a:r>
              <a:rPr lang="fr-FR" sz="1200" i="1" dirty="0">
                <a:solidFill>
                  <a:srgbClr val="005482"/>
                </a:solidFill>
              </a:rPr>
              <a:t>D'après source : ACOSS-URSSAF au 31/12/2023</a:t>
            </a:r>
          </a:p>
        </p:txBody>
      </p:sp>
      <p:sp>
        <p:nvSpPr>
          <p:cNvPr id="24" name="Titre 1"/>
          <p:cNvSpPr txBox="1">
            <a:spLocks/>
          </p:cNvSpPr>
          <p:nvPr/>
        </p:nvSpPr>
        <p:spPr>
          <a:xfrm>
            <a:off x="689617" y="86739"/>
            <a:ext cx="11502383" cy="1020166"/>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3600" baseline="0" dirty="0"/>
              <a:t>Loir-et-Cher : près de 19 200 salariés privés</a:t>
            </a:r>
          </a:p>
          <a:p>
            <a:r>
              <a:rPr lang="fr-FR" sz="3600" baseline="0" dirty="0"/>
              <a:t>pour une industrie diversifiée</a:t>
            </a:r>
          </a:p>
        </p:txBody>
      </p:sp>
      <p:sp>
        <p:nvSpPr>
          <p:cNvPr id="15" name="ZoneTexte 14"/>
          <p:cNvSpPr txBox="1"/>
          <p:nvPr/>
        </p:nvSpPr>
        <p:spPr>
          <a:xfrm>
            <a:off x="2790826" y="1666412"/>
            <a:ext cx="3939693" cy="646331"/>
          </a:xfrm>
          <a:prstGeom prst="rect">
            <a:avLst/>
          </a:prstGeom>
          <a:noFill/>
        </p:spPr>
        <p:txBody>
          <a:bodyPr wrap="square" rtlCol="0">
            <a:spAutoFit/>
          </a:bodyPr>
          <a:lstStyle/>
          <a:p>
            <a:pPr algn="ctr"/>
            <a:r>
              <a:rPr lang="fr-FR" b="1" dirty="0">
                <a:solidFill>
                  <a:srgbClr val="005482"/>
                </a:solidFill>
              </a:rPr>
              <a:t>Effectifs salariés des principaux secteurs industriels de Loir-et-Cher</a:t>
            </a:r>
          </a:p>
        </p:txBody>
      </p:sp>
      <p:sp>
        <p:nvSpPr>
          <p:cNvPr id="18" name="ZoneTexte 17"/>
          <p:cNvSpPr txBox="1"/>
          <p:nvPr/>
        </p:nvSpPr>
        <p:spPr>
          <a:xfrm>
            <a:off x="7431328" y="1384911"/>
            <a:ext cx="4123766" cy="369332"/>
          </a:xfrm>
          <a:prstGeom prst="rect">
            <a:avLst/>
          </a:prstGeom>
          <a:noFill/>
        </p:spPr>
        <p:txBody>
          <a:bodyPr wrap="square" rtlCol="0">
            <a:spAutoFit/>
          </a:bodyPr>
          <a:lstStyle/>
          <a:p>
            <a:pPr algn="ctr"/>
            <a:r>
              <a:rPr lang="fr-FR" b="1" dirty="0">
                <a:solidFill>
                  <a:srgbClr val="005482"/>
                </a:solidFill>
              </a:rPr>
              <a:t>Spécificités économiques du Loir-et-Cher</a:t>
            </a:r>
          </a:p>
        </p:txBody>
      </p:sp>
      <p:sp>
        <p:nvSpPr>
          <p:cNvPr id="20" name="ZoneTexte 19"/>
          <p:cNvSpPr txBox="1"/>
          <p:nvPr/>
        </p:nvSpPr>
        <p:spPr>
          <a:xfrm>
            <a:off x="7116710" y="5721872"/>
            <a:ext cx="4532365" cy="646331"/>
          </a:xfrm>
          <a:prstGeom prst="rect">
            <a:avLst/>
          </a:prstGeom>
          <a:noFill/>
        </p:spPr>
        <p:txBody>
          <a:bodyPr wrap="square" rtlCol="0">
            <a:spAutoFit/>
          </a:bodyPr>
          <a:lstStyle/>
          <a:p>
            <a:r>
              <a:rPr lang="fr-FR" sz="1200" dirty="0">
                <a:solidFill>
                  <a:srgbClr val="005482"/>
                </a:solidFill>
              </a:rPr>
              <a:t>Clé de lecture : l’industrie automobile représente 2,4 % du total</a:t>
            </a:r>
          </a:p>
          <a:p>
            <a:r>
              <a:rPr lang="fr-FR" sz="1200" dirty="0">
                <a:solidFill>
                  <a:srgbClr val="005482"/>
                </a:solidFill>
              </a:rPr>
              <a:t>de l’emploi salarié privé en Loir-et-Cher, soit 3,9 fois plus qu’en région Centre-Val de Loire. C’est donc une forte spécificité locale.</a:t>
            </a:r>
          </a:p>
        </p:txBody>
      </p:sp>
      <p:sp>
        <p:nvSpPr>
          <p:cNvPr id="16" name="ZoneTexte 15"/>
          <p:cNvSpPr txBox="1"/>
          <p:nvPr/>
        </p:nvSpPr>
        <p:spPr>
          <a:xfrm>
            <a:off x="3094024" y="6511949"/>
            <a:ext cx="3092593" cy="276999"/>
          </a:xfrm>
          <a:prstGeom prst="rect">
            <a:avLst/>
          </a:prstGeom>
          <a:noFill/>
        </p:spPr>
        <p:txBody>
          <a:bodyPr wrap="square" rtlCol="0">
            <a:spAutoFit/>
          </a:bodyPr>
          <a:lstStyle/>
          <a:p>
            <a:r>
              <a:rPr lang="fr-FR" sz="1200" i="1" dirty="0">
                <a:solidFill>
                  <a:srgbClr val="005482"/>
                </a:solidFill>
              </a:rPr>
              <a:t>D'après source : ACOSS-URSSAF au 31/12/2023</a:t>
            </a:r>
          </a:p>
        </p:txBody>
      </p:sp>
      <p:sp>
        <p:nvSpPr>
          <p:cNvPr id="13" name="Bulle ronde 12"/>
          <p:cNvSpPr/>
          <p:nvPr/>
        </p:nvSpPr>
        <p:spPr>
          <a:xfrm>
            <a:off x="100884" y="1221916"/>
            <a:ext cx="2273157" cy="1341652"/>
          </a:xfrm>
          <a:prstGeom prst="wedgeEllipseCallout">
            <a:avLst>
              <a:gd name="adj1" fmla="val 54061"/>
              <a:gd name="adj2" fmla="val -4998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2"/>
                </a:solidFill>
              </a:rPr>
              <a:t>24 % </a:t>
            </a:r>
            <a:r>
              <a:rPr lang="fr-FR" sz="1400" b="1" dirty="0">
                <a:solidFill>
                  <a:srgbClr val="002060"/>
                </a:solidFill>
              </a:rPr>
              <a:t>des salariés du secteur privé du Loir-et-Cher sont dans l’industrie</a:t>
            </a:r>
          </a:p>
        </p:txBody>
      </p:sp>
      <p:pic>
        <p:nvPicPr>
          <p:cNvPr id="2" name="Image 1">
            <a:extLst>
              <a:ext uri="{FF2B5EF4-FFF2-40B4-BE49-F238E27FC236}">
                <a16:creationId xmlns:a16="http://schemas.microsoft.com/office/drawing/2014/main" id="{8704DD56-7341-49D9-9C1E-6FC1B2958B45}"/>
              </a:ext>
            </a:extLst>
          </p:cNvPr>
          <p:cNvPicPr>
            <a:picLocks noChangeAspect="1"/>
          </p:cNvPicPr>
          <p:nvPr/>
        </p:nvPicPr>
        <p:blipFill>
          <a:blip r:embed="rId4"/>
          <a:stretch>
            <a:fillRect/>
          </a:stretch>
        </p:blipFill>
        <p:spPr>
          <a:xfrm>
            <a:off x="7192026" y="1850882"/>
            <a:ext cx="4457049" cy="3800736"/>
          </a:xfrm>
          <a:prstGeom prst="rect">
            <a:avLst/>
          </a:prstGeom>
        </p:spPr>
      </p:pic>
      <p:graphicFrame>
        <p:nvGraphicFramePr>
          <p:cNvPr id="14" name="Graphique 13">
            <a:extLst>
              <a:ext uri="{FF2B5EF4-FFF2-40B4-BE49-F238E27FC236}">
                <a16:creationId xmlns:a16="http://schemas.microsoft.com/office/drawing/2014/main" id="{00000000-0008-0000-0500-000002000000}"/>
              </a:ext>
            </a:extLst>
          </p:cNvPr>
          <p:cNvGraphicFramePr>
            <a:graphicFrameLocks/>
          </p:cNvGraphicFramePr>
          <p:nvPr>
            <p:extLst/>
          </p:nvPr>
        </p:nvGraphicFramePr>
        <p:xfrm>
          <a:off x="463072" y="2245409"/>
          <a:ext cx="6267447" cy="4333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92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074"/>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n w="0"/>
                <a:solidFill>
                  <a:schemeClr val="bg1"/>
                </a:solidFill>
                <a:effectLst>
                  <a:outerShdw blurRad="38100" dist="19050" dir="2700000" algn="tl" rotWithShape="0">
                    <a:schemeClr val="dk1">
                      <a:alpha val="40000"/>
                    </a:schemeClr>
                  </a:outerShdw>
                </a:effectLst>
              </a:rPr>
              <a:t>Les 10 filières majeures de l’industrie en 2023, </a:t>
            </a:r>
          </a:p>
          <a:p>
            <a:pPr algn="ctr"/>
            <a:r>
              <a:rPr lang="fr-FR" sz="3600" b="1" dirty="0">
                <a:ln w="0"/>
                <a:solidFill>
                  <a:schemeClr val="bg1"/>
                </a:solidFill>
                <a:effectLst>
                  <a:outerShdw blurRad="38100" dist="19050" dir="2700000" algn="tl" rotWithShape="0">
                    <a:schemeClr val="dk1">
                      <a:alpha val="40000"/>
                    </a:schemeClr>
                  </a:outerShdw>
                </a:effectLst>
              </a:rPr>
              <a:t>en termes d’emploi salarié du secteur privé </a:t>
            </a:r>
          </a:p>
        </p:txBody>
      </p:sp>
      <p:sp>
        <p:nvSpPr>
          <p:cNvPr id="5" name="Rectangle 4"/>
          <p:cNvSpPr/>
          <p:nvPr/>
        </p:nvSpPr>
        <p:spPr>
          <a:xfrm>
            <a:off x="8820564" y="6573773"/>
            <a:ext cx="3371436" cy="253916"/>
          </a:xfrm>
          <a:prstGeom prst="rect">
            <a:avLst/>
          </a:prstGeom>
        </p:spPr>
        <p:txBody>
          <a:bodyPr wrap="none">
            <a:spAutoFit/>
          </a:bodyPr>
          <a:lstStyle/>
          <a:p>
            <a:r>
              <a:rPr lang="fr-FR" sz="1050" i="1" dirty="0">
                <a:solidFill>
                  <a:srgbClr val="005482"/>
                </a:solidFill>
              </a:rPr>
              <a:t>D'après source : URSSAF, données statistiques 31/12/2023</a:t>
            </a:r>
          </a:p>
        </p:txBody>
      </p:sp>
      <p:sp>
        <p:nvSpPr>
          <p:cNvPr id="7" name="ZoneTexte 6"/>
          <p:cNvSpPr txBox="1"/>
          <p:nvPr/>
        </p:nvSpPr>
        <p:spPr>
          <a:xfrm>
            <a:off x="123296" y="1393873"/>
            <a:ext cx="4334404" cy="2554545"/>
          </a:xfrm>
          <a:prstGeom prst="rect">
            <a:avLst/>
          </a:prstGeom>
          <a:solidFill>
            <a:schemeClr val="bg1">
              <a:lumMod val="95000"/>
            </a:schemeClr>
          </a:solidFill>
        </p:spPr>
        <p:txBody>
          <a:bodyPr wrap="square" rtlCol="0">
            <a:spAutoFit/>
          </a:bodyPr>
          <a:lstStyle/>
          <a:p>
            <a:r>
              <a:rPr lang="fr-FR" sz="1600" b="1" dirty="0">
                <a:solidFill>
                  <a:srgbClr val="005482"/>
                </a:solidFill>
              </a:rPr>
              <a:t>Bassin d'éducation de proximité</a:t>
            </a:r>
          </a:p>
          <a:p>
            <a:r>
              <a:rPr lang="fr-FR" sz="1600" b="1" dirty="0">
                <a:solidFill>
                  <a:srgbClr val="005482"/>
                </a:solidFill>
              </a:rPr>
              <a:t>de Blois :</a:t>
            </a:r>
          </a:p>
          <a:p>
            <a:endParaRPr lang="fr-FR" sz="1600" b="1" dirty="0">
              <a:solidFill>
                <a:srgbClr val="005482"/>
              </a:solidFill>
            </a:endParaRPr>
          </a:p>
          <a:p>
            <a:r>
              <a:rPr lang="fr-FR" sz="1600" b="1" dirty="0">
                <a:solidFill>
                  <a:srgbClr val="005482"/>
                </a:solidFill>
              </a:rPr>
              <a:t>Avec 9 700 emplois salariés,</a:t>
            </a:r>
          </a:p>
          <a:p>
            <a:r>
              <a:rPr lang="fr-FR" sz="1600" b="1" dirty="0">
                <a:solidFill>
                  <a:srgbClr val="005482"/>
                </a:solidFill>
              </a:rPr>
              <a:t>l’industrie représente 19,7 % </a:t>
            </a:r>
            <a:r>
              <a:rPr lang="fr-FR" sz="1600" dirty="0">
                <a:solidFill>
                  <a:srgbClr val="005482"/>
                </a:solidFill>
              </a:rPr>
              <a:t>des</a:t>
            </a:r>
            <a:r>
              <a:rPr lang="fr-FR" sz="1600" b="1" dirty="0">
                <a:solidFill>
                  <a:srgbClr val="005482"/>
                </a:solidFill>
              </a:rPr>
              <a:t> </a:t>
            </a:r>
            <a:r>
              <a:rPr lang="fr-FR" sz="1600" dirty="0">
                <a:solidFill>
                  <a:srgbClr val="005482"/>
                </a:solidFill>
              </a:rPr>
              <a:t>emplois salariés du secteur privé </a:t>
            </a:r>
            <a:r>
              <a:rPr lang="fr-FR" sz="1600" b="1" dirty="0">
                <a:solidFill>
                  <a:srgbClr val="005482"/>
                </a:solidFill>
              </a:rPr>
              <a:t>du bassin  </a:t>
            </a:r>
          </a:p>
          <a:p>
            <a:r>
              <a:rPr lang="fr-FR" sz="1600" b="1" dirty="0">
                <a:solidFill>
                  <a:srgbClr val="005482"/>
                </a:solidFill>
              </a:rPr>
              <a:t>(23,9 % en Loir-et-Cher)</a:t>
            </a:r>
          </a:p>
          <a:p>
            <a:endParaRPr lang="fr-FR" sz="1600" dirty="0">
              <a:solidFill>
                <a:srgbClr val="005482"/>
              </a:solidFill>
            </a:endParaRPr>
          </a:p>
          <a:p>
            <a:r>
              <a:rPr lang="fr-FR" sz="1600" dirty="0">
                <a:solidFill>
                  <a:srgbClr val="005482"/>
                </a:solidFill>
              </a:rPr>
              <a:t>Et </a:t>
            </a:r>
            <a:r>
              <a:rPr lang="fr-FR" sz="1600" b="1" dirty="0">
                <a:solidFill>
                  <a:srgbClr val="005482"/>
                </a:solidFill>
              </a:rPr>
              <a:t>51 %</a:t>
            </a:r>
            <a:r>
              <a:rPr lang="fr-FR" sz="1600" dirty="0">
                <a:solidFill>
                  <a:srgbClr val="005482"/>
                </a:solidFill>
              </a:rPr>
              <a:t> des emplois salariés du secteur privé</a:t>
            </a:r>
          </a:p>
          <a:p>
            <a:r>
              <a:rPr lang="fr-FR" sz="1600" dirty="0">
                <a:solidFill>
                  <a:srgbClr val="005482"/>
                </a:solidFill>
              </a:rPr>
              <a:t>de l’Industrie du </a:t>
            </a:r>
            <a:r>
              <a:rPr lang="fr-FR" sz="1600" b="1" dirty="0">
                <a:solidFill>
                  <a:srgbClr val="005482"/>
                </a:solidFill>
              </a:rPr>
              <a:t>département</a:t>
            </a:r>
          </a:p>
        </p:txBody>
      </p:sp>
      <p:sp>
        <p:nvSpPr>
          <p:cNvPr id="8" name="ZoneTexte 7"/>
          <p:cNvSpPr txBox="1"/>
          <p:nvPr/>
        </p:nvSpPr>
        <p:spPr>
          <a:xfrm>
            <a:off x="6827641" y="1168890"/>
            <a:ext cx="3678641" cy="369332"/>
          </a:xfrm>
          <a:prstGeom prst="rect">
            <a:avLst/>
          </a:prstGeom>
          <a:noFill/>
        </p:spPr>
        <p:txBody>
          <a:bodyPr wrap="square" rtlCol="0">
            <a:spAutoFit/>
          </a:bodyPr>
          <a:lstStyle/>
          <a:p>
            <a:pPr algn="ctr"/>
            <a:r>
              <a:rPr lang="fr-FR" b="1" dirty="0">
                <a:solidFill>
                  <a:srgbClr val="005482"/>
                </a:solidFill>
              </a:rPr>
              <a:t>Nombre d’emplois salariés par filière</a:t>
            </a:r>
            <a:endParaRPr lang="fr-FR" dirty="0">
              <a:solidFill>
                <a:srgbClr val="005482"/>
              </a:solidFill>
            </a:endParaRPr>
          </a:p>
        </p:txBody>
      </p:sp>
      <p:graphicFrame>
        <p:nvGraphicFramePr>
          <p:cNvPr id="11" name="Graphique 10">
            <a:extLst>
              <a:ext uri="{FF2B5EF4-FFF2-40B4-BE49-F238E27FC236}">
                <a16:creationId xmlns:a16="http://schemas.microsoft.com/office/drawing/2014/main" id="{F579FE89-7D4C-437B-BA9D-AFB99D787C86}"/>
              </a:ext>
            </a:extLst>
          </p:cNvPr>
          <p:cNvGraphicFramePr>
            <a:graphicFrameLocks/>
          </p:cNvGraphicFramePr>
          <p:nvPr>
            <p:extLst/>
          </p:nvPr>
        </p:nvGraphicFramePr>
        <p:xfrm>
          <a:off x="6248400" y="1767173"/>
          <a:ext cx="4572000" cy="476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CB2B343C-2F42-45E7-84EC-E0521FF92446}"/>
              </a:ext>
            </a:extLst>
          </p:cNvPr>
          <p:cNvGraphicFramePr>
            <a:graphicFrameLocks/>
          </p:cNvGraphicFramePr>
          <p:nvPr>
            <p:extLst/>
          </p:nvPr>
        </p:nvGraphicFramePr>
        <p:xfrm>
          <a:off x="3377700" y="1393873"/>
          <a:ext cx="1080000" cy="10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5293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21" name="Titre 1"/>
          <p:cNvSpPr txBox="1">
            <a:spLocks/>
          </p:cNvSpPr>
          <p:nvPr/>
        </p:nvSpPr>
        <p:spPr>
          <a:xfrm>
            <a:off x="8442646" y="6615425"/>
            <a:ext cx="3749354" cy="2251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i="1" dirty="0">
                <a:solidFill>
                  <a:srgbClr val="005482"/>
                </a:solidFill>
                <a:latin typeface="+mn-lt"/>
                <a:ea typeface="+mn-ea"/>
                <a:cs typeface="+mn-cs"/>
              </a:rPr>
              <a:t>D’après source : ACOSS – URSSAF (Effectifs salariés 2020)</a:t>
            </a:r>
          </a:p>
        </p:txBody>
      </p:sp>
      <p:sp>
        <p:nvSpPr>
          <p:cNvPr id="11" name="Titre 1"/>
          <p:cNvSpPr txBox="1">
            <a:spLocks/>
          </p:cNvSpPr>
          <p:nvPr/>
        </p:nvSpPr>
        <p:spPr>
          <a:xfrm>
            <a:off x="689617" y="86739"/>
            <a:ext cx="11502383" cy="781499"/>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2400" baseline="0" dirty="0"/>
              <a:t>Les principaux pôles industriels de Loir-et-Cher</a:t>
            </a:r>
          </a:p>
        </p:txBody>
      </p:sp>
      <p:grpSp>
        <p:nvGrpSpPr>
          <p:cNvPr id="9" name="Groupe 8"/>
          <p:cNvGrpSpPr/>
          <p:nvPr/>
        </p:nvGrpSpPr>
        <p:grpSpPr>
          <a:xfrm>
            <a:off x="689616" y="1120346"/>
            <a:ext cx="10829266" cy="5725298"/>
            <a:chOff x="689616" y="1120346"/>
            <a:chExt cx="10829266" cy="5725298"/>
          </a:xfrm>
        </p:grpSpPr>
        <p:pic>
          <p:nvPicPr>
            <p:cNvPr id="5" name="Image 4"/>
            <p:cNvPicPr>
              <a:picLocks noChangeAspect="1"/>
            </p:cNvPicPr>
            <p:nvPr/>
          </p:nvPicPr>
          <p:blipFill rotWithShape="1">
            <a:blip r:embed="rId3"/>
            <a:srcRect t="693" b="36242"/>
            <a:stretch/>
          </p:blipFill>
          <p:spPr>
            <a:xfrm>
              <a:off x="689616" y="1120346"/>
              <a:ext cx="7424653" cy="5725298"/>
            </a:xfrm>
            <a:prstGeom prst="rect">
              <a:avLst/>
            </a:prstGeom>
          </p:spPr>
        </p:pic>
        <p:grpSp>
          <p:nvGrpSpPr>
            <p:cNvPr id="8" name="Groupe 7"/>
            <p:cNvGrpSpPr/>
            <p:nvPr/>
          </p:nvGrpSpPr>
          <p:grpSpPr>
            <a:xfrm>
              <a:off x="8460259" y="1464889"/>
              <a:ext cx="3058623" cy="4850933"/>
              <a:chOff x="8460259" y="1464889"/>
              <a:chExt cx="3058623" cy="4850933"/>
            </a:xfrm>
          </p:grpSpPr>
          <p:pic>
            <p:nvPicPr>
              <p:cNvPr id="15" name="Image 14"/>
              <p:cNvPicPr>
                <a:picLocks noChangeAspect="1"/>
              </p:cNvPicPr>
              <p:nvPr/>
            </p:nvPicPr>
            <p:blipFill rotWithShape="1">
              <a:blip r:embed="rId3"/>
              <a:srcRect l="58805" t="63848"/>
              <a:stretch/>
            </p:blipFill>
            <p:spPr>
              <a:xfrm>
                <a:off x="8460259" y="3033781"/>
                <a:ext cx="3058623" cy="3282041"/>
              </a:xfrm>
              <a:prstGeom prst="rect">
                <a:avLst/>
              </a:prstGeom>
            </p:spPr>
          </p:pic>
          <p:pic>
            <p:nvPicPr>
              <p:cNvPr id="16" name="Image 15"/>
              <p:cNvPicPr>
                <a:picLocks noChangeAspect="1"/>
              </p:cNvPicPr>
              <p:nvPr/>
            </p:nvPicPr>
            <p:blipFill rotWithShape="1">
              <a:blip r:embed="rId3"/>
              <a:srcRect l="3828" t="63848" r="73538" b="20548"/>
              <a:stretch/>
            </p:blipFill>
            <p:spPr>
              <a:xfrm>
                <a:off x="8460259" y="1464889"/>
                <a:ext cx="1680520" cy="1416560"/>
              </a:xfrm>
              <a:prstGeom prst="rect">
                <a:avLst/>
              </a:prstGeom>
            </p:spPr>
          </p:pic>
        </p:grpSp>
      </p:grpSp>
    </p:spTree>
    <p:extLst>
      <p:ext uri="{BB962C8B-B14F-4D97-AF65-F5344CB8AC3E}">
        <p14:creationId xmlns:p14="http://schemas.microsoft.com/office/powerpoint/2010/main" val="2723308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075"/>
            <a:ext cx="12192000" cy="1488989"/>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n w="0"/>
                <a:solidFill>
                  <a:schemeClr val="bg1"/>
                </a:solidFill>
                <a:effectLst>
                  <a:outerShdw blurRad="38100" dist="19050" dir="2700000" algn="tl" rotWithShape="0">
                    <a:schemeClr val="dk1">
                      <a:alpha val="40000"/>
                    </a:schemeClr>
                  </a:outerShdw>
                </a:effectLst>
              </a:rPr>
              <a:t>Les 10 filières majeures du secteur Construction en 2023, </a:t>
            </a:r>
          </a:p>
          <a:p>
            <a:pPr algn="ctr"/>
            <a:r>
              <a:rPr lang="fr-FR" sz="3600" b="1" dirty="0">
                <a:ln w="0"/>
                <a:solidFill>
                  <a:schemeClr val="bg1"/>
                </a:solidFill>
                <a:effectLst>
                  <a:outerShdw blurRad="38100" dist="19050" dir="2700000" algn="tl" rotWithShape="0">
                    <a:schemeClr val="dk1">
                      <a:alpha val="40000"/>
                    </a:schemeClr>
                  </a:outerShdw>
                </a:effectLst>
              </a:rPr>
              <a:t>en termes d’emploi salarié du secteur privé </a:t>
            </a:r>
          </a:p>
        </p:txBody>
      </p:sp>
      <p:sp>
        <p:nvSpPr>
          <p:cNvPr id="5" name="Flèche droite 4"/>
          <p:cNvSpPr/>
          <p:nvPr/>
        </p:nvSpPr>
        <p:spPr>
          <a:xfrm rot="19800000">
            <a:off x="4068901" y="5507260"/>
            <a:ext cx="1664023" cy="286490"/>
          </a:xfrm>
          <a:prstGeom prst="rightArrow">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118371" y="1507535"/>
            <a:ext cx="5690613" cy="646331"/>
          </a:xfrm>
          <a:prstGeom prst="rect">
            <a:avLst/>
          </a:prstGeom>
          <a:noFill/>
        </p:spPr>
        <p:txBody>
          <a:bodyPr wrap="square" rtlCol="0">
            <a:spAutoFit/>
          </a:bodyPr>
          <a:lstStyle/>
          <a:p>
            <a:pPr algn="ctr"/>
            <a:r>
              <a:rPr lang="fr-FR" b="1" dirty="0">
                <a:solidFill>
                  <a:srgbClr val="005482"/>
                </a:solidFill>
              </a:rPr>
              <a:t>Travaux de construction spécialisés :</a:t>
            </a:r>
          </a:p>
          <a:p>
            <a:pPr algn="ctr"/>
            <a:r>
              <a:rPr lang="fr-FR" b="1" dirty="0">
                <a:solidFill>
                  <a:srgbClr val="005482"/>
                </a:solidFill>
              </a:rPr>
              <a:t>nombre d’emplois salariés dans les principales activités</a:t>
            </a:r>
          </a:p>
        </p:txBody>
      </p:sp>
      <p:sp>
        <p:nvSpPr>
          <p:cNvPr id="9" name="Accolade fermante 8"/>
          <p:cNvSpPr/>
          <p:nvPr/>
        </p:nvSpPr>
        <p:spPr>
          <a:xfrm>
            <a:off x="3467432" y="5764306"/>
            <a:ext cx="546657" cy="9350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8396989" y="6574725"/>
            <a:ext cx="3791166" cy="276999"/>
          </a:xfrm>
          <a:prstGeom prst="rect">
            <a:avLst/>
          </a:prstGeom>
        </p:spPr>
        <p:txBody>
          <a:bodyPr wrap="none">
            <a:spAutoFit/>
          </a:bodyPr>
          <a:lstStyle/>
          <a:p>
            <a:r>
              <a:rPr lang="fr-FR" sz="1200" i="1" dirty="0">
                <a:solidFill>
                  <a:srgbClr val="005482"/>
                </a:solidFill>
              </a:rPr>
              <a:t>D'après source : URSSAF, données statistiques 31/12/2023</a:t>
            </a:r>
          </a:p>
        </p:txBody>
      </p:sp>
      <p:sp>
        <p:nvSpPr>
          <p:cNvPr id="11" name="ZoneTexte 10"/>
          <p:cNvSpPr txBox="1"/>
          <p:nvPr/>
        </p:nvSpPr>
        <p:spPr>
          <a:xfrm>
            <a:off x="99850" y="1692201"/>
            <a:ext cx="4100676" cy="2554545"/>
          </a:xfrm>
          <a:prstGeom prst="rect">
            <a:avLst/>
          </a:prstGeom>
          <a:solidFill>
            <a:schemeClr val="bg1">
              <a:lumMod val="95000"/>
            </a:schemeClr>
          </a:solidFill>
        </p:spPr>
        <p:txBody>
          <a:bodyPr wrap="square" rtlCol="0">
            <a:spAutoFit/>
          </a:bodyPr>
          <a:lstStyle/>
          <a:p>
            <a:r>
              <a:rPr lang="fr-FR" sz="1600" b="1" dirty="0">
                <a:solidFill>
                  <a:srgbClr val="005482"/>
                </a:solidFill>
              </a:rPr>
              <a:t>Bassin d'éducation de proximité</a:t>
            </a:r>
          </a:p>
          <a:p>
            <a:r>
              <a:rPr lang="fr-FR" sz="1600" b="1" dirty="0">
                <a:solidFill>
                  <a:srgbClr val="005482"/>
                </a:solidFill>
              </a:rPr>
              <a:t>de Blois :</a:t>
            </a:r>
          </a:p>
          <a:p>
            <a:endParaRPr lang="fr-FR" sz="1600" b="1" dirty="0">
              <a:solidFill>
                <a:srgbClr val="005482"/>
              </a:solidFill>
            </a:endParaRPr>
          </a:p>
          <a:p>
            <a:r>
              <a:rPr lang="fr-FR" sz="1600" b="1" dirty="0">
                <a:solidFill>
                  <a:srgbClr val="005482"/>
                </a:solidFill>
              </a:rPr>
              <a:t>Avec 3 990 emplois salariés,</a:t>
            </a:r>
          </a:p>
          <a:p>
            <a:r>
              <a:rPr lang="fr-FR" sz="1600" b="1" dirty="0">
                <a:solidFill>
                  <a:srgbClr val="005482"/>
                </a:solidFill>
              </a:rPr>
              <a:t>la construction représente 8,1 %</a:t>
            </a:r>
          </a:p>
          <a:p>
            <a:r>
              <a:rPr lang="fr-FR" sz="1600" dirty="0">
                <a:solidFill>
                  <a:srgbClr val="005482"/>
                </a:solidFill>
              </a:rPr>
              <a:t>des</a:t>
            </a:r>
            <a:r>
              <a:rPr lang="fr-FR" sz="1600" b="1" dirty="0">
                <a:solidFill>
                  <a:srgbClr val="005482"/>
                </a:solidFill>
              </a:rPr>
              <a:t> </a:t>
            </a:r>
            <a:r>
              <a:rPr lang="fr-FR" sz="1600" dirty="0">
                <a:solidFill>
                  <a:srgbClr val="005482"/>
                </a:solidFill>
              </a:rPr>
              <a:t>emplois salariés du secteur privé </a:t>
            </a:r>
            <a:r>
              <a:rPr lang="fr-FR" sz="1600" b="1" dirty="0">
                <a:solidFill>
                  <a:srgbClr val="005482"/>
                </a:solidFill>
              </a:rPr>
              <a:t>du bassin</a:t>
            </a:r>
          </a:p>
          <a:p>
            <a:r>
              <a:rPr lang="fr-FR" sz="1600" dirty="0">
                <a:solidFill>
                  <a:srgbClr val="005482"/>
                </a:solidFill>
              </a:rPr>
              <a:t>(9,3 % en Loir-et-Cher)</a:t>
            </a:r>
          </a:p>
          <a:p>
            <a:endParaRPr lang="fr-FR" sz="1600" b="1" dirty="0">
              <a:solidFill>
                <a:srgbClr val="005482"/>
              </a:solidFill>
            </a:endParaRPr>
          </a:p>
          <a:p>
            <a:r>
              <a:rPr lang="fr-FR" sz="1600" dirty="0">
                <a:solidFill>
                  <a:srgbClr val="005482"/>
                </a:solidFill>
              </a:rPr>
              <a:t>Et </a:t>
            </a:r>
            <a:r>
              <a:rPr lang="fr-FR" sz="1600" b="1" dirty="0">
                <a:solidFill>
                  <a:srgbClr val="005482"/>
                </a:solidFill>
              </a:rPr>
              <a:t>53,3 %</a:t>
            </a:r>
            <a:r>
              <a:rPr lang="fr-FR" sz="1600" dirty="0">
                <a:solidFill>
                  <a:srgbClr val="005482"/>
                </a:solidFill>
              </a:rPr>
              <a:t> des emplois salariés du secteur privé Construction du </a:t>
            </a:r>
            <a:r>
              <a:rPr lang="fr-FR" sz="1600" b="1" dirty="0">
                <a:solidFill>
                  <a:srgbClr val="005482"/>
                </a:solidFill>
              </a:rPr>
              <a:t>département</a:t>
            </a:r>
          </a:p>
        </p:txBody>
      </p:sp>
      <p:graphicFrame>
        <p:nvGraphicFramePr>
          <p:cNvPr id="14" name="Graphique 13">
            <a:extLst>
              <a:ext uri="{FF2B5EF4-FFF2-40B4-BE49-F238E27FC236}">
                <a16:creationId xmlns:a16="http://schemas.microsoft.com/office/drawing/2014/main" id="{452DC8EE-E685-4F05-9517-553B12426E1C}"/>
              </a:ext>
            </a:extLst>
          </p:cNvPr>
          <p:cNvGraphicFramePr>
            <a:graphicFrameLocks/>
          </p:cNvGraphicFramePr>
          <p:nvPr>
            <p:extLst/>
          </p:nvPr>
        </p:nvGraphicFramePr>
        <p:xfrm>
          <a:off x="-56094" y="3850505"/>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a:extLst>
              <a:ext uri="{FF2B5EF4-FFF2-40B4-BE49-F238E27FC236}">
                <a16:creationId xmlns:a16="http://schemas.microsoft.com/office/drawing/2014/main" id="{1D75CA62-3AC7-45DA-AF1B-32C5BD47D4E2}"/>
              </a:ext>
            </a:extLst>
          </p:cNvPr>
          <p:cNvGraphicFramePr>
            <a:graphicFrameLocks/>
          </p:cNvGraphicFramePr>
          <p:nvPr>
            <p:extLst/>
          </p:nvPr>
        </p:nvGraphicFramePr>
        <p:xfrm>
          <a:off x="6362096" y="2112262"/>
          <a:ext cx="4572000" cy="4462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a:extLst>
              <a:ext uri="{FF2B5EF4-FFF2-40B4-BE49-F238E27FC236}">
                <a16:creationId xmlns:a16="http://schemas.microsoft.com/office/drawing/2014/main" id="{F39E57F4-9A88-4B87-AB8C-F617DF12D15B}"/>
              </a:ext>
            </a:extLst>
          </p:cNvPr>
          <p:cNvGraphicFramePr>
            <a:graphicFrameLocks/>
          </p:cNvGraphicFramePr>
          <p:nvPr>
            <p:extLst/>
          </p:nvPr>
        </p:nvGraphicFramePr>
        <p:xfrm>
          <a:off x="3207555" y="1675156"/>
          <a:ext cx="1080000" cy="10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0472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075"/>
            <a:ext cx="12192000" cy="1488989"/>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n w="0"/>
                <a:solidFill>
                  <a:schemeClr val="bg1"/>
                </a:solidFill>
                <a:effectLst>
                  <a:outerShdw blurRad="38100" dist="19050" dir="2700000" algn="tl" rotWithShape="0">
                    <a:schemeClr val="dk1">
                      <a:alpha val="40000"/>
                    </a:schemeClr>
                  </a:outerShdw>
                </a:effectLst>
              </a:rPr>
              <a:t>Les filières majeures du secteur Commerce en 2023, </a:t>
            </a:r>
          </a:p>
          <a:p>
            <a:pPr algn="ctr"/>
            <a:r>
              <a:rPr lang="fr-FR" sz="3600" b="1" dirty="0">
                <a:ln w="0"/>
                <a:solidFill>
                  <a:schemeClr val="bg1"/>
                </a:solidFill>
                <a:effectLst>
                  <a:outerShdw blurRad="38100" dist="19050" dir="2700000" algn="tl" rotWithShape="0">
                    <a:schemeClr val="dk1">
                      <a:alpha val="40000"/>
                    </a:schemeClr>
                  </a:outerShdw>
                </a:effectLst>
              </a:rPr>
              <a:t>en termes d’emploi salarié du secteur privé </a:t>
            </a:r>
          </a:p>
        </p:txBody>
      </p:sp>
      <p:sp>
        <p:nvSpPr>
          <p:cNvPr id="5" name="ZoneTexte 4"/>
          <p:cNvSpPr txBox="1"/>
          <p:nvPr/>
        </p:nvSpPr>
        <p:spPr>
          <a:xfrm>
            <a:off x="6172193" y="1552668"/>
            <a:ext cx="5770339" cy="646331"/>
          </a:xfrm>
          <a:prstGeom prst="rect">
            <a:avLst/>
          </a:prstGeom>
          <a:noFill/>
        </p:spPr>
        <p:txBody>
          <a:bodyPr wrap="square" rtlCol="0">
            <a:spAutoFit/>
          </a:bodyPr>
          <a:lstStyle/>
          <a:p>
            <a:pPr algn="ctr"/>
            <a:r>
              <a:rPr lang="fr-FR" b="1" dirty="0">
                <a:solidFill>
                  <a:srgbClr val="005482"/>
                </a:solidFill>
              </a:rPr>
              <a:t>Commerce de détail :</a:t>
            </a:r>
          </a:p>
          <a:p>
            <a:pPr algn="ctr"/>
            <a:r>
              <a:rPr lang="fr-FR" b="1" dirty="0">
                <a:solidFill>
                  <a:srgbClr val="005482"/>
                </a:solidFill>
              </a:rPr>
              <a:t>nombre d’emplois salariés dans les principales activités</a:t>
            </a:r>
          </a:p>
        </p:txBody>
      </p:sp>
      <p:sp>
        <p:nvSpPr>
          <p:cNvPr id="7" name="Flèche droite 6"/>
          <p:cNvSpPr/>
          <p:nvPr/>
        </p:nvSpPr>
        <p:spPr>
          <a:xfrm rot="19800000">
            <a:off x="4573208" y="4255171"/>
            <a:ext cx="1744821" cy="286490"/>
          </a:xfrm>
          <a:prstGeom prst="rightArrow">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ccolade fermante 7"/>
          <p:cNvSpPr/>
          <p:nvPr/>
        </p:nvSpPr>
        <p:spPr>
          <a:xfrm>
            <a:off x="3803492" y="4321186"/>
            <a:ext cx="546657" cy="9429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8820564" y="6562607"/>
            <a:ext cx="3371436" cy="253916"/>
          </a:xfrm>
          <a:prstGeom prst="rect">
            <a:avLst/>
          </a:prstGeom>
        </p:spPr>
        <p:txBody>
          <a:bodyPr wrap="none">
            <a:spAutoFit/>
          </a:bodyPr>
          <a:lstStyle/>
          <a:p>
            <a:r>
              <a:rPr lang="fr-FR" sz="1050" i="1" dirty="0">
                <a:solidFill>
                  <a:srgbClr val="005482"/>
                </a:solidFill>
              </a:rPr>
              <a:t>D'après source : URSSAF, données statistiques 31/12/2023</a:t>
            </a:r>
          </a:p>
        </p:txBody>
      </p:sp>
      <p:sp>
        <p:nvSpPr>
          <p:cNvPr id="11" name="ZoneTexte 10"/>
          <p:cNvSpPr txBox="1"/>
          <p:nvPr/>
        </p:nvSpPr>
        <p:spPr>
          <a:xfrm>
            <a:off x="170189" y="1509272"/>
            <a:ext cx="4611362" cy="2308324"/>
          </a:xfrm>
          <a:prstGeom prst="rect">
            <a:avLst/>
          </a:prstGeom>
          <a:solidFill>
            <a:schemeClr val="bg1">
              <a:lumMod val="95000"/>
            </a:schemeClr>
          </a:solidFill>
        </p:spPr>
        <p:txBody>
          <a:bodyPr wrap="square" rtlCol="0">
            <a:spAutoFit/>
          </a:bodyPr>
          <a:lstStyle/>
          <a:p>
            <a:r>
              <a:rPr lang="fr-FR" sz="1600" b="1" dirty="0">
                <a:solidFill>
                  <a:srgbClr val="005482"/>
                </a:solidFill>
              </a:rPr>
              <a:t>Bassin d'éducation de proximité</a:t>
            </a:r>
          </a:p>
          <a:p>
            <a:r>
              <a:rPr lang="fr-FR" sz="1600" b="1" dirty="0">
                <a:solidFill>
                  <a:srgbClr val="005482"/>
                </a:solidFill>
              </a:rPr>
              <a:t>de Blois :</a:t>
            </a:r>
          </a:p>
          <a:p>
            <a:endParaRPr lang="fr-FR" sz="1600" b="1" dirty="0">
              <a:solidFill>
                <a:srgbClr val="005482"/>
              </a:solidFill>
            </a:endParaRPr>
          </a:p>
          <a:p>
            <a:r>
              <a:rPr lang="fr-FR" sz="1600" b="1" dirty="0">
                <a:solidFill>
                  <a:srgbClr val="005482"/>
                </a:solidFill>
              </a:rPr>
              <a:t>Avec 7 500 emplois salariés,</a:t>
            </a:r>
          </a:p>
          <a:p>
            <a:r>
              <a:rPr lang="fr-FR" sz="1600" b="1" dirty="0">
                <a:solidFill>
                  <a:srgbClr val="005482"/>
                </a:solidFill>
              </a:rPr>
              <a:t>le commerce représente   15,1 % </a:t>
            </a:r>
            <a:r>
              <a:rPr lang="fr-FR" sz="1600" dirty="0">
                <a:solidFill>
                  <a:srgbClr val="005482"/>
                </a:solidFill>
              </a:rPr>
              <a:t>des</a:t>
            </a:r>
            <a:r>
              <a:rPr lang="fr-FR" sz="1600" b="1" dirty="0">
                <a:solidFill>
                  <a:srgbClr val="005482"/>
                </a:solidFill>
              </a:rPr>
              <a:t> </a:t>
            </a:r>
            <a:r>
              <a:rPr lang="fr-FR" sz="1600" dirty="0">
                <a:solidFill>
                  <a:srgbClr val="005482"/>
                </a:solidFill>
              </a:rPr>
              <a:t>emplois salariés</a:t>
            </a:r>
          </a:p>
          <a:p>
            <a:r>
              <a:rPr lang="fr-FR" sz="1600" dirty="0">
                <a:solidFill>
                  <a:srgbClr val="005482"/>
                </a:solidFill>
              </a:rPr>
              <a:t>du secteur privé </a:t>
            </a:r>
            <a:r>
              <a:rPr lang="fr-FR" sz="1600" b="1" dirty="0">
                <a:solidFill>
                  <a:srgbClr val="005482"/>
                </a:solidFill>
              </a:rPr>
              <a:t>du bassin </a:t>
            </a:r>
            <a:r>
              <a:rPr lang="fr-FR" sz="1600" dirty="0">
                <a:solidFill>
                  <a:srgbClr val="005482"/>
                </a:solidFill>
              </a:rPr>
              <a:t>( 16 % en Loir-et-Cher)</a:t>
            </a:r>
          </a:p>
          <a:p>
            <a:endParaRPr lang="fr-FR" sz="1600" b="1" dirty="0">
              <a:solidFill>
                <a:srgbClr val="005482"/>
              </a:solidFill>
            </a:endParaRPr>
          </a:p>
          <a:p>
            <a:r>
              <a:rPr lang="fr-FR" sz="1600" dirty="0">
                <a:solidFill>
                  <a:srgbClr val="005482"/>
                </a:solidFill>
              </a:rPr>
              <a:t>Et </a:t>
            </a:r>
            <a:r>
              <a:rPr lang="fr-FR" sz="1600" b="1" dirty="0">
                <a:solidFill>
                  <a:srgbClr val="005482"/>
                </a:solidFill>
              </a:rPr>
              <a:t> </a:t>
            </a:r>
            <a:r>
              <a:rPr lang="fr-FR" sz="1600" dirty="0">
                <a:solidFill>
                  <a:srgbClr val="005482"/>
                </a:solidFill>
              </a:rPr>
              <a:t> 57,9 % des emplois salariés du secteur privé</a:t>
            </a:r>
          </a:p>
          <a:p>
            <a:r>
              <a:rPr lang="fr-FR" sz="1600" dirty="0">
                <a:solidFill>
                  <a:srgbClr val="005482"/>
                </a:solidFill>
              </a:rPr>
              <a:t>Commerce du </a:t>
            </a:r>
            <a:r>
              <a:rPr lang="fr-FR" sz="1600" b="1" dirty="0">
                <a:solidFill>
                  <a:srgbClr val="005482"/>
                </a:solidFill>
              </a:rPr>
              <a:t>département</a:t>
            </a:r>
          </a:p>
        </p:txBody>
      </p:sp>
      <p:graphicFrame>
        <p:nvGraphicFramePr>
          <p:cNvPr id="12" name="Graphique 11"/>
          <p:cNvGraphicFramePr>
            <a:graphicFrameLocks/>
          </p:cNvGraphicFramePr>
          <p:nvPr>
            <p:extLst/>
          </p:nvPr>
        </p:nvGraphicFramePr>
        <p:xfrm>
          <a:off x="6467924" y="2198999"/>
          <a:ext cx="5178879" cy="4023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a:extLst>
              <a:ext uri="{FF2B5EF4-FFF2-40B4-BE49-F238E27FC236}">
                <a16:creationId xmlns:a16="http://schemas.microsoft.com/office/drawing/2014/main" id="{6B737B7E-8478-4BE9-AF43-7F45B231716F}"/>
              </a:ext>
            </a:extLst>
          </p:cNvPr>
          <p:cNvGraphicFramePr>
            <a:graphicFrameLocks/>
          </p:cNvGraphicFramePr>
          <p:nvPr>
            <p:extLst/>
          </p:nvPr>
        </p:nvGraphicFramePr>
        <p:xfrm>
          <a:off x="255689" y="3817596"/>
          <a:ext cx="360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a:extLst>
              <a:ext uri="{FF2B5EF4-FFF2-40B4-BE49-F238E27FC236}">
                <a16:creationId xmlns:a16="http://schemas.microsoft.com/office/drawing/2014/main" id="{FA3C3642-0937-43C9-A7BE-F68611238665}"/>
              </a:ext>
            </a:extLst>
          </p:cNvPr>
          <p:cNvGraphicFramePr>
            <a:graphicFrameLocks/>
          </p:cNvGraphicFramePr>
          <p:nvPr>
            <p:extLst/>
          </p:nvPr>
        </p:nvGraphicFramePr>
        <p:xfrm>
          <a:off x="6920753" y="2291919"/>
          <a:ext cx="5015558" cy="40342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a:extLst>
              <a:ext uri="{FF2B5EF4-FFF2-40B4-BE49-F238E27FC236}">
                <a16:creationId xmlns:a16="http://schemas.microsoft.com/office/drawing/2014/main" id="{D716D5D7-AE60-4A83-8380-D6AC82272A67}"/>
              </a:ext>
            </a:extLst>
          </p:cNvPr>
          <p:cNvGraphicFramePr>
            <a:graphicFrameLocks/>
          </p:cNvGraphicFramePr>
          <p:nvPr>
            <p:extLst/>
          </p:nvPr>
        </p:nvGraphicFramePr>
        <p:xfrm>
          <a:off x="3768221" y="1488712"/>
          <a:ext cx="1080000" cy="10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5460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075"/>
            <a:ext cx="12192000" cy="1488989"/>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n w="0"/>
                <a:solidFill>
                  <a:schemeClr val="bg1"/>
                </a:solidFill>
                <a:effectLst>
                  <a:outerShdw blurRad="38100" dist="19050" dir="2700000" algn="tl" rotWithShape="0">
                    <a:schemeClr val="dk1">
                      <a:alpha val="40000"/>
                    </a:schemeClr>
                  </a:outerShdw>
                </a:effectLst>
              </a:rPr>
              <a:t>Les filières majeures du secteur des services en 2023, </a:t>
            </a:r>
          </a:p>
          <a:p>
            <a:pPr algn="ctr"/>
            <a:r>
              <a:rPr lang="fr-FR" sz="3600" b="1" dirty="0">
                <a:ln w="0"/>
                <a:solidFill>
                  <a:schemeClr val="bg1"/>
                </a:solidFill>
                <a:effectLst>
                  <a:outerShdw blurRad="38100" dist="19050" dir="2700000" algn="tl" rotWithShape="0">
                    <a:schemeClr val="dk1">
                      <a:alpha val="40000"/>
                    </a:schemeClr>
                  </a:outerShdw>
                </a:effectLst>
              </a:rPr>
              <a:t>en termes d’emploi salarié du secteur privé </a:t>
            </a:r>
          </a:p>
        </p:txBody>
      </p:sp>
      <p:sp>
        <p:nvSpPr>
          <p:cNvPr id="4" name="Rectangle 3"/>
          <p:cNvSpPr/>
          <p:nvPr/>
        </p:nvSpPr>
        <p:spPr>
          <a:xfrm>
            <a:off x="8712895" y="6460517"/>
            <a:ext cx="3371436" cy="253916"/>
          </a:xfrm>
          <a:prstGeom prst="rect">
            <a:avLst/>
          </a:prstGeom>
        </p:spPr>
        <p:txBody>
          <a:bodyPr wrap="none">
            <a:spAutoFit/>
          </a:bodyPr>
          <a:lstStyle/>
          <a:p>
            <a:r>
              <a:rPr lang="fr-FR" sz="1050" i="1" dirty="0">
                <a:solidFill>
                  <a:srgbClr val="005482"/>
                </a:solidFill>
              </a:rPr>
              <a:t>D'après source : URSSAF, données statistiques 31/12/2023</a:t>
            </a:r>
          </a:p>
        </p:txBody>
      </p:sp>
      <p:sp>
        <p:nvSpPr>
          <p:cNvPr id="6" name="ZoneTexte 5"/>
          <p:cNvSpPr txBox="1"/>
          <p:nvPr/>
        </p:nvSpPr>
        <p:spPr>
          <a:xfrm>
            <a:off x="15875" y="1740806"/>
            <a:ext cx="3975100" cy="2554545"/>
          </a:xfrm>
          <a:prstGeom prst="rect">
            <a:avLst/>
          </a:prstGeom>
          <a:solidFill>
            <a:schemeClr val="bg1">
              <a:lumMod val="95000"/>
            </a:schemeClr>
          </a:solidFill>
        </p:spPr>
        <p:txBody>
          <a:bodyPr wrap="square" rtlCol="0">
            <a:spAutoFit/>
          </a:bodyPr>
          <a:lstStyle/>
          <a:p>
            <a:r>
              <a:rPr lang="fr-FR" sz="1600" b="1" dirty="0">
                <a:solidFill>
                  <a:srgbClr val="005482"/>
                </a:solidFill>
              </a:rPr>
              <a:t>Bassin d'éducation de proximité</a:t>
            </a:r>
          </a:p>
          <a:p>
            <a:r>
              <a:rPr lang="fr-FR" sz="1600" b="1" dirty="0">
                <a:solidFill>
                  <a:srgbClr val="005482"/>
                </a:solidFill>
              </a:rPr>
              <a:t>de Blois :</a:t>
            </a:r>
          </a:p>
          <a:p>
            <a:endParaRPr lang="fr-FR" sz="1600" b="1" dirty="0">
              <a:solidFill>
                <a:srgbClr val="005482"/>
              </a:solidFill>
            </a:endParaRPr>
          </a:p>
          <a:p>
            <a:r>
              <a:rPr lang="fr-FR" sz="1600" b="1" dirty="0">
                <a:solidFill>
                  <a:srgbClr val="005482"/>
                </a:solidFill>
              </a:rPr>
              <a:t>Avec 28 300 emplois salariés,</a:t>
            </a:r>
          </a:p>
          <a:p>
            <a:r>
              <a:rPr lang="fr-FR" sz="1600" b="1" dirty="0">
                <a:solidFill>
                  <a:srgbClr val="005482"/>
                </a:solidFill>
              </a:rPr>
              <a:t>les services représentent 57,2 % </a:t>
            </a:r>
          </a:p>
          <a:p>
            <a:r>
              <a:rPr lang="fr-FR" sz="1600" dirty="0">
                <a:solidFill>
                  <a:srgbClr val="005482"/>
                </a:solidFill>
              </a:rPr>
              <a:t>des emplois salariés du secteur privé</a:t>
            </a:r>
          </a:p>
          <a:p>
            <a:r>
              <a:rPr lang="fr-FR" sz="1600" b="1" dirty="0">
                <a:solidFill>
                  <a:srgbClr val="005482"/>
                </a:solidFill>
              </a:rPr>
              <a:t>du bassin </a:t>
            </a:r>
            <a:r>
              <a:rPr lang="fr-FR" sz="1600" dirty="0">
                <a:solidFill>
                  <a:srgbClr val="005482"/>
                </a:solidFill>
              </a:rPr>
              <a:t>(51 % en Loir-et-Cher)</a:t>
            </a:r>
          </a:p>
          <a:p>
            <a:endParaRPr lang="fr-FR" sz="1600" dirty="0">
              <a:solidFill>
                <a:srgbClr val="005482"/>
              </a:solidFill>
            </a:endParaRPr>
          </a:p>
          <a:p>
            <a:r>
              <a:rPr lang="fr-FR" sz="1600" dirty="0">
                <a:solidFill>
                  <a:srgbClr val="005482"/>
                </a:solidFill>
              </a:rPr>
              <a:t>Et </a:t>
            </a:r>
            <a:r>
              <a:rPr lang="fr-FR" sz="1600" b="1" dirty="0">
                <a:solidFill>
                  <a:srgbClr val="005482"/>
                </a:solidFill>
              </a:rPr>
              <a:t>69,5 %</a:t>
            </a:r>
            <a:r>
              <a:rPr lang="fr-FR" sz="1600" dirty="0">
                <a:solidFill>
                  <a:srgbClr val="005482"/>
                </a:solidFill>
              </a:rPr>
              <a:t> des emplois salariés</a:t>
            </a:r>
          </a:p>
          <a:p>
            <a:r>
              <a:rPr lang="fr-FR" sz="1600" dirty="0">
                <a:solidFill>
                  <a:srgbClr val="005482"/>
                </a:solidFill>
              </a:rPr>
              <a:t>du secteur privé des services du </a:t>
            </a:r>
            <a:r>
              <a:rPr lang="fr-FR" sz="1600" b="1" dirty="0">
                <a:solidFill>
                  <a:srgbClr val="005482"/>
                </a:solidFill>
              </a:rPr>
              <a:t>département</a:t>
            </a:r>
          </a:p>
        </p:txBody>
      </p:sp>
      <p:sp>
        <p:nvSpPr>
          <p:cNvPr id="8" name="ZoneTexte 7"/>
          <p:cNvSpPr txBox="1"/>
          <p:nvPr/>
        </p:nvSpPr>
        <p:spPr>
          <a:xfrm>
            <a:off x="6096000" y="1600645"/>
            <a:ext cx="5600700" cy="369332"/>
          </a:xfrm>
          <a:prstGeom prst="rect">
            <a:avLst/>
          </a:prstGeom>
          <a:noFill/>
        </p:spPr>
        <p:txBody>
          <a:bodyPr wrap="square" rtlCol="0">
            <a:spAutoFit/>
          </a:bodyPr>
          <a:lstStyle/>
          <a:p>
            <a:pPr algn="ctr"/>
            <a:r>
              <a:rPr lang="fr-FR" b="1" dirty="0">
                <a:solidFill>
                  <a:srgbClr val="005482"/>
                </a:solidFill>
              </a:rPr>
              <a:t>Nombre d’emplois salariés dans les principales activités</a:t>
            </a:r>
          </a:p>
        </p:txBody>
      </p:sp>
      <p:graphicFrame>
        <p:nvGraphicFramePr>
          <p:cNvPr id="10" name="Graphique 9">
            <a:extLst>
              <a:ext uri="{FF2B5EF4-FFF2-40B4-BE49-F238E27FC236}">
                <a16:creationId xmlns:a16="http://schemas.microsoft.com/office/drawing/2014/main" id="{215E2A4A-8F60-4D2A-919F-2CB4603FFAC0}"/>
              </a:ext>
            </a:extLst>
          </p:cNvPr>
          <p:cNvGraphicFramePr>
            <a:graphicFrameLocks/>
          </p:cNvGraphicFramePr>
          <p:nvPr>
            <p:extLst/>
          </p:nvPr>
        </p:nvGraphicFramePr>
        <p:xfrm>
          <a:off x="2910975" y="1740806"/>
          <a:ext cx="108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8E75CB7B-1A86-4FFB-B7B0-4326191DC60C}"/>
              </a:ext>
            </a:extLst>
          </p:cNvPr>
          <p:cNvGraphicFramePr>
            <a:graphicFrameLocks/>
          </p:cNvGraphicFramePr>
          <p:nvPr>
            <p:extLst>
              <p:ext uri="{D42A27DB-BD31-4B8C-83A1-F6EECF244321}">
                <p14:modId xmlns:p14="http://schemas.microsoft.com/office/powerpoint/2010/main" val="3483093211"/>
              </p:ext>
            </p:extLst>
          </p:nvPr>
        </p:nvGraphicFramePr>
        <p:xfrm>
          <a:off x="5020235" y="1969977"/>
          <a:ext cx="6493010" cy="4490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6345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3"/>
            <a:ext cx="12192000" cy="3992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482"/>
              </a:solidFill>
            </a:endParaRPr>
          </a:p>
        </p:txBody>
      </p:sp>
      <p:sp>
        <p:nvSpPr>
          <p:cNvPr id="2" name="Titre 1"/>
          <p:cNvSpPr>
            <a:spLocks noGrp="1"/>
          </p:cNvSpPr>
          <p:nvPr>
            <p:ph type="ctrTitle"/>
          </p:nvPr>
        </p:nvSpPr>
        <p:spPr>
          <a:xfrm>
            <a:off x="169683" y="2116183"/>
            <a:ext cx="11264115" cy="3992386"/>
          </a:xfrm>
        </p:spPr>
        <p:txBody>
          <a:bodyPr>
            <a:normAutofit/>
          </a:bodyPr>
          <a:lstStyle/>
          <a:p>
            <a:r>
              <a:rPr lang="fr-FR" sz="5400" b="1" dirty="0">
                <a:solidFill>
                  <a:srgbClr val="005482"/>
                </a:solidFill>
              </a:rPr>
              <a:t>Chômage et besoins de recrutement</a:t>
            </a:r>
            <a:br>
              <a:rPr lang="fr-FR" sz="5400" b="1" dirty="0">
                <a:solidFill>
                  <a:srgbClr val="005482"/>
                </a:solidFill>
              </a:rPr>
            </a:br>
            <a:br>
              <a:rPr lang="fr-FR" sz="5400" b="1" dirty="0">
                <a:solidFill>
                  <a:srgbClr val="005482"/>
                </a:solidFill>
              </a:rPr>
            </a:br>
            <a:endParaRPr lang="fr-FR" sz="4400" dirty="0">
              <a:solidFill>
                <a:srgbClr val="005482"/>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819943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89617" y="-212559"/>
            <a:ext cx="11369842" cy="103851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Un faible taux de chômage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0" name="Rectangle 9"/>
          <p:cNvSpPr/>
          <p:nvPr/>
        </p:nvSpPr>
        <p:spPr>
          <a:xfrm>
            <a:off x="7508473" y="5421570"/>
            <a:ext cx="2058041" cy="338554"/>
          </a:xfrm>
          <a:prstGeom prst="rect">
            <a:avLst/>
          </a:prstGeom>
          <a:solidFill>
            <a:srgbClr val="005482"/>
          </a:solidFill>
        </p:spPr>
        <p:txBody>
          <a:bodyPr wrap="square">
            <a:spAutoFit/>
          </a:bodyPr>
          <a:lstStyle/>
          <a:p>
            <a:r>
              <a:rPr lang="fr-FR" sz="1600" dirty="0">
                <a:solidFill>
                  <a:srgbClr val="FFFFFF"/>
                </a:solidFill>
              </a:rPr>
              <a:t>Zone d'emploi de Blois</a:t>
            </a:r>
          </a:p>
        </p:txBody>
      </p:sp>
      <p:sp>
        <p:nvSpPr>
          <p:cNvPr id="19" name="Rectangle 18"/>
          <p:cNvSpPr/>
          <p:nvPr/>
        </p:nvSpPr>
        <p:spPr>
          <a:xfrm>
            <a:off x="7508473" y="5007296"/>
            <a:ext cx="1213009" cy="338554"/>
          </a:xfrm>
          <a:prstGeom prst="rect">
            <a:avLst/>
          </a:prstGeom>
          <a:solidFill>
            <a:srgbClr val="00B0F0"/>
          </a:solidFill>
        </p:spPr>
        <p:txBody>
          <a:bodyPr wrap="square">
            <a:spAutoFit/>
          </a:bodyPr>
          <a:lstStyle/>
          <a:p>
            <a:r>
              <a:rPr lang="fr-FR" sz="1600" dirty="0">
                <a:solidFill>
                  <a:srgbClr val="FFFFFF"/>
                </a:solidFill>
              </a:rPr>
              <a:t>Loir-et-Cher</a:t>
            </a:r>
          </a:p>
        </p:txBody>
      </p:sp>
      <p:sp>
        <p:nvSpPr>
          <p:cNvPr id="20" name="Rectangle 19"/>
          <p:cNvSpPr/>
          <p:nvPr/>
        </p:nvSpPr>
        <p:spPr>
          <a:xfrm>
            <a:off x="7508473" y="4593022"/>
            <a:ext cx="1767955" cy="338554"/>
          </a:xfrm>
          <a:prstGeom prst="rect">
            <a:avLst/>
          </a:prstGeom>
          <a:solidFill>
            <a:schemeClr val="accent3"/>
          </a:solidFill>
        </p:spPr>
        <p:txBody>
          <a:bodyPr wrap="square">
            <a:spAutoFit/>
          </a:bodyPr>
          <a:lstStyle/>
          <a:p>
            <a:r>
              <a:rPr lang="fr-FR" sz="1600" dirty="0">
                <a:solidFill>
                  <a:schemeClr val="bg1"/>
                </a:solidFill>
              </a:rPr>
              <a:t>Centre-Val de Loire</a:t>
            </a:r>
          </a:p>
        </p:txBody>
      </p:sp>
      <p:sp>
        <p:nvSpPr>
          <p:cNvPr id="21" name="Rectangle 20"/>
          <p:cNvSpPr/>
          <p:nvPr/>
        </p:nvSpPr>
        <p:spPr>
          <a:xfrm>
            <a:off x="7508473" y="4231997"/>
            <a:ext cx="2058041" cy="323165"/>
          </a:xfrm>
          <a:prstGeom prst="rect">
            <a:avLst/>
          </a:prstGeom>
          <a:solidFill>
            <a:srgbClr val="ED7D31"/>
          </a:solidFill>
        </p:spPr>
        <p:txBody>
          <a:bodyPr wrap="square">
            <a:spAutoFit/>
          </a:bodyPr>
          <a:lstStyle/>
          <a:p>
            <a:r>
              <a:rPr lang="fr-FR" sz="1500" dirty="0">
                <a:solidFill>
                  <a:srgbClr val="FFFFFF"/>
                </a:solidFill>
              </a:rPr>
              <a:t>France métropolitaine</a:t>
            </a:r>
          </a:p>
        </p:txBody>
      </p:sp>
      <p:sp>
        <p:nvSpPr>
          <p:cNvPr id="22" name="ZoneTexte 21"/>
          <p:cNvSpPr txBox="1"/>
          <p:nvPr/>
        </p:nvSpPr>
        <p:spPr>
          <a:xfrm>
            <a:off x="10457097" y="6434595"/>
            <a:ext cx="1602362" cy="276999"/>
          </a:xfrm>
          <a:prstGeom prst="rect">
            <a:avLst/>
          </a:prstGeom>
          <a:noFill/>
        </p:spPr>
        <p:txBody>
          <a:bodyPr wrap="none" rtlCol="0">
            <a:spAutoFit/>
          </a:bodyPr>
          <a:lstStyle/>
          <a:p>
            <a:r>
              <a:rPr lang="fr-FR" sz="1200" i="1" dirty="0">
                <a:solidFill>
                  <a:srgbClr val="005482"/>
                </a:solidFill>
              </a:rPr>
              <a:t>D'après source : INSEE </a:t>
            </a:r>
          </a:p>
        </p:txBody>
      </p:sp>
      <p:sp>
        <p:nvSpPr>
          <p:cNvPr id="23" name="ZoneTexte 22"/>
          <p:cNvSpPr txBox="1"/>
          <p:nvPr/>
        </p:nvSpPr>
        <p:spPr>
          <a:xfrm>
            <a:off x="1392868" y="1947465"/>
            <a:ext cx="4768716" cy="400110"/>
          </a:xfrm>
          <a:prstGeom prst="rect">
            <a:avLst/>
          </a:prstGeom>
          <a:noFill/>
        </p:spPr>
        <p:txBody>
          <a:bodyPr wrap="square" rtlCol="0">
            <a:spAutoFit/>
          </a:bodyPr>
          <a:lstStyle/>
          <a:p>
            <a:pPr algn="ctr"/>
            <a:r>
              <a:rPr lang="fr-FR" sz="2000" dirty="0">
                <a:solidFill>
                  <a:srgbClr val="005482"/>
                </a:solidFill>
              </a:rPr>
              <a:t>Evolution du taux de chômage par territoire</a:t>
            </a:r>
          </a:p>
        </p:txBody>
      </p:sp>
      <p:graphicFrame>
        <p:nvGraphicFramePr>
          <p:cNvPr id="13" name="Graphique 12"/>
          <p:cNvGraphicFramePr>
            <a:graphicFrameLocks/>
          </p:cNvGraphicFramePr>
          <p:nvPr>
            <p:extLst/>
          </p:nvPr>
        </p:nvGraphicFramePr>
        <p:xfrm>
          <a:off x="8068526" y="1811385"/>
          <a:ext cx="4022590" cy="213965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e 4">
            <a:extLst>
              <a:ext uri="{FF2B5EF4-FFF2-40B4-BE49-F238E27FC236}">
                <a16:creationId xmlns:a16="http://schemas.microsoft.com/office/drawing/2014/main" id="{8E42AAEB-5A77-4B59-95E6-675739D717DB}"/>
              </a:ext>
            </a:extLst>
          </p:cNvPr>
          <p:cNvGrpSpPr/>
          <p:nvPr/>
        </p:nvGrpSpPr>
        <p:grpSpPr>
          <a:xfrm>
            <a:off x="100884" y="2628529"/>
            <a:ext cx="7380136" cy="3575159"/>
            <a:chOff x="100884" y="2628529"/>
            <a:chExt cx="7380136" cy="3575159"/>
          </a:xfrm>
        </p:grpSpPr>
        <p:graphicFrame>
          <p:nvGraphicFramePr>
            <p:cNvPr id="15" name="Graphique 14">
              <a:extLst>
                <a:ext uri="{FF2B5EF4-FFF2-40B4-BE49-F238E27FC236}">
                  <a16:creationId xmlns:a16="http://schemas.microsoft.com/office/drawing/2014/main" id="{00000000-0008-0000-0000-000003000000}"/>
                </a:ext>
              </a:extLst>
            </p:cNvPr>
            <p:cNvGraphicFramePr>
              <a:graphicFrameLocks/>
            </p:cNvGraphicFramePr>
            <p:nvPr>
              <p:extLst/>
            </p:nvPr>
          </p:nvGraphicFramePr>
          <p:xfrm>
            <a:off x="100884" y="2628529"/>
            <a:ext cx="7352684" cy="3575159"/>
          </p:xfrm>
          <a:graphic>
            <a:graphicData uri="http://schemas.openxmlformats.org/drawingml/2006/chart">
              <c:chart xmlns:c="http://schemas.openxmlformats.org/drawingml/2006/chart" xmlns:r="http://schemas.openxmlformats.org/officeDocument/2006/relationships" r:id="rId5"/>
            </a:graphicData>
          </a:graphic>
        </p:graphicFrame>
        <p:sp>
          <p:nvSpPr>
            <p:cNvPr id="3" name="ZoneTexte 2">
              <a:extLst>
                <a:ext uri="{FF2B5EF4-FFF2-40B4-BE49-F238E27FC236}">
                  <a16:creationId xmlns:a16="http://schemas.microsoft.com/office/drawing/2014/main" id="{87959DAB-53CC-4705-9C58-C61B8856F26C}"/>
                </a:ext>
              </a:extLst>
            </p:cNvPr>
            <p:cNvSpPr txBox="1"/>
            <p:nvPr/>
          </p:nvSpPr>
          <p:spPr>
            <a:xfrm>
              <a:off x="6785281" y="5897217"/>
              <a:ext cx="695739" cy="276999"/>
            </a:xfrm>
            <a:prstGeom prst="rect">
              <a:avLst/>
            </a:prstGeom>
            <a:noFill/>
          </p:spPr>
          <p:txBody>
            <a:bodyPr wrap="square" rtlCol="0">
              <a:spAutoFit/>
            </a:bodyPr>
            <a:lstStyle/>
            <a:p>
              <a:r>
                <a:rPr lang="fr-FR" sz="1200" dirty="0">
                  <a:solidFill>
                    <a:srgbClr val="005482"/>
                  </a:solidFill>
                </a:rPr>
                <a:t>2024T1</a:t>
              </a:r>
            </a:p>
          </p:txBody>
        </p:sp>
      </p:grpSp>
      <p:sp>
        <p:nvSpPr>
          <p:cNvPr id="17" name="ZoneTexte 16">
            <a:extLst>
              <a:ext uri="{FF2B5EF4-FFF2-40B4-BE49-F238E27FC236}">
                <a16:creationId xmlns:a16="http://schemas.microsoft.com/office/drawing/2014/main" id="{7DEECE90-3544-4CFC-8F8B-2E03E3C4C8AB}"/>
              </a:ext>
            </a:extLst>
          </p:cNvPr>
          <p:cNvSpPr txBox="1"/>
          <p:nvPr/>
        </p:nvSpPr>
        <p:spPr>
          <a:xfrm>
            <a:off x="8393821" y="1280501"/>
            <a:ext cx="3371999" cy="707886"/>
          </a:xfrm>
          <a:prstGeom prst="rect">
            <a:avLst/>
          </a:prstGeom>
          <a:noFill/>
        </p:spPr>
        <p:txBody>
          <a:bodyPr wrap="square" rtlCol="0">
            <a:spAutoFit/>
          </a:bodyPr>
          <a:lstStyle/>
          <a:p>
            <a:pPr algn="ctr"/>
            <a:r>
              <a:rPr lang="fr-FR" sz="2000" dirty="0">
                <a:solidFill>
                  <a:srgbClr val="005482"/>
                </a:solidFill>
              </a:rPr>
              <a:t>Taux de chômage par territoire</a:t>
            </a:r>
          </a:p>
          <a:p>
            <a:pPr algn="ctr"/>
            <a:r>
              <a:rPr lang="fr-FR" sz="2000" dirty="0">
                <a:solidFill>
                  <a:srgbClr val="005482"/>
                </a:solidFill>
              </a:rPr>
              <a:t>2024T1</a:t>
            </a:r>
          </a:p>
        </p:txBody>
      </p:sp>
    </p:spTree>
    <p:extLst>
      <p:ext uri="{BB962C8B-B14F-4D97-AF65-F5344CB8AC3E}">
        <p14:creationId xmlns:p14="http://schemas.microsoft.com/office/powerpoint/2010/main" val="103361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8" y="-7325"/>
            <a:ext cx="12196688" cy="1362921"/>
          </a:xfrm>
          <a:prstGeom prst="rect">
            <a:avLst/>
          </a:prstGeom>
          <a:solidFill>
            <a:srgbClr val="EF4E20"/>
          </a:solidFill>
          <a:ln>
            <a:solidFill>
              <a:srgbClr val="EF4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3"/>
          <p:cNvSpPr txBox="1">
            <a:spLocks noChangeArrowheads="1"/>
          </p:cNvSpPr>
          <p:nvPr/>
        </p:nvSpPr>
        <p:spPr bwMode="auto">
          <a:xfrm>
            <a:off x="0" y="-7325"/>
            <a:ext cx="12196688" cy="1277914"/>
          </a:xfrm>
          <a:prstGeom prst="rect">
            <a:avLst/>
          </a:prstGeom>
          <a:extLst/>
        </p:spPr>
        <p:txBody>
          <a:bodyPr wrap="square">
            <a:spAutoFit/>
          </a:bodyPr>
          <a:lstStyle>
            <a:defPPr>
              <a:defRPr lang="fr-FR"/>
            </a:defPPr>
            <a:lvl1pPr algn="ctr">
              <a:lnSpc>
                <a:spcPct val="107000"/>
              </a:lnSpc>
              <a:spcBef>
                <a:spcPts val="200"/>
              </a:spcBef>
              <a:defRPr sz="4000" b="1">
                <a:solidFill>
                  <a:schemeClr val="bg1"/>
                </a:solidFill>
                <a:latin typeface="Acumin Pro" panose="020B0504020202020204" pitchFamily="34" charset="0"/>
                <a:ea typeface="Times New Roman" panose="02020603050405020304" pitchFamily="18" charset="0"/>
                <a:cs typeface="Times New Roman" panose="02020603050405020304" pitchFamily="18" charset="0"/>
              </a:defRPr>
            </a:lvl1pPr>
          </a:lstStyle>
          <a:p>
            <a:pPr lvl="0"/>
            <a:r>
              <a:rPr lang="fr-FR" sz="3600" dirty="0">
                <a:latin typeface="+mn-lt"/>
              </a:rPr>
              <a:t>Diffuser la connaissance </a:t>
            </a:r>
            <a:br>
              <a:rPr lang="fr-FR" sz="3600" dirty="0">
                <a:latin typeface="+mn-lt"/>
              </a:rPr>
            </a:br>
            <a:r>
              <a:rPr lang="fr-FR" sz="3600" dirty="0">
                <a:latin typeface="+mn-lt"/>
              </a:rPr>
              <a:t>et apporter un éclairage utile à la décision</a:t>
            </a:r>
          </a:p>
        </p:txBody>
      </p:sp>
      <p:sp>
        <p:nvSpPr>
          <p:cNvPr id="8" name="ZoneTexte 7"/>
          <p:cNvSpPr txBox="1"/>
          <p:nvPr/>
        </p:nvSpPr>
        <p:spPr>
          <a:xfrm>
            <a:off x="527125" y="1665697"/>
            <a:ext cx="11510682" cy="1077218"/>
          </a:xfrm>
          <a:prstGeom prst="rect">
            <a:avLst/>
          </a:prstGeom>
          <a:noFill/>
        </p:spPr>
        <p:txBody>
          <a:bodyPr wrap="square" rtlCol="0">
            <a:spAutoFit/>
          </a:bodyPr>
          <a:lstStyle/>
          <a:p>
            <a:r>
              <a:rPr lang="fr-FR" sz="3200" b="1" dirty="0">
                <a:solidFill>
                  <a:srgbClr val="002060"/>
                </a:solidFill>
              </a:rPr>
              <a:t>Pour apporter une aide à la décision des différents organismes </a:t>
            </a:r>
            <a:br>
              <a:rPr lang="fr-FR" sz="3200" b="1" dirty="0">
                <a:solidFill>
                  <a:srgbClr val="002060"/>
                </a:solidFill>
              </a:rPr>
            </a:br>
            <a:r>
              <a:rPr lang="fr-FR" sz="3200" b="1" dirty="0">
                <a:solidFill>
                  <a:srgbClr val="002060"/>
                </a:solidFill>
              </a:rPr>
              <a:t>et institutions impliqués dans le développement des territoires</a:t>
            </a:r>
          </a:p>
        </p:txBody>
      </p:sp>
      <p:sp>
        <p:nvSpPr>
          <p:cNvPr id="14" name="ZoneTexte 13"/>
          <p:cNvSpPr txBox="1"/>
          <p:nvPr/>
        </p:nvSpPr>
        <p:spPr>
          <a:xfrm>
            <a:off x="527125" y="3177304"/>
            <a:ext cx="11787009" cy="3231654"/>
          </a:xfrm>
          <a:prstGeom prst="rect">
            <a:avLst/>
          </a:prstGeom>
          <a:noFill/>
        </p:spPr>
        <p:txBody>
          <a:bodyPr wrap="none" rtlCol="0">
            <a:spAutoFit/>
          </a:bodyPr>
          <a:lstStyle/>
          <a:p>
            <a:r>
              <a:rPr lang="fr-FR" sz="2400" b="1" dirty="0">
                <a:solidFill>
                  <a:srgbClr val="005482"/>
                </a:solidFill>
              </a:rPr>
              <a:t>L’Observatoire </a:t>
            </a:r>
            <a:r>
              <a:rPr lang="fr-FR" sz="2800" b="1" dirty="0">
                <a:solidFill>
                  <a:srgbClr val="005482"/>
                </a:solidFill>
              </a:rPr>
              <a:t>collecte, centralise, traite, gère et analyse toute information </a:t>
            </a:r>
            <a:br>
              <a:rPr lang="fr-FR" sz="2400" b="1" dirty="0">
                <a:solidFill>
                  <a:srgbClr val="005482"/>
                </a:solidFill>
              </a:rPr>
            </a:br>
            <a:r>
              <a:rPr lang="fr-FR" sz="2400" b="1" dirty="0">
                <a:solidFill>
                  <a:srgbClr val="005482"/>
                </a:solidFill>
              </a:rPr>
              <a:t>permettant d’affiner la connaissance du milieu socio-économique et environnemental local</a:t>
            </a:r>
          </a:p>
          <a:p>
            <a:endParaRPr lang="fr-FR" sz="2400" b="1" dirty="0">
              <a:solidFill>
                <a:srgbClr val="005482"/>
              </a:solidFill>
            </a:endParaRPr>
          </a:p>
          <a:p>
            <a:r>
              <a:rPr lang="fr-FR" sz="2400" b="1" dirty="0">
                <a:solidFill>
                  <a:srgbClr val="005482"/>
                </a:solidFill>
              </a:rPr>
              <a:t>Une action guidée par le souci constant de l’</a:t>
            </a:r>
            <a:r>
              <a:rPr lang="fr-FR" sz="2800" b="1" dirty="0">
                <a:solidFill>
                  <a:srgbClr val="005482"/>
                </a:solidFill>
              </a:rPr>
              <a:t>intérêt général</a:t>
            </a:r>
          </a:p>
          <a:p>
            <a:endParaRPr lang="fr-FR" sz="2400" b="1" dirty="0">
              <a:solidFill>
                <a:srgbClr val="005482"/>
              </a:solidFill>
            </a:endParaRPr>
          </a:p>
          <a:p>
            <a:r>
              <a:rPr lang="fr-FR" sz="2400" b="1" dirty="0">
                <a:solidFill>
                  <a:srgbClr val="005482"/>
                </a:solidFill>
              </a:rPr>
              <a:t>Une </a:t>
            </a:r>
            <a:r>
              <a:rPr lang="fr-FR" sz="2800" b="1" dirty="0">
                <a:solidFill>
                  <a:srgbClr val="005482"/>
                </a:solidFill>
              </a:rPr>
              <a:t>plate-forme d’informations territoriales : </a:t>
            </a:r>
            <a:r>
              <a:rPr lang="fr-FR" sz="2800" b="1" dirty="0">
                <a:solidFill>
                  <a:srgbClr val="005482"/>
                </a:solidFill>
                <a:hlinkClick r:id="rId3"/>
              </a:rPr>
              <a:t>pilote41.fr</a:t>
            </a:r>
            <a:br>
              <a:rPr lang="fr-FR" sz="2400" b="1" dirty="0">
                <a:solidFill>
                  <a:srgbClr val="005482"/>
                </a:solidFill>
              </a:rPr>
            </a:br>
            <a:r>
              <a:rPr lang="fr-FR" sz="2400" b="1" dirty="0">
                <a:solidFill>
                  <a:srgbClr val="005482"/>
                </a:solidFill>
              </a:rPr>
              <a:t>pour rendre aisément accessibles les données, études, annuaires </a:t>
            </a:r>
            <a:br>
              <a:rPr lang="fr-FR" sz="2400" b="1" dirty="0">
                <a:solidFill>
                  <a:srgbClr val="005482"/>
                </a:solidFill>
              </a:rPr>
            </a:br>
            <a:r>
              <a:rPr lang="fr-FR" sz="2400" b="1" dirty="0">
                <a:solidFill>
                  <a:srgbClr val="005482"/>
                </a:solidFill>
              </a:rPr>
              <a:t>et outils, cartographiques ou autres, développés par l’Observatoire ou des partenaires</a:t>
            </a:r>
          </a:p>
        </p:txBody>
      </p:sp>
    </p:spTree>
    <p:extLst>
      <p:ext uri="{BB962C8B-B14F-4D97-AF65-F5344CB8AC3E}">
        <p14:creationId xmlns:p14="http://schemas.microsoft.com/office/powerpoint/2010/main" val="2515663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16287" y="2493033"/>
            <a:ext cx="5405515" cy="2677656"/>
          </a:xfrm>
          <a:prstGeom prst="rect">
            <a:avLst/>
          </a:prstGeom>
          <a:solidFill>
            <a:schemeClr val="bg1">
              <a:lumMod val="95000"/>
            </a:schemeClr>
          </a:solidFill>
        </p:spPr>
        <p:txBody>
          <a:bodyPr wrap="square" rtlCol="0">
            <a:spAutoFit/>
          </a:bodyPr>
          <a:lstStyle/>
          <a:p>
            <a:r>
              <a:rPr lang="fr-FR" sz="2400" b="1" dirty="0">
                <a:solidFill>
                  <a:srgbClr val="005482"/>
                </a:solidFill>
              </a:rPr>
              <a:t>Administration publique, enseignement, santé et action sociale </a:t>
            </a:r>
            <a:r>
              <a:rPr lang="fr-FR" sz="2400" dirty="0">
                <a:solidFill>
                  <a:srgbClr val="005482"/>
                </a:solidFill>
              </a:rPr>
              <a:t>représente 37% des départs totaux estimés</a:t>
            </a:r>
            <a:br>
              <a:rPr lang="fr-FR" sz="2400" b="1" dirty="0">
                <a:solidFill>
                  <a:srgbClr val="005482"/>
                </a:solidFill>
              </a:rPr>
            </a:br>
            <a:r>
              <a:rPr lang="fr-FR" sz="2400" b="1" dirty="0">
                <a:solidFill>
                  <a:srgbClr val="005482"/>
                </a:solidFill>
              </a:rPr>
              <a:t>Le poids des départs est plus élevé pour le Transport &amp; Logistique (28,6 %) et l’Industrie (26,1%), </a:t>
            </a:r>
            <a:br>
              <a:rPr lang="fr-FR" sz="2400" b="1" dirty="0">
                <a:solidFill>
                  <a:srgbClr val="005482"/>
                </a:solidFill>
              </a:rPr>
            </a:br>
            <a:endParaRPr lang="fr-FR" sz="2400" dirty="0">
              <a:solidFill>
                <a:srgbClr val="005482"/>
              </a:solidFill>
            </a:endParaRPr>
          </a:p>
        </p:txBody>
      </p:sp>
      <p:sp>
        <p:nvSpPr>
          <p:cNvPr id="5" name="Rectangle 4"/>
          <p:cNvSpPr/>
          <p:nvPr/>
        </p:nvSpPr>
        <p:spPr>
          <a:xfrm>
            <a:off x="0" y="0"/>
            <a:ext cx="5720862" cy="2160494"/>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 name="Titre 1"/>
          <p:cNvSpPr>
            <a:spLocks noGrp="1"/>
          </p:cNvSpPr>
          <p:nvPr>
            <p:ph type="title"/>
          </p:nvPr>
        </p:nvSpPr>
        <p:spPr>
          <a:xfrm>
            <a:off x="4823" y="80682"/>
            <a:ext cx="5720861" cy="1999129"/>
          </a:xfrm>
        </p:spPr>
        <p:txBody>
          <a:bodyPr>
            <a:noAutofit/>
          </a:bodyPr>
          <a:lstStyle/>
          <a:p>
            <a:pPr algn="ctr"/>
            <a:r>
              <a:rPr lang="fr-FR" sz="3600" b="1" dirty="0">
                <a:solidFill>
                  <a:schemeClr val="bg1"/>
                </a:solidFill>
              </a:rPr>
              <a:t>11 100 départs potentiels à la retraite entre 2023 et 2030</a:t>
            </a:r>
            <a:br>
              <a:rPr lang="fr-FR" sz="3600" b="1" dirty="0">
                <a:solidFill>
                  <a:schemeClr val="bg1"/>
                </a:solidFill>
              </a:rPr>
            </a:br>
            <a:r>
              <a:rPr lang="fr-FR" sz="3600" b="1" dirty="0">
                <a:solidFill>
                  <a:schemeClr val="bg1"/>
                </a:solidFill>
              </a:rPr>
              <a:t>soit 1 385 départs/an </a:t>
            </a:r>
            <a:br>
              <a:rPr lang="fr-FR" sz="3600" b="1" dirty="0">
                <a:solidFill>
                  <a:schemeClr val="bg1"/>
                </a:solidFill>
              </a:rPr>
            </a:br>
            <a:r>
              <a:rPr lang="fr-FR" sz="3600" b="1" dirty="0">
                <a:solidFill>
                  <a:schemeClr val="bg1"/>
                </a:solidFill>
              </a:rPr>
              <a:t>et 22 % de l’effectif initial</a:t>
            </a:r>
          </a:p>
        </p:txBody>
      </p:sp>
      <p:pic>
        <p:nvPicPr>
          <p:cNvPr id="7" name="Image 6">
            <a:extLst>
              <a:ext uri="{FF2B5EF4-FFF2-40B4-BE49-F238E27FC236}">
                <a16:creationId xmlns:a16="http://schemas.microsoft.com/office/drawing/2014/main" id="{97CA6EE2-EFDB-418E-8FF4-F0DEB96DC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567" y="81000"/>
            <a:ext cx="6357610" cy="6696000"/>
          </a:xfrm>
          <a:prstGeom prst="rect">
            <a:avLst/>
          </a:prstGeom>
        </p:spPr>
      </p:pic>
    </p:spTree>
    <p:extLst>
      <p:ext uri="{BB962C8B-B14F-4D97-AF65-F5344CB8AC3E}">
        <p14:creationId xmlns:p14="http://schemas.microsoft.com/office/powerpoint/2010/main" val="913123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4777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1" name="Titre 1"/>
          <p:cNvSpPr txBox="1">
            <a:spLocks/>
          </p:cNvSpPr>
          <p:nvPr/>
        </p:nvSpPr>
        <p:spPr>
          <a:xfrm>
            <a:off x="689617" y="52945"/>
            <a:ext cx="11025645" cy="1205947"/>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2800" baseline="0" dirty="0">
                <a:solidFill>
                  <a:prstClr val="white"/>
                </a:solidFill>
              </a:rPr>
              <a:t>Enquête « Besoins de Main d’Œuvre » 2024 :</a:t>
            </a:r>
          </a:p>
          <a:p>
            <a:endParaRPr lang="fr-FR" sz="1400" baseline="0" dirty="0">
              <a:solidFill>
                <a:prstClr val="white"/>
              </a:solidFill>
            </a:endParaRPr>
          </a:p>
          <a:p>
            <a:r>
              <a:rPr lang="fr-FR" sz="2800" baseline="0" dirty="0">
                <a:solidFill>
                  <a:srgbClr val="92D050"/>
                </a:solidFill>
              </a:rPr>
              <a:t>9 010 projets de recrutement </a:t>
            </a:r>
            <a:r>
              <a:rPr lang="fr-FR" sz="2800" baseline="0" dirty="0">
                <a:solidFill>
                  <a:prstClr val="white"/>
                </a:solidFill>
              </a:rPr>
              <a:t>dans le bassin d’emploi de Blois</a:t>
            </a:r>
          </a:p>
        </p:txBody>
      </p:sp>
      <p:sp>
        <p:nvSpPr>
          <p:cNvPr id="9" name="ZoneTexte 8"/>
          <p:cNvSpPr txBox="1"/>
          <p:nvPr/>
        </p:nvSpPr>
        <p:spPr>
          <a:xfrm>
            <a:off x="444213" y="1586587"/>
            <a:ext cx="4679092" cy="954107"/>
          </a:xfrm>
          <a:prstGeom prst="rect">
            <a:avLst/>
          </a:prstGeom>
          <a:noFill/>
        </p:spPr>
        <p:txBody>
          <a:bodyPr wrap="square" rtlCol="0">
            <a:spAutoFit/>
          </a:bodyPr>
          <a:lstStyle/>
          <a:p>
            <a:pPr algn="ctr"/>
            <a:r>
              <a:rPr lang="fr-FR" sz="2000" b="1" dirty="0">
                <a:solidFill>
                  <a:srgbClr val="005482"/>
                </a:solidFill>
              </a:rPr>
              <a:t>Nombre de projets de recrutement</a:t>
            </a:r>
          </a:p>
          <a:p>
            <a:pPr algn="ctr"/>
            <a:r>
              <a:rPr lang="fr-FR" sz="2000" b="1" dirty="0">
                <a:solidFill>
                  <a:srgbClr val="005482"/>
                </a:solidFill>
              </a:rPr>
              <a:t>par secteurs regroupés</a:t>
            </a:r>
          </a:p>
          <a:p>
            <a:pPr algn="ctr"/>
            <a:r>
              <a:rPr lang="fr-FR" sz="1600" b="1" u="sng" dirty="0">
                <a:solidFill>
                  <a:srgbClr val="005482"/>
                </a:solidFill>
              </a:rPr>
              <a:t>(tous secteurs confondus)</a:t>
            </a:r>
          </a:p>
        </p:txBody>
      </p:sp>
      <p:sp>
        <p:nvSpPr>
          <p:cNvPr id="10" name="ZoneTexte 9"/>
          <p:cNvSpPr txBox="1"/>
          <p:nvPr/>
        </p:nvSpPr>
        <p:spPr>
          <a:xfrm>
            <a:off x="6852743" y="1555810"/>
            <a:ext cx="4975302" cy="1015663"/>
          </a:xfrm>
          <a:prstGeom prst="rect">
            <a:avLst/>
          </a:prstGeom>
          <a:noFill/>
        </p:spPr>
        <p:txBody>
          <a:bodyPr wrap="square" rtlCol="0">
            <a:spAutoFit/>
          </a:bodyPr>
          <a:lstStyle/>
          <a:p>
            <a:pPr algn="ctr"/>
            <a:r>
              <a:rPr lang="fr-FR" sz="2000" b="1" dirty="0">
                <a:solidFill>
                  <a:srgbClr val="005482"/>
                </a:solidFill>
              </a:rPr>
              <a:t>Top 10 en nombre de projets de recrutement</a:t>
            </a:r>
          </a:p>
          <a:p>
            <a:pPr algn="ctr"/>
            <a:r>
              <a:rPr lang="fr-FR" sz="2000" b="1" dirty="0">
                <a:solidFill>
                  <a:srgbClr val="005482"/>
                </a:solidFill>
              </a:rPr>
              <a:t>par métiers regroupés pour les secteurs des services aux entreprises et aux particuliers</a:t>
            </a:r>
          </a:p>
        </p:txBody>
      </p:sp>
      <p:sp>
        <p:nvSpPr>
          <p:cNvPr id="3" name="ZoneTexte 2"/>
          <p:cNvSpPr txBox="1"/>
          <p:nvPr/>
        </p:nvSpPr>
        <p:spPr>
          <a:xfrm>
            <a:off x="478457" y="5887141"/>
            <a:ext cx="11235086" cy="369332"/>
          </a:xfrm>
          <a:prstGeom prst="rect">
            <a:avLst/>
          </a:prstGeom>
          <a:noFill/>
        </p:spPr>
        <p:txBody>
          <a:bodyPr wrap="square" rtlCol="0">
            <a:spAutoFit/>
          </a:bodyPr>
          <a:lstStyle/>
          <a:p>
            <a:r>
              <a:rPr lang="fr-FR" b="1" dirty="0">
                <a:solidFill>
                  <a:srgbClr val="005482"/>
                </a:solidFill>
              </a:rPr>
              <a:t>33,1 % des projets de recrutement sont saisonniers (2 980) </a:t>
            </a:r>
            <a:r>
              <a:rPr lang="fr-FR" dirty="0">
                <a:solidFill>
                  <a:srgbClr val="005482"/>
                </a:solidFill>
              </a:rPr>
              <a:t>et plus spécifiquement en Agriculture (81 %) et HRT (60 %)</a:t>
            </a:r>
          </a:p>
        </p:txBody>
      </p:sp>
      <p:sp>
        <p:nvSpPr>
          <p:cNvPr id="14" name="ZoneTexte 13">
            <a:extLst>
              <a:ext uri="{FF2B5EF4-FFF2-40B4-BE49-F238E27FC236}">
                <a16:creationId xmlns:a16="http://schemas.microsoft.com/office/drawing/2014/main" id="{E15A29C7-B9CF-47ED-AFE7-61692E9C5AEB}"/>
              </a:ext>
            </a:extLst>
          </p:cNvPr>
          <p:cNvSpPr txBox="1"/>
          <p:nvPr/>
        </p:nvSpPr>
        <p:spPr>
          <a:xfrm>
            <a:off x="9133603" y="6520599"/>
            <a:ext cx="2890407" cy="276999"/>
          </a:xfrm>
          <a:prstGeom prst="rect">
            <a:avLst/>
          </a:prstGeom>
          <a:noFill/>
        </p:spPr>
        <p:txBody>
          <a:bodyPr wrap="none" rtlCol="0">
            <a:spAutoFit/>
          </a:bodyPr>
          <a:lstStyle/>
          <a:p>
            <a:r>
              <a:rPr lang="fr-FR" sz="1200" i="1" dirty="0">
                <a:solidFill>
                  <a:srgbClr val="005482"/>
                </a:solidFill>
              </a:rPr>
              <a:t>D'après source : France Travail – BMO 2024</a:t>
            </a:r>
          </a:p>
        </p:txBody>
      </p:sp>
      <p:graphicFrame>
        <p:nvGraphicFramePr>
          <p:cNvPr id="17" name="Graphique 16">
            <a:extLst>
              <a:ext uri="{FF2B5EF4-FFF2-40B4-BE49-F238E27FC236}">
                <a16:creationId xmlns:a16="http://schemas.microsoft.com/office/drawing/2014/main" id="{56AB1191-9C59-41DF-963F-17BA9F2E035C}"/>
              </a:ext>
            </a:extLst>
          </p:cNvPr>
          <p:cNvGraphicFramePr>
            <a:graphicFrameLocks/>
          </p:cNvGraphicFramePr>
          <p:nvPr>
            <p:extLst/>
          </p:nvPr>
        </p:nvGraphicFramePr>
        <p:xfrm>
          <a:off x="100884" y="2484451"/>
          <a:ext cx="5365750" cy="3219450"/>
        </p:xfrm>
        <a:graphic>
          <a:graphicData uri="http://schemas.openxmlformats.org/drawingml/2006/chart">
            <c:chart xmlns:c="http://schemas.openxmlformats.org/drawingml/2006/chart" xmlns:r="http://schemas.openxmlformats.org/officeDocument/2006/relationships" r:id="rId4"/>
          </a:graphicData>
        </a:graphic>
      </p:graphicFrame>
      <p:sp>
        <p:nvSpPr>
          <p:cNvPr id="5" name="Accolade fermante 4">
            <a:extLst>
              <a:ext uri="{FF2B5EF4-FFF2-40B4-BE49-F238E27FC236}">
                <a16:creationId xmlns:a16="http://schemas.microsoft.com/office/drawing/2014/main" id="{A5E36587-E781-4E3C-AE72-CDAC92CAB51C}"/>
              </a:ext>
            </a:extLst>
          </p:cNvPr>
          <p:cNvSpPr/>
          <p:nvPr/>
        </p:nvSpPr>
        <p:spPr>
          <a:xfrm>
            <a:off x="5393635" y="2696817"/>
            <a:ext cx="324678" cy="887896"/>
          </a:xfrm>
          <a:prstGeom prst="righ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22" name="Graphique 21">
            <a:extLst>
              <a:ext uri="{FF2B5EF4-FFF2-40B4-BE49-F238E27FC236}">
                <a16:creationId xmlns:a16="http://schemas.microsoft.com/office/drawing/2014/main" id="{59C79ADB-708D-4E9B-9FE9-007B4B7C1FB0}"/>
              </a:ext>
            </a:extLst>
          </p:cNvPr>
          <p:cNvGraphicFramePr>
            <a:graphicFrameLocks/>
          </p:cNvGraphicFramePr>
          <p:nvPr>
            <p:extLst/>
          </p:nvPr>
        </p:nvGraphicFramePr>
        <p:xfrm>
          <a:off x="6096000" y="2565337"/>
          <a:ext cx="7341289" cy="3219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0040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prstClr val="white"/>
                </a:solidFill>
              </a:rPr>
              <a:t>Flux des offres d’emploi diffusées et inscription des demandeurs d’emploi sur 12 mois 1/04/2023 – 31/03/2024 </a:t>
            </a:r>
          </a:p>
        </p:txBody>
      </p:sp>
      <p:sp>
        <p:nvSpPr>
          <p:cNvPr id="6" name="ZoneTexte 5"/>
          <p:cNvSpPr txBox="1"/>
          <p:nvPr/>
        </p:nvSpPr>
        <p:spPr>
          <a:xfrm>
            <a:off x="7731862" y="3929070"/>
            <a:ext cx="4136171" cy="2677656"/>
          </a:xfrm>
          <a:prstGeom prst="rect">
            <a:avLst/>
          </a:prstGeom>
          <a:noFill/>
        </p:spPr>
        <p:txBody>
          <a:bodyPr wrap="square" rtlCol="0">
            <a:spAutoFit/>
          </a:bodyPr>
          <a:lstStyle/>
          <a:p>
            <a:r>
              <a:rPr lang="fr-FR" sz="1050" b="1" i="1" dirty="0">
                <a:solidFill>
                  <a:srgbClr val="005482"/>
                </a:solidFill>
              </a:rPr>
              <a:t>Offres d’emploi diffusées</a:t>
            </a:r>
            <a:r>
              <a:rPr lang="fr-FR" sz="1050" i="1" dirty="0">
                <a:solidFill>
                  <a:srgbClr val="005482"/>
                </a:solidFill>
              </a:rPr>
              <a:t> Définition (source : Pôle emploi) :</a:t>
            </a:r>
          </a:p>
          <a:p>
            <a:r>
              <a:rPr lang="fr-FR" sz="1050" i="1" dirty="0">
                <a:solidFill>
                  <a:srgbClr val="005482"/>
                </a:solidFill>
              </a:rPr>
              <a:t>Data Emploi met à disposition le nombre d’offres d’emploi portant sur l’ensemble des </a:t>
            </a:r>
            <a:r>
              <a:rPr lang="fr-FR" sz="1050" b="1" i="1" dirty="0">
                <a:solidFill>
                  <a:srgbClr val="005482"/>
                </a:solidFill>
              </a:rPr>
              <a:t>offres accessibles par les demandeurs d’emploi </a:t>
            </a:r>
            <a:r>
              <a:rPr lang="fr-FR" sz="1050" i="1" dirty="0">
                <a:solidFill>
                  <a:srgbClr val="005482"/>
                </a:solidFill>
              </a:rPr>
              <a:t>sur le site pole-emploi.fr : </a:t>
            </a:r>
            <a:r>
              <a:rPr lang="fr-FR" sz="1050" b="1" i="1" dirty="0">
                <a:solidFill>
                  <a:srgbClr val="005482"/>
                </a:solidFill>
              </a:rPr>
              <a:t>les offres déposées directement par les employeurs auprès de France travail</a:t>
            </a:r>
            <a:r>
              <a:rPr lang="fr-FR" sz="1050" i="1" dirty="0">
                <a:solidFill>
                  <a:srgbClr val="005482"/>
                </a:solidFill>
              </a:rPr>
              <a:t>(offres collectées) et </a:t>
            </a:r>
            <a:r>
              <a:rPr lang="fr-FR" sz="1050" b="1" i="1" dirty="0">
                <a:solidFill>
                  <a:srgbClr val="005482"/>
                </a:solidFill>
              </a:rPr>
              <a:t>les offres transmises à Pôle emploi par des partenaires</a:t>
            </a:r>
            <a:r>
              <a:rPr lang="fr-FR" sz="1050" i="1" dirty="0">
                <a:solidFill>
                  <a:srgbClr val="005482"/>
                </a:solidFill>
              </a:rPr>
              <a:t> (qui sont intégrées, avec les offres collectées, dans les offres diffusées). Les chiffres restituées sur Data Emploi sur cet indicateur </a:t>
            </a:r>
            <a:r>
              <a:rPr lang="fr-FR" sz="1050" b="1" i="1" dirty="0">
                <a:solidFill>
                  <a:srgbClr val="005482"/>
                </a:solidFill>
              </a:rPr>
              <a:t>n'incluent pas les chiffres de l'intérim</a:t>
            </a:r>
            <a:r>
              <a:rPr lang="fr-FR" sz="1050" i="1" dirty="0">
                <a:solidFill>
                  <a:srgbClr val="005482"/>
                </a:solidFill>
              </a:rPr>
              <a:t>. Un peu moins de la moitié des offres diffusées par Pôle emploi provient d’offres directement collectées par Pôle emploi, tandis qu’un peu plus de la moitié des offres diffusées provient de partenaires. </a:t>
            </a:r>
            <a:r>
              <a:rPr lang="fr-FR" sz="1050" b="1" i="1" dirty="0">
                <a:solidFill>
                  <a:srgbClr val="005482"/>
                </a:solidFill>
              </a:rPr>
              <a:t>France Travail </a:t>
            </a:r>
            <a:r>
              <a:rPr lang="fr-FR" sz="1050" i="1" dirty="0">
                <a:solidFill>
                  <a:srgbClr val="005482"/>
                </a:solidFill>
              </a:rPr>
              <a:t>vérifie la légalité et la fraîcheur des offres transmises par les partenaires et </a:t>
            </a:r>
            <a:r>
              <a:rPr lang="fr-FR" sz="1050" b="1" i="1" dirty="0">
                <a:solidFill>
                  <a:srgbClr val="005482"/>
                </a:solidFill>
              </a:rPr>
              <a:t>supprime les doublons</a:t>
            </a:r>
            <a:r>
              <a:rPr lang="fr-FR" sz="1050" i="1" dirty="0">
                <a:solidFill>
                  <a:srgbClr val="005482"/>
                </a:solidFill>
              </a:rPr>
              <a:t> avec les offres qui ont été déposées chez lui ou chez plusieurs partenaires. Enfin, Pôle emploi </a:t>
            </a:r>
            <a:r>
              <a:rPr lang="fr-FR" sz="1050" i="1" dirty="0" err="1">
                <a:solidFill>
                  <a:srgbClr val="005482"/>
                </a:solidFill>
              </a:rPr>
              <a:t>re</a:t>
            </a:r>
            <a:r>
              <a:rPr lang="fr-FR" sz="1050" i="1" dirty="0">
                <a:solidFill>
                  <a:srgbClr val="005482"/>
                </a:solidFill>
              </a:rPr>
              <a:t>-codifie les métiers dans la nomenclature des métiers et des emplois (Rome : Répertoire Opérationnel des Métiers et des Emplois).</a:t>
            </a:r>
          </a:p>
        </p:txBody>
      </p:sp>
      <p:sp>
        <p:nvSpPr>
          <p:cNvPr id="5" name="ZoneTexte 4"/>
          <p:cNvSpPr txBox="1"/>
          <p:nvPr/>
        </p:nvSpPr>
        <p:spPr>
          <a:xfrm>
            <a:off x="7918202" y="1106905"/>
            <a:ext cx="3949831" cy="830997"/>
          </a:xfrm>
          <a:prstGeom prst="rect">
            <a:avLst/>
          </a:prstGeom>
          <a:noFill/>
        </p:spPr>
        <p:txBody>
          <a:bodyPr wrap="square" rtlCol="0">
            <a:spAutoFit/>
          </a:bodyPr>
          <a:lstStyle/>
          <a:p>
            <a:r>
              <a:rPr lang="fr-FR" sz="2400" b="1" dirty="0">
                <a:solidFill>
                  <a:srgbClr val="005482"/>
                </a:solidFill>
              </a:rPr>
              <a:t>Bassin d’emploi de Blois (définition France Travail)</a:t>
            </a:r>
          </a:p>
        </p:txBody>
      </p:sp>
      <p:graphicFrame>
        <p:nvGraphicFramePr>
          <p:cNvPr id="10" name="Graphique 9">
            <a:extLst>
              <a:ext uri="{FF2B5EF4-FFF2-40B4-BE49-F238E27FC236}">
                <a16:creationId xmlns:a16="http://schemas.microsoft.com/office/drawing/2014/main" id="{88F2F0B0-94FD-4275-8E76-EC854C5FAC10}"/>
              </a:ext>
            </a:extLst>
          </p:cNvPr>
          <p:cNvGraphicFramePr>
            <a:graphicFrameLocks/>
          </p:cNvGraphicFramePr>
          <p:nvPr>
            <p:extLst/>
          </p:nvPr>
        </p:nvGraphicFramePr>
        <p:xfrm>
          <a:off x="400424" y="1300173"/>
          <a:ext cx="720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3DC13AF4-7755-4067-B20F-FB8828E95929}"/>
              </a:ext>
            </a:extLst>
          </p:cNvPr>
          <p:cNvSpPr txBox="1"/>
          <p:nvPr/>
        </p:nvSpPr>
        <p:spPr>
          <a:xfrm>
            <a:off x="9893117" y="6577062"/>
            <a:ext cx="2196353" cy="246221"/>
          </a:xfrm>
          <a:prstGeom prst="rect">
            <a:avLst/>
          </a:prstGeom>
          <a:noFill/>
        </p:spPr>
        <p:txBody>
          <a:bodyPr wrap="square" rtlCol="0">
            <a:spAutoFit/>
          </a:bodyPr>
          <a:lstStyle/>
          <a:p>
            <a:pPr algn="r"/>
            <a:r>
              <a:rPr lang="fr-FR" sz="1000" i="1" dirty="0">
                <a:solidFill>
                  <a:srgbClr val="002060"/>
                </a:solidFill>
              </a:rPr>
              <a:t>Source France Travail T1-2024</a:t>
            </a:r>
          </a:p>
        </p:txBody>
      </p:sp>
      <p:pic>
        <p:nvPicPr>
          <p:cNvPr id="7" name="Image 6">
            <a:extLst>
              <a:ext uri="{FF2B5EF4-FFF2-40B4-BE49-F238E27FC236}">
                <a16:creationId xmlns:a16="http://schemas.microsoft.com/office/drawing/2014/main" id="{7A61C3FF-345D-4CC5-8F3F-11DED7805CE0}"/>
              </a:ext>
            </a:extLst>
          </p:cNvPr>
          <p:cNvPicPr>
            <a:picLocks noChangeAspect="1"/>
          </p:cNvPicPr>
          <p:nvPr/>
        </p:nvPicPr>
        <p:blipFill>
          <a:blip r:embed="rId3"/>
          <a:stretch>
            <a:fillRect/>
          </a:stretch>
        </p:blipFill>
        <p:spPr>
          <a:xfrm>
            <a:off x="9058274" y="2024989"/>
            <a:ext cx="1260000" cy="1816994"/>
          </a:xfrm>
          <a:prstGeom prst="rect">
            <a:avLst/>
          </a:prstGeom>
        </p:spPr>
      </p:pic>
    </p:spTree>
    <p:extLst>
      <p:ext uri="{BB962C8B-B14F-4D97-AF65-F5344CB8AC3E}">
        <p14:creationId xmlns:p14="http://schemas.microsoft.com/office/powerpoint/2010/main" val="2141569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D2A2F8-718A-4B57-A0B2-676C18D15913}"/>
              </a:ext>
            </a:extLst>
          </p:cNvPr>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prstClr val="white"/>
                </a:solidFill>
              </a:rPr>
              <a:t>Flux des offres d’emploi diffusées et inscription des demandeurs d’emploi sur 12 mois 1/04/2023 – 31/03/2024 </a:t>
            </a:r>
          </a:p>
        </p:txBody>
      </p:sp>
      <p:sp>
        <p:nvSpPr>
          <p:cNvPr id="3" name="Rectangle 2">
            <a:extLst>
              <a:ext uri="{FF2B5EF4-FFF2-40B4-BE49-F238E27FC236}">
                <a16:creationId xmlns:a16="http://schemas.microsoft.com/office/drawing/2014/main" id="{0D53C63A-090D-4528-82E3-630DAE70EB17}"/>
              </a:ext>
            </a:extLst>
          </p:cNvPr>
          <p:cNvSpPr/>
          <p:nvPr/>
        </p:nvSpPr>
        <p:spPr>
          <a:xfrm>
            <a:off x="268941" y="1434353"/>
            <a:ext cx="3801036" cy="1470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Industrie</a:t>
            </a:r>
            <a:r>
              <a:rPr lang="fr-FR" dirty="0">
                <a:solidFill>
                  <a:srgbClr val="002060"/>
                </a:solidFill>
              </a:rPr>
              <a:t> </a:t>
            </a:r>
          </a:p>
          <a:p>
            <a:pPr algn="ctr"/>
            <a:r>
              <a:rPr lang="fr-FR" dirty="0">
                <a:solidFill>
                  <a:srgbClr val="002060"/>
                </a:solidFill>
              </a:rPr>
              <a:t>Technicien de maintenance</a:t>
            </a:r>
          </a:p>
          <a:p>
            <a:pPr algn="ctr"/>
            <a:r>
              <a:rPr lang="fr-FR" dirty="0">
                <a:solidFill>
                  <a:srgbClr val="002060"/>
                </a:solidFill>
              </a:rPr>
              <a:t>Conducteur de ligne</a:t>
            </a:r>
          </a:p>
          <a:p>
            <a:pPr algn="ctr"/>
            <a:r>
              <a:rPr lang="fr-FR" dirty="0">
                <a:solidFill>
                  <a:srgbClr val="002060"/>
                </a:solidFill>
              </a:rPr>
              <a:t>Ingénierie de production</a:t>
            </a:r>
          </a:p>
          <a:p>
            <a:pPr algn="ctr"/>
            <a:r>
              <a:rPr lang="fr-FR" dirty="0">
                <a:solidFill>
                  <a:srgbClr val="002060"/>
                </a:solidFill>
              </a:rPr>
              <a:t>Monteur assembleur - chaudronnier</a:t>
            </a:r>
          </a:p>
        </p:txBody>
      </p:sp>
      <p:sp>
        <p:nvSpPr>
          <p:cNvPr id="4" name="Rectangle 3">
            <a:extLst>
              <a:ext uri="{FF2B5EF4-FFF2-40B4-BE49-F238E27FC236}">
                <a16:creationId xmlns:a16="http://schemas.microsoft.com/office/drawing/2014/main" id="{DE056270-8FE7-4E0B-83DE-650B2E68514B}"/>
              </a:ext>
            </a:extLst>
          </p:cNvPr>
          <p:cNvSpPr/>
          <p:nvPr/>
        </p:nvSpPr>
        <p:spPr>
          <a:xfrm>
            <a:off x="268941" y="3429000"/>
            <a:ext cx="3801036" cy="1698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Hôtellerie Restauration Tourisme</a:t>
            </a:r>
            <a:endParaRPr lang="fr-FR" dirty="0">
              <a:solidFill>
                <a:srgbClr val="002060"/>
              </a:solidFill>
            </a:endParaRPr>
          </a:p>
          <a:p>
            <a:pPr algn="ctr"/>
            <a:r>
              <a:rPr lang="fr-FR" dirty="0">
                <a:solidFill>
                  <a:srgbClr val="002060"/>
                </a:solidFill>
              </a:rPr>
              <a:t>Cuisinier</a:t>
            </a:r>
          </a:p>
          <a:p>
            <a:pPr algn="ctr"/>
            <a:r>
              <a:rPr lang="fr-FR" dirty="0">
                <a:solidFill>
                  <a:srgbClr val="002060"/>
                </a:solidFill>
              </a:rPr>
              <a:t>Serveurs</a:t>
            </a:r>
          </a:p>
          <a:p>
            <a:pPr algn="ctr"/>
            <a:r>
              <a:rPr lang="fr-FR" dirty="0">
                <a:solidFill>
                  <a:srgbClr val="002060"/>
                </a:solidFill>
              </a:rPr>
              <a:t>Agent polyvalent restauration</a:t>
            </a:r>
          </a:p>
          <a:p>
            <a:pPr algn="ctr"/>
            <a:r>
              <a:rPr lang="fr-FR" dirty="0">
                <a:solidFill>
                  <a:srgbClr val="002060"/>
                </a:solidFill>
              </a:rPr>
              <a:t>Personnel d’étage </a:t>
            </a:r>
          </a:p>
          <a:p>
            <a:pPr algn="ctr"/>
            <a:r>
              <a:rPr lang="fr-FR" dirty="0">
                <a:solidFill>
                  <a:srgbClr val="002060"/>
                </a:solidFill>
              </a:rPr>
              <a:t>Réceptionnistes</a:t>
            </a:r>
          </a:p>
        </p:txBody>
      </p:sp>
      <p:sp>
        <p:nvSpPr>
          <p:cNvPr id="5" name="Rectangle 4">
            <a:extLst>
              <a:ext uri="{FF2B5EF4-FFF2-40B4-BE49-F238E27FC236}">
                <a16:creationId xmlns:a16="http://schemas.microsoft.com/office/drawing/2014/main" id="{6BCA2CD6-28B2-4933-945C-433541B6F603}"/>
              </a:ext>
            </a:extLst>
          </p:cNvPr>
          <p:cNvSpPr/>
          <p:nvPr/>
        </p:nvSpPr>
        <p:spPr>
          <a:xfrm>
            <a:off x="7790328" y="1344707"/>
            <a:ext cx="4025154" cy="1470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Logistiques Transport</a:t>
            </a:r>
            <a:endParaRPr lang="fr-FR" dirty="0">
              <a:solidFill>
                <a:srgbClr val="002060"/>
              </a:solidFill>
            </a:endParaRPr>
          </a:p>
          <a:p>
            <a:pPr algn="ctr"/>
            <a:r>
              <a:rPr lang="fr-FR" dirty="0">
                <a:solidFill>
                  <a:srgbClr val="002060"/>
                </a:solidFill>
              </a:rPr>
              <a:t>Conducteur </a:t>
            </a:r>
          </a:p>
          <a:p>
            <a:pPr algn="ctr"/>
            <a:r>
              <a:rPr lang="fr-FR" dirty="0">
                <a:solidFill>
                  <a:srgbClr val="002060"/>
                </a:solidFill>
              </a:rPr>
              <a:t>Conducteur d’engins déplacement de charges</a:t>
            </a:r>
          </a:p>
          <a:p>
            <a:pPr algn="ctr"/>
            <a:r>
              <a:rPr lang="fr-FR" dirty="0">
                <a:solidFill>
                  <a:srgbClr val="002060"/>
                </a:solidFill>
              </a:rPr>
              <a:t>Préparateurs de commandes</a:t>
            </a:r>
          </a:p>
        </p:txBody>
      </p:sp>
      <p:sp>
        <p:nvSpPr>
          <p:cNvPr id="6" name="Rectangle 5">
            <a:extLst>
              <a:ext uri="{FF2B5EF4-FFF2-40B4-BE49-F238E27FC236}">
                <a16:creationId xmlns:a16="http://schemas.microsoft.com/office/drawing/2014/main" id="{A9F4C285-17FD-43C9-9370-BCB5875D280D}"/>
              </a:ext>
            </a:extLst>
          </p:cNvPr>
          <p:cNvSpPr/>
          <p:nvPr/>
        </p:nvSpPr>
        <p:spPr>
          <a:xfrm>
            <a:off x="8014446" y="3543300"/>
            <a:ext cx="3801036" cy="1470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Services à la personne</a:t>
            </a:r>
            <a:endParaRPr lang="fr-FR" dirty="0">
              <a:solidFill>
                <a:srgbClr val="002060"/>
              </a:solidFill>
            </a:endParaRPr>
          </a:p>
          <a:p>
            <a:pPr algn="ctr"/>
            <a:r>
              <a:rPr lang="fr-FR" dirty="0">
                <a:solidFill>
                  <a:srgbClr val="002060"/>
                </a:solidFill>
              </a:rPr>
              <a:t>Assistance auprès d’adultes</a:t>
            </a:r>
          </a:p>
          <a:p>
            <a:pPr algn="ctr"/>
            <a:r>
              <a:rPr lang="fr-FR" dirty="0">
                <a:solidFill>
                  <a:srgbClr val="002060"/>
                </a:solidFill>
              </a:rPr>
              <a:t>Services domestiques</a:t>
            </a:r>
          </a:p>
          <a:p>
            <a:pPr algn="ctr"/>
            <a:r>
              <a:rPr lang="fr-FR" dirty="0">
                <a:solidFill>
                  <a:srgbClr val="002060"/>
                </a:solidFill>
              </a:rPr>
              <a:t>Aides-soignants</a:t>
            </a:r>
          </a:p>
          <a:p>
            <a:pPr algn="ctr"/>
            <a:r>
              <a:rPr lang="fr-FR" dirty="0">
                <a:solidFill>
                  <a:srgbClr val="002060"/>
                </a:solidFill>
              </a:rPr>
              <a:t>Infirmiers</a:t>
            </a:r>
          </a:p>
        </p:txBody>
      </p:sp>
      <p:sp>
        <p:nvSpPr>
          <p:cNvPr id="7" name="Rectangle 6">
            <a:extLst>
              <a:ext uri="{FF2B5EF4-FFF2-40B4-BE49-F238E27FC236}">
                <a16:creationId xmlns:a16="http://schemas.microsoft.com/office/drawing/2014/main" id="{958DB64D-2764-44C9-8D12-F1C4BCE15C99}"/>
              </a:ext>
            </a:extLst>
          </p:cNvPr>
          <p:cNvSpPr/>
          <p:nvPr/>
        </p:nvSpPr>
        <p:spPr>
          <a:xfrm>
            <a:off x="4213410" y="5610382"/>
            <a:ext cx="3801036" cy="11310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Support</a:t>
            </a:r>
            <a:endParaRPr lang="fr-FR" dirty="0">
              <a:solidFill>
                <a:srgbClr val="002060"/>
              </a:solidFill>
            </a:endParaRPr>
          </a:p>
          <a:p>
            <a:pPr algn="ctr"/>
            <a:r>
              <a:rPr lang="fr-FR" dirty="0">
                <a:solidFill>
                  <a:srgbClr val="002060"/>
                </a:solidFill>
              </a:rPr>
              <a:t>Comptabilité</a:t>
            </a:r>
          </a:p>
          <a:p>
            <a:pPr algn="ctr"/>
            <a:endParaRPr lang="fr-FR" dirty="0">
              <a:solidFill>
                <a:srgbClr val="002060"/>
              </a:solidFill>
            </a:endParaRPr>
          </a:p>
        </p:txBody>
      </p:sp>
      <p:sp>
        <p:nvSpPr>
          <p:cNvPr id="8" name="Ellipse 7">
            <a:extLst>
              <a:ext uri="{FF2B5EF4-FFF2-40B4-BE49-F238E27FC236}">
                <a16:creationId xmlns:a16="http://schemas.microsoft.com/office/drawing/2014/main" id="{2D02F478-E2AD-4D8B-9FC2-6C72A2DD9BD4}"/>
              </a:ext>
            </a:extLst>
          </p:cNvPr>
          <p:cNvSpPr/>
          <p:nvPr/>
        </p:nvSpPr>
        <p:spPr>
          <a:xfrm>
            <a:off x="4805082" y="2814919"/>
            <a:ext cx="2250141" cy="184672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Quelques métiers très recherchés par les recruteurs</a:t>
            </a:r>
          </a:p>
        </p:txBody>
      </p:sp>
    </p:spTree>
    <p:extLst>
      <p:ext uri="{BB962C8B-B14F-4D97-AF65-F5344CB8AC3E}">
        <p14:creationId xmlns:p14="http://schemas.microsoft.com/office/powerpoint/2010/main" val="135235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277445" y="1177243"/>
          <a:ext cx="11054862" cy="4576251"/>
        </p:xfrm>
        <a:graphic>
          <a:graphicData uri="http://schemas.openxmlformats.org/drawingml/2006/table">
            <a:tbl>
              <a:tblPr/>
              <a:tblGrid>
                <a:gridCol w="7911267">
                  <a:extLst>
                    <a:ext uri="{9D8B030D-6E8A-4147-A177-3AD203B41FA5}">
                      <a16:colId xmlns:a16="http://schemas.microsoft.com/office/drawing/2014/main" val="20000"/>
                    </a:ext>
                  </a:extLst>
                </a:gridCol>
                <a:gridCol w="1785088">
                  <a:extLst>
                    <a:ext uri="{9D8B030D-6E8A-4147-A177-3AD203B41FA5}">
                      <a16:colId xmlns:a16="http://schemas.microsoft.com/office/drawing/2014/main" val="20001"/>
                    </a:ext>
                  </a:extLst>
                </a:gridCol>
                <a:gridCol w="1358507">
                  <a:extLst>
                    <a:ext uri="{9D8B030D-6E8A-4147-A177-3AD203B41FA5}">
                      <a16:colId xmlns:a16="http://schemas.microsoft.com/office/drawing/2014/main" val="20002"/>
                    </a:ext>
                  </a:extLst>
                </a:gridCol>
              </a:tblGrid>
              <a:tr h="651557">
                <a:tc>
                  <a:txBody>
                    <a:bodyPr/>
                    <a:lstStyle/>
                    <a:p>
                      <a:pPr algn="ctr" fontAlgn="ctr"/>
                      <a:r>
                        <a:rPr lang="fr-FR" sz="1800" b="1" i="0" u="none" strike="noStrike" dirty="0">
                          <a:solidFill>
                            <a:srgbClr val="000000"/>
                          </a:solidFill>
                          <a:effectLst/>
                          <a:latin typeface="Calibri" panose="020F0502020204030204" pitchFamily="34" charset="0"/>
                        </a:rPr>
                        <a:t>INDUSTRIE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200" b="1" i="0" u="none" strike="noStrike" dirty="0">
                          <a:solidFill>
                            <a:srgbClr val="000000"/>
                          </a:solidFill>
                          <a:effectLst/>
                          <a:latin typeface="Calibri" panose="020F0502020204030204" pitchFamily="34" charset="0"/>
                        </a:rPr>
                        <a:t>Nb Offres diffusées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Calibri" panose="020F0502020204030204" pitchFamily="34" charset="0"/>
                        </a:rPr>
                        <a:t>Effectif Inscription Demandeurs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6654">
                <a:tc>
                  <a:txBody>
                    <a:bodyPr/>
                    <a:lstStyle/>
                    <a:p>
                      <a:pPr algn="l" fontAlgn="ctr"/>
                      <a:r>
                        <a:rPr lang="fr-FR" sz="2400" b="1" i="0" u="none" strike="noStrike" dirty="0">
                          <a:solidFill>
                            <a:srgbClr val="000000"/>
                          </a:solidFill>
                          <a:effectLst/>
                          <a:latin typeface="Calibri" panose="020F0502020204030204" pitchFamily="34" charset="0"/>
                        </a:rPr>
                        <a:t>Installation et maintenance d'équipements industriels et d'exploitation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6654">
                <a:tc>
                  <a:txBody>
                    <a:bodyPr/>
                    <a:lstStyle/>
                    <a:p>
                      <a:pPr algn="l" fontAlgn="ctr"/>
                      <a:r>
                        <a:rPr lang="fr-FR" sz="2400" b="1" i="0" u="none" strike="noStrike" dirty="0">
                          <a:solidFill>
                            <a:srgbClr val="000000"/>
                          </a:solidFill>
                          <a:effectLst/>
                          <a:latin typeface="Calibri" panose="020F0502020204030204" pitchFamily="34" charset="0"/>
                        </a:rPr>
                        <a:t>Conduite d'équipement d'usinage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00467"/>
                  </a:ext>
                </a:extLst>
              </a:tr>
              <a:tr h="309187">
                <a:tc>
                  <a:txBody>
                    <a:bodyPr/>
                    <a:lstStyle/>
                    <a:p>
                      <a:pPr algn="l" fontAlgn="ctr"/>
                      <a:r>
                        <a:rPr lang="fr-FR" sz="2400" b="0" i="0" u="none" strike="noStrike" dirty="0">
                          <a:solidFill>
                            <a:srgbClr val="000000"/>
                          </a:solidFill>
                          <a:effectLst/>
                          <a:latin typeface="Calibri" panose="020F0502020204030204" pitchFamily="34" charset="0"/>
                        </a:rPr>
                        <a:t>Opérations manuelles d'assemblage, tri ou emballage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012364"/>
                  </a:ext>
                </a:extLst>
              </a:tr>
              <a:tr h="309187">
                <a:tc>
                  <a:txBody>
                    <a:bodyPr/>
                    <a:lstStyle/>
                    <a:p>
                      <a:pPr algn="l" fontAlgn="ctr"/>
                      <a:r>
                        <a:rPr lang="fr-FR" sz="2400" b="0" i="0" u="none" strike="noStrike" dirty="0">
                          <a:solidFill>
                            <a:srgbClr val="000000"/>
                          </a:solidFill>
                          <a:effectLst/>
                          <a:latin typeface="Calibri" panose="020F0502020204030204" pitchFamily="34" charset="0"/>
                        </a:rPr>
                        <a:t>Conduite d'équipement de production alimentaire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639452"/>
                  </a:ext>
                </a:extLst>
              </a:tr>
              <a:tr h="309187">
                <a:tc>
                  <a:txBody>
                    <a:bodyPr/>
                    <a:lstStyle/>
                    <a:p>
                      <a:pPr algn="l" fontAlgn="ctr"/>
                      <a:r>
                        <a:rPr lang="fr-FR" sz="2400" b="1" i="0" u="none" strike="noStrike" dirty="0">
                          <a:solidFill>
                            <a:srgbClr val="000000"/>
                          </a:solidFill>
                          <a:effectLst/>
                          <a:latin typeface="Calibri" panose="020F0502020204030204" pitchFamily="34" charset="0"/>
                        </a:rPr>
                        <a:t>Management et ingénierie de production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248334"/>
                  </a:ext>
                </a:extLst>
              </a:tr>
              <a:tr h="309187">
                <a:tc>
                  <a:txBody>
                    <a:bodyPr/>
                    <a:lstStyle/>
                    <a:p>
                      <a:pPr algn="l" fontAlgn="ctr"/>
                      <a:r>
                        <a:rPr lang="fr-FR" sz="2400" b="1" i="0" u="none" strike="noStrike" dirty="0">
                          <a:solidFill>
                            <a:srgbClr val="000000"/>
                          </a:solidFill>
                          <a:effectLst/>
                          <a:latin typeface="Calibri" panose="020F0502020204030204" pitchFamily="34" charset="0"/>
                        </a:rPr>
                        <a:t>Montage-assemblage mécanique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349443"/>
                  </a:ext>
                </a:extLst>
              </a:tr>
              <a:tr h="309187">
                <a:tc>
                  <a:txBody>
                    <a:bodyPr/>
                    <a:lstStyle/>
                    <a:p>
                      <a:pPr algn="l" fontAlgn="ctr"/>
                      <a:r>
                        <a:rPr lang="fr-FR" sz="2400" b="1" i="0" u="none" strike="noStrike" dirty="0">
                          <a:solidFill>
                            <a:srgbClr val="000000"/>
                          </a:solidFill>
                          <a:effectLst/>
                          <a:latin typeface="Calibri" panose="020F0502020204030204" pitchFamily="34" charset="0"/>
                        </a:rPr>
                        <a:t>Maintenance des bâtiments et des locaux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277395"/>
                  </a:ext>
                </a:extLst>
              </a:tr>
              <a:tr h="309187">
                <a:tc>
                  <a:txBody>
                    <a:bodyPr/>
                    <a:lstStyle/>
                    <a:p>
                      <a:pPr algn="l" fontAlgn="ctr"/>
                      <a:r>
                        <a:rPr lang="fr-FR" sz="2400" b="1" i="0" u="none" strike="noStrike" dirty="0">
                          <a:solidFill>
                            <a:srgbClr val="000000"/>
                          </a:solidFill>
                          <a:effectLst/>
                          <a:latin typeface="Calibri" panose="020F0502020204030204" pitchFamily="34" charset="0"/>
                        </a:rPr>
                        <a:t>Management et ingénierie qualité industrielle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87">
                <a:tc>
                  <a:txBody>
                    <a:bodyPr/>
                    <a:lstStyle/>
                    <a:p>
                      <a:pPr algn="l" fontAlgn="ctr"/>
                      <a:r>
                        <a:rPr lang="fr-FR" sz="2400" b="1" i="0" u="none" strike="noStrike" dirty="0">
                          <a:solidFill>
                            <a:srgbClr val="000000"/>
                          </a:solidFill>
                          <a:effectLst/>
                          <a:latin typeface="Calibri" panose="020F0502020204030204" pitchFamily="34" charset="0"/>
                        </a:rPr>
                        <a:t>Chaudronnerie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303F9F"/>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8"/>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prstClr val="white"/>
                </a:solidFill>
              </a:rPr>
              <a:t>Flux des offres d’emploi diffusées et inscription des demandeurs d’emploi sur 12 mois 1/04/2023 – 31/03/2024</a:t>
            </a:r>
          </a:p>
        </p:txBody>
      </p:sp>
      <p:sp>
        <p:nvSpPr>
          <p:cNvPr id="6" name="ZoneTexte 5">
            <a:extLst>
              <a:ext uri="{FF2B5EF4-FFF2-40B4-BE49-F238E27FC236}">
                <a16:creationId xmlns:a16="http://schemas.microsoft.com/office/drawing/2014/main" id="{3B9E3BCB-CC5F-422B-AFB6-9BCAE900A55E}"/>
              </a:ext>
            </a:extLst>
          </p:cNvPr>
          <p:cNvSpPr txBox="1"/>
          <p:nvPr/>
        </p:nvSpPr>
        <p:spPr>
          <a:xfrm>
            <a:off x="9135954" y="5926537"/>
            <a:ext cx="2196353" cy="246221"/>
          </a:xfrm>
          <a:prstGeom prst="rect">
            <a:avLst/>
          </a:prstGeom>
          <a:noFill/>
        </p:spPr>
        <p:txBody>
          <a:bodyPr wrap="square" rtlCol="0">
            <a:spAutoFit/>
          </a:bodyPr>
          <a:lstStyle/>
          <a:p>
            <a:pPr algn="r"/>
            <a:r>
              <a:rPr lang="fr-FR" sz="1000" i="1" dirty="0">
                <a:solidFill>
                  <a:srgbClr val="002060"/>
                </a:solidFill>
              </a:rPr>
              <a:t>Source France Travail T1-2024</a:t>
            </a:r>
          </a:p>
        </p:txBody>
      </p:sp>
    </p:spTree>
    <p:extLst>
      <p:ext uri="{BB962C8B-B14F-4D97-AF65-F5344CB8AC3E}">
        <p14:creationId xmlns:p14="http://schemas.microsoft.com/office/powerpoint/2010/main" val="3264149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308708" y="1393393"/>
          <a:ext cx="10742246" cy="2066925"/>
        </p:xfrm>
        <a:graphic>
          <a:graphicData uri="http://schemas.openxmlformats.org/drawingml/2006/table">
            <a:tbl>
              <a:tblPr/>
              <a:tblGrid>
                <a:gridCol w="7660454">
                  <a:extLst>
                    <a:ext uri="{9D8B030D-6E8A-4147-A177-3AD203B41FA5}">
                      <a16:colId xmlns:a16="http://schemas.microsoft.com/office/drawing/2014/main" val="20000"/>
                    </a:ext>
                  </a:extLst>
                </a:gridCol>
                <a:gridCol w="1761701">
                  <a:extLst>
                    <a:ext uri="{9D8B030D-6E8A-4147-A177-3AD203B41FA5}">
                      <a16:colId xmlns:a16="http://schemas.microsoft.com/office/drawing/2014/main" val="20001"/>
                    </a:ext>
                  </a:extLst>
                </a:gridCol>
                <a:gridCol w="1320091">
                  <a:extLst>
                    <a:ext uri="{9D8B030D-6E8A-4147-A177-3AD203B41FA5}">
                      <a16:colId xmlns:a16="http://schemas.microsoft.com/office/drawing/2014/main" val="20002"/>
                    </a:ext>
                  </a:extLst>
                </a:gridCol>
              </a:tblGrid>
              <a:tr h="647700">
                <a:tc>
                  <a:txBody>
                    <a:bodyPr/>
                    <a:lstStyle/>
                    <a:p>
                      <a:pPr algn="ctr" fontAlgn="ctr"/>
                      <a:r>
                        <a:rPr lang="fr-FR" sz="1800" b="1" i="0" u="none" strike="noStrike" dirty="0">
                          <a:solidFill>
                            <a:srgbClr val="000000"/>
                          </a:solidFill>
                          <a:effectLst/>
                          <a:latin typeface="Calibri" panose="020F0502020204030204" pitchFamily="34" charset="0"/>
                        </a:rPr>
                        <a:t>Hôtellerie, restauration, Tourisme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200" b="1" i="0" u="none" strike="noStrike" dirty="0">
                          <a:solidFill>
                            <a:srgbClr val="000000"/>
                          </a:solidFill>
                          <a:effectLst/>
                          <a:latin typeface="Calibri" panose="020F0502020204030204" pitchFamily="34" charset="0"/>
                        </a:rPr>
                        <a:t>Nb Offres diffusées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Calibri" panose="020F0502020204030204" pitchFamily="34" charset="0"/>
                        </a:rPr>
                        <a:t>Effectif Inscription Demandeurs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fr-FR" sz="1800" b="0" i="0" u="none" strike="noStrike" dirty="0">
                          <a:solidFill>
                            <a:srgbClr val="000000"/>
                          </a:solidFill>
                          <a:effectLst/>
                          <a:latin typeface="Calibri" panose="020F0502020204030204" pitchFamily="34" charset="0"/>
                        </a:rPr>
                        <a:t>Personnel de cuisine, Chef de cuisine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1 060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164">
                <a:tc>
                  <a:txBody>
                    <a:bodyPr/>
                    <a:lstStyle/>
                    <a:p>
                      <a:pPr algn="l" fontAlgn="ctr"/>
                      <a:r>
                        <a:rPr lang="fr-FR" sz="1800" b="0" i="0" u="none" strike="noStrike" dirty="0">
                          <a:solidFill>
                            <a:srgbClr val="000000"/>
                          </a:solidFill>
                          <a:effectLst/>
                          <a:latin typeface="Calibri" panose="020F0502020204030204" pitchFamily="34" charset="0"/>
                        </a:rPr>
                        <a:t>Service en restauration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ctr"/>
                      <a:r>
                        <a:rPr lang="fr-FR" sz="1800" b="0" i="0" u="none" strike="noStrike" dirty="0">
                          <a:solidFill>
                            <a:srgbClr val="000000"/>
                          </a:solidFill>
                          <a:effectLst/>
                          <a:latin typeface="Calibri" panose="020F0502020204030204" pitchFamily="34" charset="0"/>
                        </a:rPr>
                        <a:t>Personnel polyvalent en restauration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fr-FR" sz="1800" b="0" i="0" u="none" strike="noStrike" dirty="0">
                          <a:solidFill>
                            <a:srgbClr val="000000"/>
                          </a:solidFill>
                          <a:effectLst/>
                          <a:latin typeface="Calibri" panose="020F0502020204030204" pitchFamily="34" charset="0"/>
                        </a:rPr>
                        <a:t>Personnel d'étage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ctr"/>
                      <a:r>
                        <a:rPr lang="fr-FR" sz="1800" b="0" i="0" u="none" strike="noStrike" dirty="0">
                          <a:solidFill>
                            <a:srgbClr val="000000"/>
                          </a:solidFill>
                          <a:effectLst/>
                          <a:latin typeface="Calibri" panose="020F0502020204030204" pitchFamily="34" charset="0"/>
                        </a:rPr>
                        <a:t>Réception hôtel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leau 5"/>
          <p:cNvGraphicFramePr>
            <a:graphicFrameLocks noGrp="1"/>
          </p:cNvGraphicFramePr>
          <p:nvPr>
            <p:extLst/>
          </p:nvPr>
        </p:nvGraphicFramePr>
        <p:xfrm>
          <a:off x="308708" y="4064000"/>
          <a:ext cx="10742246" cy="2094829"/>
        </p:xfrm>
        <a:graphic>
          <a:graphicData uri="http://schemas.openxmlformats.org/drawingml/2006/table">
            <a:tbl>
              <a:tblPr/>
              <a:tblGrid>
                <a:gridCol w="7746910">
                  <a:extLst>
                    <a:ext uri="{9D8B030D-6E8A-4147-A177-3AD203B41FA5}">
                      <a16:colId xmlns:a16="http://schemas.microsoft.com/office/drawing/2014/main" val="20000"/>
                    </a:ext>
                  </a:extLst>
                </a:gridCol>
                <a:gridCol w="1483037">
                  <a:extLst>
                    <a:ext uri="{9D8B030D-6E8A-4147-A177-3AD203B41FA5}">
                      <a16:colId xmlns:a16="http://schemas.microsoft.com/office/drawing/2014/main" val="20001"/>
                    </a:ext>
                  </a:extLst>
                </a:gridCol>
                <a:gridCol w="1512299">
                  <a:extLst>
                    <a:ext uri="{9D8B030D-6E8A-4147-A177-3AD203B41FA5}">
                      <a16:colId xmlns:a16="http://schemas.microsoft.com/office/drawing/2014/main" val="20002"/>
                    </a:ext>
                  </a:extLst>
                </a:gridCol>
              </a:tblGrid>
              <a:tr h="675604">
                <a:tc>
                  <a:txBody>
                    <a:bodyPr/>
                    <a:lstStyle/>
                    <a:p>
                      <a:pPr algn="ctr" fontAlgn="ctr"/>
                      <a:r>
                        <a:rPr lang="fr-FR" sz="1800" b="1" i="0" u="none" strike="noStrike" dirty="0">
                          <a:solidFill>
                            <a:srgbClr val="000000"/>
                          </a:solidFill>
                          <a:effectLst/>
                          <a:latin typeface="Calibri" panose="020F0502020204030204" pitchFamily="34" charset="0"/>
                        </a:rPr>
                        <a:t>Logistique et Transport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200" b="1" i="0" u="none" strike="noStrike" dirty="0">
                          <a:solidFill>
                            <a:srgbClr val="000000"/>
                          </a:solidFill>
                          <a:effectLst/>
                          <a:latin typeface="Calibri" panose="020F0502020204030204" pitchFamily="34" charset="0"/>
                        </a:rPr>
                        <a:t>Nb Offres diffusées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Calibri" panose="020F0502020204030204" pitchFamily="34" charset="0"/>
                        </a:rPr>
                        <a:t>Effectif Inscription Demandeurs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29">
                <a:tc>
                  <a:txBody>
                    <a:bodyPr/>
                    <a:lstStyle/>
                    <a:p>
                      <a:pPr algn="l" fontAlgn="ctr"/>
                      <a:r>
                        <a:rPr lang="fr-FR" sz="1800" b="0" i="0" u="none" strike="noStrike" dirty="0">
                          <a:solidFill>
                            <a:srgbClr val="000000"/>
                          </a:solidFill>
                          <a:effectLst/>
                          <a:latin typeface="Calibri" panose="020F0502020204030204" pitchFamily="34" charset="0"/>
                        </a:rPr>
                        <a:t>Conduite d'engins de déplacement des charges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753226"/>
                  </a:ext>
                </a:extLst>
              </a:tr>
              <a:tr h="200025">
                <a:tc>
                  <a:txBody>
                    <a:bodyPr/>
                    <a:lstStyle/>
                    <a:p>
                      <a:pPr algn="l" fontAlgn="ctr"/>
                      <a:r>
                        <a:rPr lang="fr-FR" sz="1800" b="0" i="0" u="none" strike="noStrike" dirty="0">
                          <a:solidFill>
                            <a:srgbClr val="000000"/>
                          </a:solidFill>
                          <a:effectLst/>
                          <a:latin typeface="Calibri" panose="020F0502020204030204" pitchFamily="34" charset="0"/>
                        </a:rPr>
                        <a:t>Magasinage et préparation de commandes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l" fontAlgn="ctr"/>
                      <a:r>
                        <a:rPr lang="fr-FR" sz="1800" b="0" i="0" u="none" strike="noStrike" dirty="0">
                          <a:solidFill>
                            <a:srgbClr val="000000"/>
                          </a:solidFill>
                          <a:effectLst/>
                          <a:latin typeface="Calibri" panose="020F0502020204030204" pitchFamily="34" charset="0"/>
                        </a:rPr>
                        <a:t>Intervention technique d'exploitation logistique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l" fontAlgn="ctr"/>
                      <a:r>
                        <a:rPr lang="fr-FR" sz="1800" b="0" i="0" u="none" strike="noStrike" dirty="0">
                          <a:solidFill>
                            <a:srgbClr val="000000"/>
                          </a:solidFill>
                          <a:effectLst/>
                          <a:latin typeface="Calibri" panose="020F0502020204030204" pitchFamily="34" charset="0"/>
                        </a:rPr>
                        <a:t>Manutention manuelle de charges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algn="l" fontAlgn="ctr"/>
                      <a:r>
                        <a:rPr lang="fr-FR" sz="1800" b="0" i="0" u="none" strike="noStrike" dirty="0">
                          <a:solidFill>
                            <a:srgbClr val="000000"/>
                          </a:solidFill>
                          <a:effectLst/>
                          <a:latin typeface="Calibri" panose="020F0502020204030204" pitchFamily="34" charset="0"/>
                        </a:rPr>
                        <a:t>Conduite de transport de marchandises sur longue distance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prstClr val="white"/>
                </a:solidFill>
              </a:rPr>
              <a:t>Flux des offres d’emploi diffusées et inscription des demandeurs d’emploi sur 12 mois 1/04/2023 – 31/03/2024</a:t>
            </a:r>
          </a:p>
        </p:txBody>
      </p:sp>
      <p:sp>
        <p:nvSpPr>
          <p:cNvPr id="11" name="ZoneTexte 10">
            <a:extLst>
              <a:ext uri="{FF2B5EF4-FFF2-40B4-BE49-F238E27FC236}">
                <a16:creationId xmlns:a16="http://schemas.microsoft.com/office/drawing/2014/main" id="{3ECF7EDB-5309-46B8-855C-86EF02F80466}"/>
              </a:ext>
            </a:extLst>
          </p:cNvPr>
          <p:cNvSpPr txBox="1"/>
          <p:nvPr/>
        </p:nvSpPr>
        <p:spPr>
          <a:xfrm>
            <a:off x="8926548" y="6276161"/>
            <a:ext cx="2196353" cy="246221"/>
          </a:xfrm>
          <a:prstGeom prst="rect">
            <a:avLst/>
          </a:prstGeom>
          <a:noFill/>
        </p:spPr>
        <p:txBody>
          <a:bodyPr wrap="square" rtlCol="0">
            <a:spAutoFit/>
          </a:bodyPr>
          <a:lstStyle/>
          <a:p>
            <a:pPr algn="r"/>
            <a:r>
              <a:rPr lang="fr-FR" sz="1000" i="1" dirty="0">
                <a:solidFill>
                  <a:srgbClr val="002060"/>
                </a:solidFill>
              </a:rPr>
              <a:t>Source France Travail T1-2024</a:t>
            </a:r>
          </a:p>
        </p:txBody>
      </p:sp>
    </p:spTree>
    <p:extLst>
      <p:ext uri="{BB962C8B-B14F-4D97-AF65-F5344CB8AC3E}">
        <p14:creationId xmlns:p14="http://schemas.microsoft.com/office/powerpoint/2010/main" val="3444476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nvPr>
        </p:nvGraphicFramePr>
        <p:xfrm>
          <a:off x="1187937" y="1580810"/>
          <a:ext cx="9190894" cy="1783080"/>
        </p:xfrm>
        <a:graphic>
          <a:graphicData uri="http://schemas.openxmlformats.org/drawingml/2006/table">
            <a:tbl>
              <a:tblPr/>
              <a:tblGrid>
                <a:gridCol w="6661526">
                  <a:extLst>
                    <a:ext uri="{9D8B030D-6E8A-4147-A177-3AD203B41FA5}">
                      <a16:colId xmlns:a16="http://schemas.microsoft.com/office/drawing/2014/main" val="20000"/>
                    </a:ext>
                  </a:extLst>
                </a:gridCol>
                <a:gridCol w="1285551">
                  <a:extLst>
                    <a:ext uri="{9D8B030D-6E8A-4147-A177-3AD203B41FA5}">
                      <a16:colId xmlns:a16="http://schemas.microsoft.com/office/drawing/2014/main" val="20001"/>
                    </a:ext>
                  </a:extLst>
                </a:gridCol>
                <a:gridCol w="1243817">
                  <a:extLst>
                    <a:ext uri="{9D8B030D-6E8A-4147-A177-3AD203B41FA5}">
                      <a16:colId xmlns:a16="http://schemas.microsoft.com/office/drawing/2014/main" val="20002"/>
                    </a:ext>
                  </a:extLst>
                </a:gridCol>
              </a:tblGrid>
              <a:tr h="647700">
                <a:tc>
                  <a:txBody>
                    <a:bodyPr/>
                    <a:lstStyle/>
                    <a:p>
                      <a:pPr algn="ctr" fontAlgn="ctr"/>
                      <a:r>
                        <a:rPr lang="fr-FR" sz="1800" b="1" i="0" u="none" strike="noStrike" dirty="0">
                          <a:solidFill>
                            <a:srgbClr val="000000"/>
                          </a:solidFill>
                          <a:effectLst/>
                          <a:latin typeface="Calibri" panose="020F0502020204030204" pitchFamily="34" charset="0"/>
                        </a:rPr>
                        <a:t>Services à la personne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200" b="1" i="0" u="none" strike="noStrike" dirty="0">
                          <a:solidFill>
                            <a:srgbClr val="000000"/>
                          </a:solidFill>
                          <a:effectLst/>
                          <a:latin typeface="Calibri" panose="020F0502020204030204" pitchFamily="34" charset="0"/>
                        </a:rPr>
                        <a:t>Nb Offres diffusées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Calibri" panose="020F0502020204030204" pitchFamily="34" charset="0"/>
                        </a:rPr>
                        <a:t>Effectif Inscription Demandeurs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fr-FR" sz="1800" b="0" i="0" u="none" strike="noStrike" dirty="0">
                          <a:solidFill>
                            <a:srgbClr val="000000"/>
                          </a:solidFill>
                          <a:effectLst/>
                          <a:latin typeface="Calibri" panose="020F0502020204030204" pitchFamily="34" charset="0"/>
                        </a:rPr>
                        <a:t>Assistance auprès d'adultes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ctr"/>
                      <a:r>
                        <a:rPr lang="fr-FR" sz="1800" b="0" i="0" u="none" strike="noStrike" dirty="0">
                          <a:solidFill>
                            <a:srgbClr val="000000"/>
                          </a:solidFill>
                          <a:effectLst/>
                          <a:latin typeface="Calibri" panose="020F0502020204030204" pitchFamily="34" charset="0"/>
                        </a:rPr>
                        <a:t>Services domestiques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780">
                <a:tc>
                  <a:txBody>
                    <a:bodyPr/>
                    <a:lstStyle/>
                    <a:p>
                      <a:pPr algn="l" fontAlgn="ctr"/>
                      <a:r>
                        <a:rPr lang="fr-FR" sz="1800" b="0" i="0" u="none" strike="noStrike" dirty="0">
                          <a:solidFill>
                            <a:srgbClr val="000000"/>
                          </a:solidFill>
                          <a:effectLst/>
                          <a:latin typeface="Calibri" panose="020F0502020204030204" pitchFamily="34" charset="0"/>
                        </a:rPr>
                        <a:t>Aides-soignants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068425"/>
                  </a:ext>
                </a:extLst>
              </a:tr>
              <a:tr h="190780">
                <a:tc>
                  <a:txBody>
                    <a:bodyPr/>
                    <a:lstStyle/>
                    <a:p>
                      <a:pPr algn="l" fontAlgn="ctr"/>
                      <a:r>
                        <a:rPr lang="fr-FR" sz="1800" b="0" i="0" u="none" strike="noStrike" dirty="0">
                          <a:solidFill>
                            <a:srgbClr val="000000"/>
                          </a:solidFill>
                          <a:effectLst/>
                          <a:latin typeface="Calibri" panose="020F0502020204030204" pitchFamily="34" charset="0"/>
                        </a:rPr>
                        <a:t>Infirmiers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295638"/>
                  </a:ext>
                </a:extLst>
              </a:tr>
            </a:tbl>
          </a:graphicData>
        </a:graphic>
      </p:graphicFrame>
      <p:graphicFrame>
        <p:nvGraphicFramePr>
          <p:cNvPr id="8" name="Tableau 7"/>
          <p:cNvGraphicFramePr>
            <a:graphicFrameLocks noGrp="1"/>
          </p:cNvGraphicFramePr>
          <p:nvPr>
            <p:extLst/>
          </p:nvPr>
        </p:nvGraphicFramePr>
        <p:xfrm>
          <a:off x="1187937" y="4380426"/>
          <a:ext cx="9128370" cy="1215390"/>
        </p:xfrm>
        <a:graphic>
          <a:graphicData uri="http://schemas.openxmlformats.org/drawingml/2006/table">
            <a:tbl>
              <a:tblPr/>
              <a:tblGrid>
                <a:gridCol w="6697786">
                  <a:extLst>
                    <a:ext uri="{9D8B030D-6E8A-4147-A177-3AD203B41FA5}">
                      <a16:colId xmlns:a16="http://schemas.microsoft.com/office/drawing/2014/main" val="20000"/>
                    </a:ext>
                  </a:extLst>
                </a:gridCol>
                <a:gridCol w="1227015">
                  <a:extLst>
                    <a:ext uri="{9D8B030D-6E8A-4147-A177-3AD203B41FA5}">
                      <a16:colId xmlns:a16="http://schemas.microsoft.com/office/drawing/2014/main" val="20001"/>
                    </a:ext>
                  </a:extLst>
                </a:gridCol>
                <a:gridCol w="1203569">
                  <a:extLst>
                    <a:ext uri="{9D8B030D-6E8A-4147-A177-3AD203B41FA5}">
                      <a16:colId xmlns:a16="http://schemas.microsoft.com/office/drawing/2014/main" val="20002"/>
                    </a:ext>
                  </a:extLst>
                </a:gridCol>
              </a:tblGrid>
              <a:tr h="647700">
                <a:tc>
                  <a:txBody>
                    <a:bodyPr/>
                    <a:lstStyle/>
                    <a:p>
                      <a:pPr algn="ctr" fontAlgn="ctr"/>
                      <a:r>
                        <a:rPr lang="fr-FR" sz="1800" b="1" i="0" u="none" strike="noStrike" dirty="0">
                          <a:solidFill>
                            <a:srgbClr val="000000"/>
                          </a:solidFill>
                          <a:effectLst/>
                          <a:latin typeface="Calibri" panose="020F0502020204030204" pitchFamily="34" charset="0"/>
                        </a:rPr>
                        <a:t>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200" b="1" i="0" u="none" strike="noStrike" dirty="0">
                          <a:solidFill>
                            <a:srgbClr val="000000"/>
                          </a:solidFill>
                          <a:effectLst/>
                          <a:latin typeface="Calibri" panose="020F0502020204030204" pitchFamily="34" charset="0"/>
                        </a:rPr>
                        <a:t>Nb Offres diffusées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Calibri" panose="020F0502020204030204" pitchFamily="34" charset="0"/>
                        </a:rPr>
                        <a:t>Effectif Inscription Demandeurs sur 12 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fr-FR" sz="1800" b="0" i="0" u="none" strike="noStrike" dirty="0">
                          <a:solidFill>
                            <a:srgbClr val="000000"/>
                          </a:solidFill>
                          <a:effectLst/>
                          <a:latin typeface="Calibri" panose="020F0502020204030204" pitchFamily="34" charset="0"/>
                        </a:rPr>
                        <a:t>Audit et contrôle comptable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939">
                <a:tc>
                  <a:txBody>
                    <a:bodyPr/>
                    <a:lstStyle/>
                    <a:p>
                      <a:pPr algn="l" fontAlgn="ctr"/>
                      <a:r>
                        <a:rPr lang="fr-FR" sz="1800" b="1" i="0" u="none" strike="noStrike" dirty="0">
                          <a:solidFill>
                            <a:srgbClr val="000000"/>
                          </a:solidFill>
                          <a:effectLst/>
                          <a:latin typeface="Calibri" panose="020F0502020204030204" pitchFamily="34" charset="0"/>
                        </a:rPr>
                        <a:t>Comptabilité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303F9F"/>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Rectangle 8"/>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prstClr val="white"/>
                </a:solidFill>
              </a:rPr>
              <a:t>Flux des offres d’emploi diffusées et inscription des demandeurs d’emploi sur 12 mois 1/04/2023 – 31/03/2024</a:t>
            </a:r>
          </a:p>
        </p:txBody>
      </p:sp>
      <p:sp>
        <p:nvSpPr>
          <p:cNvPr id="7" name="ZoneTexte 6">
            <a:extLst>
              <a:ext uri="{FF2B5EF4-FFF2-40B4-BE49-F238E27FC236}">
                <a16:creationId xmlns:a16="http://schemas.microsoft.com/office/drawing/2014/main" id="{6DFFF5FB-609A-48C5-B14D-BE0AFEF45F54}"/>
              </a:ext>
            </a:extLst>
          </p:cNvPr>
          <p:cNvSpPr txBox="1"/>
          <p:nvPr/>
        </p:nvSpPr>
        <p:spPr>
          <a:xfrm>
            <a:off x="8182478" y="5809996"/>
            <a:ext cx="2196353" cy="246221"/>
          </a:xfrm>
          <a:prstGeom prst="rect">
            <a:avLst/>
          </a:prstGeom>
          <a:noFill/>
        </p:spPr>
        <p:txBody>
          <a:bodyPr wrap="square" rtlCol="0">
            <a:spAutoFit/>
          </a:bodyPr>
          <a:lstStyle/>
          <a:p>
            <a:pPr algn="r"/>
            <a:r>
              <a:rPr lang="fr-FR" sz="1000" i="1" dirty="0">
                <a:solidFill>
                  <a:srgbClr val="002060"/>
                </a:solidFill>
              </a:rPr>
              <a:t>Source France Travail T1-2024</a:t>
            </a:r>
          </a:p>
        </p:txBody>
      </p:sp>
    </p:spTree>
    <p:extLst>
      <p:ext uri="{BB962C8B-B14F-4D97-AF65-F5344CB8AC3E}">
        <p14:creationId xmlns:p14="http://schemas.microsoft.com/office/powerpoint/2010/main" val="553306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2803"/>
            <a:ext cx="12192000" cy="3992355"/>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83127" y="1911927"/>
            <a:ext cx="12005954" cy="3883231"/>
          </a:xfrm>
        </p:spPr>
        <p:txBody>
          <a:bodyPr>
            <a:normAutofit/>
          </a:bodyPr>
          <a:lstStyle/>
          <a:p>
            <a:r>
              <a:rPr lang="fr-FR" sz="5400" b="1" dirty="0">
                <a:solidFill>
                  <a:schemeClr val="bg1"/>
                </a:solidFill>
              </a:rPr>
              <a:t>Réunion de Bassin - Blois</a:t>
            </a:r>
            <a:br>
              <a:rPr lang="fr-FR" sz="5400" b="1" dirty="0">
                <a:solidFill>
                  <a:schemeClr val="bg1"/>
                </a:solidFill>
              </a:rPr>
            </a:br>
            <a:r>
              <a:rPr lang="fr-FR" sz="5400" b="1" dirty="0">
                <a:solidFill>
                  <a:schemeClr val="bg1"/>
                </a:solidFill>
              </a:rPr>
              <a:t>16 octobre 2024 </a:t>
            </a:r>
            <a:br>
              <a:rPr lang="fr-FR" sz="4400" b="1" dirty="0">
                <a:solidFill>
                  <a:schemeClr val="bg1"/>
                </a:solidFill>
              </a:rPr>
            </a:br>
            <a:br>
              <a:rPr lang="fr-FR" sz="5400" b="1" dirty="0">
                <a:solidFill>
                  <a:schemeClr val="bg1"/>
                </a:solidFill>
              </a:rPr>
            </a:br>
            <a:r>
              <a:rPr lang="fr-FR" sz="4400" b="1" dirty="0">
                <a:solidFill>
                  <a:schemeClr val="bg1"/>
                </a:solidFill>
              </a:rPr>
              <a:t>Dynamique socio-économique à l’échelle du bassin d’éducation de proximité de Blois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20789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8" y="-7325"/>
            <a:ext cx="12196688" cy="1362921"/>
          </a:xfrm>
          <a:prstGeom prst="rect">
            <a:avLst/>
          </a:prstGeom>
          <a:solidFill>
            <a:srgbClr val="EF4E20"/>
          </a:solidFill>
          <a:ln>
            <a:solidFill>
              <a:srgbClr val="EF4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3"/>
          <p:cNvSpPr txBox="1">
            <a:spLocks noChangeArrowheads="1"/>
          </p:cNvSpPr>
          <p:nvPr/>
        </p:nvSpPr>
        <p:spPr bwMode="auto">
          <a:xfrm>
            <a:off x="-4688" y="144431"/>
            <a:ext cx="12196688" cy="1566967"/>
          </a:xfrm>
          <a:prstGeom prst="rect">
            <a:avLst/>
          </a:prstGeom>
          <a:extLst/>
        </p:spPr>
        <p:txBody>
          <a:bodyPr wrap="square">
            <a:spAutoFit/>
          </a:bodyPr>
          <a:lstStyle>
            <a:defPPr>
              <a:defRPr lang="fr-FR"/>
            </a:defPPr>
            <a:lvl1pPr algn="ctr">
              <a:lnSpc>
                <a:spcPct val="107000"/>
              </a:lnSpc>
              <a:spcBef>
                <a:spcPts val="200"/>
              </a:spcBef>
              <a:defRPr sz="4000" b="1">
                <a:solidFill>
                  <a:schemeClr val="bg1"/>
                </a:solidFill>
                <a:latin typeface="Acumin Pro" panose="020B0504020202020204" pitchFamily="34" charset="0"/>
                <a:ea typeface="Times New Roman" panose="02020603050405020304" pitchFamily="18" charset="0"/>
                <a:cs typeface="Times New Roman" panose="02020603050405020304" pitchFamily="18" charset="0"/>
              </a:defRPr>
            </a:lvl1pPr>
          </a:lstStyle>
          <a:p>
            <a:pPr lvl="0"/>
            <a:r>
              <a:rPr lang="fr-FR" sz="4400" dirty="0">
                <a:latin typeface="+mn-lt"/>
              </a:rPr>
              <a:t>Une observation à 360°</a:t>
            </a:r>
          </a:p>
          <a:p>
            <a:endParaRPr lang="fr-FR" sz="4400" dirty="0">
              <a:latin typeface="+mn-lt"/>
            </a:endParaRPr>
          </a:p>
        </p:txBody>
      </p:sp>
      <p:graphicFrame>
        <p:nvGraphicFramePr>
          <p:cNvPr id="7" name="Diagramme 6"/>
          <p:cNvGraphicFramePr/>
          <p:nvPr>
            <p:extLst/>
          </p:nvPr>
        </p:nvGraphicFramePr>
        <p:xfrm>
          <a:off x="3412564" y="15994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rganigramme : Connecteur 4"/>
          <p:cNvSpPr/>
          <p:nvPr/>
        </p:nvSpPr>
        <p:spPr>
          <a:xfrm>
            <a:off x="288234" y="3278356"/>
            <a:ext cx="1908313" cy="1895059"/>
          </a:xfrm>
          <a:prstGeom prst="flowChartConnector">
            <a:avLst/>
          </a:prstGeom>
          <a:solidFill>
            <a:srgbClr val="154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94875" y="3759414"/>
            <a:ext cx="1510749" cy="923330"/>
          </a:xfrm>
          <a:prstGeom prst="rect">
            <a:avLst/>
          </a:prstGeom>
          <a:noFill/>
        </p:spPr>
        <p:txBody>
          <a:bodyPr wrap="square" rtlCol="0">
            <a:spAutoFit/>
          </a:bodyPr>
          <a:lstStyle/>
          <a:p>
            <a:r>
              <a:rPr lang="fr-FR" sz="5400" b="1" dirty="0">
                <a:solidFill>
                  <a:schemeClr val="bg1"/>
                </a:solidFill>
                <a:latin typeface="Isonorm Becker" panose="02010506020201070104" pitchFamily="2" charset="0"/>
              </a:rPr>
              <a:t>AXES</a:t>
            </a:r>
          </a:p>
        </p:txBody>
      </p:sp>
      <p:graphicFrame>
        <p:nvGraphicFramePr>
          <p:cNvPr id="2" name="Diagramme 1"/>
          <p:cNvGraphicFramePr>
            <a:graphicFrameLocks noChangeAspect="1"/>
          </p:cNvGraphicFramePr>
          <p:nvPr>
            <p:extLst>
              <p:ext uri="{D42A27DB-BD31-4B8C-83A1-F6EECF244321}">
                <p14:modId xmlns:p14="http://schemas.microsoft.com/office/powerpoint/2010/main" val="1482946236"/>
              </p:ext>
            </p:extLst>
          </p:nvPr>
        </p:nvGraphicFramePr>
        <p:xfrm>
          <a:off x="1683006" y="1404024"/>
          <a:ext cx="1023232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ZoneTexte 7"/>
          <p:cNvSpPr txBox="1"/>
          <p:nvPr/>
        </p:nvSpPr>
        <p:spPr>
          <a:xfrm>
            <a:off x="1908899" y="1672648"/>
            <a:ext cx="409086" cy="707886"/>
          </a:xfrm>
          <a:prstGeom prst="rect">
            <a:avLst/>
          </a:prstGeom>
          <a:noFill/>
        </p:spPr>
        <p:txBody>
          <a:bodyPr wrap="none" rtlCol="0">
            <a:spAutoFit/>
          </a:bodyPr>
          <a:lstStyle/>
          <a:p>
            <a:r>
              <a:rPr lang="fr-FR" sz="4000" b="1" dirty="0">
                <a:solidFill>
                  <a:srgbClr val="002060"/>
                </a:solidFill>
                <a:latin typeface="Isonorm Becker" panose="02010506020201070104" pitchFamily="2" charset="0"/>
              </a:rPr>
              <a:t>1</a:t>
            </a:r>
          </a:p>
        </p:txBody>
      </p:sp>
      <p:sp>
        <p:nvSpPr>
          <p:cNvPr id="9" name="ZoneTexte 8"/>
          <p:cNvSpPr txBox="1"/>
          <p:nvPr/>
        </p:nvSpPr>
        <p:spPr>
          <a:xfrm>
            <a:off x="2470843" y="2720348"/>
            <a:ext cx="413896" cy="707886"/>
          </a:xfrm>
          <a:prstGeom prst="rect">
            <a:avLst/>
          </a:prstGeom>
          <a:noFill/>
        </p:spPr>
        <p:txBody>
          <a:bodyPr wrap="none" rtlCol="0">
            <a:spAutoFit/>
          </a:bodyPr>
          <a:lstStyle/>
          <a:p>
            <a:r>
              <a:rPr lang="fr-FR" sz="4000" b="1" dirty="0">
                <a:solidFill>
                  <a:srgbClr val="002060"/>
                </a:solidFill>
                <a:latin typeface="Isonorm Becker" panose="02010506020201070104" pitchFamily="2" charset="0"/>
              </a:rPr>
              <a:t>2</a:t>
            </a:r>
          </a:p>
        </p:txBody>
      </p:sp>
      <p:sp>
        <p:nvSpPr>
          <p:cNvPr id="10" name="ZoneTexte 9"/>
          <p:cNvSpPr txBox="1"/>
          <p:nvPr/>
        </p:nvSpPr>
        <p:spPr>
          <a:xfrm>
            <a:off x="2613633" y="3759414"/>
            <a:ext cx="346913" cy="707886"/>
          </a:xfrm>
          <a:prstGeom prst="rect">
            <a:avLst/>
          </a:prstGeom>
          <a:noFill/>
        </p:spPr>
        <p:txBody>
          <a:bodyPr wrap="square" rtlCol="0">
            <a:spAutoFit/>
          </a:bodyPr>
          <a:lstStyle/>
          <a:p>
            <a:r>
              <a:rPr lang="fr-FR" sz="4000" b="1" dirty="0">
                <a:solidFill>
                  <a:srgbClr val="002060"/>
                </a:solidFill>
                <a:latin typeface="Isonorm Becker" panose="02010506020201070104" pitchFamily="2" charset="0"/>
              </a:rPr>
              <a:t>3</a:t>
            </a:r>
          </a:p>
        </p:txBody>
      </p:sp>
      <p:sp>
        <p:nvSpPr>
          <p:cNvPr id="11" name="ZoneTexte 10"/>
          <p:cNvSpPr txBox="1"/>
          <p:nvPr/>
        </p:nvSpPr>
        <p:spPr>
          <a:xfrm>
            <a:off x="2470843" y="4771519"/>
            <a:ext cx="442398" cy="707886"/>
          </a:xfrm>
          <a:prstGeom prst="rect">
            <a:avLst/>
          </a:prstGeom>
          <a:noFill/>
        </p:spPr>
        <p:txBody>
          <a:bodyPr wrap="square" rtlCol="0">
            <a:spAutoFit/>
          </a:bodyPr>
          <a:lstStyle/>
          <a:p>
            <a:r>
              <a:rPr lang="fr-FR" sz="4000" b="1" dirty="0">
                <a:solidFill>
                  <a:srgbClr val="002060"/>
                </a:solidFill>
                <a:latin typeface="Isonorm Becker" panose="02010506020201070104" pitchFamily="2" charset="0"/>
              </a:rPr>
              <a:t>4</a:t>
            </a:r>
          </a:p>
        </p:txBody>
      </p:sp>
      <p:sp>
        <p:nvSpPr>
          <p:cNvPr id="12" name="ZoneTexte 11"/>
          <p:cNvSpPr txBox="1"/>
          <p:nvPr/>
        </p:nvSpPr>
        <p:spPr>
          <a:xfrm flipH="1">
            <a:off x="1975348" y="5807893"/>
            <a:ext cx="442398" cy="707886"/>
          </a:xfrm>
          <a:prstGeom prst="rect">
            <a:avLst/>
          </a:prstGeom>
          <a:noFill/>
        </p:spPr>
        <p:txBody>
          <a:bodyPr wrap="square" rtlCol="0">
            <a:spAutoFit/>
          </a:bodyPr>
          <a:lstStyle/>
          <a:p>
            <a:r>
              <a:rPr lang="fr-FR" sz="4000" b="1" dirty="0">
                <a:solidFill>
                  <a:srgbClr val="002060"/>
                </a:solidFill>
                <a:latin typeface="Isonorm Becker" panose="02010506020201070104" pitchFamily="2" charset="0"/>
              </a:rPr>
              <a:t>5</a:t>
            </a:r>
          </a:p>
        </p:txBody>
      </p:sp>
    </p:spTree>
    <p:extLst>
      <p:ext uri="{BB962C8B-B14F-4D97-AF65-F5344CB8AC3E}">
        <p14:creationId xmlns:p14="http://schemas.microsoft.com/office/powerpoint/2010/main" val="1096890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16182"/>
            <a:ext cx="12192000" cy="3390313"/>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28562" y="4090276"/>
            <a:ext cx="10794198" cy="1416220"/>
          </a:xfrm>
        </p:spPr>
        <p:txBody>
          <a:bodyPr>
            <a:normAutofit fontScale="90000"/>
          </a:bodyPr>
          <a:lstStyle/>
          <a:p>
            <a:r>
              <a:rPr lang="fr-FR" sz="5400" dirty="0">
                <a:solidFill>
                  <a:schemeClr val="bg1"/>
                </a:solidFill>
              </a:rPr>
              <a:t>Éléments de cadrage sociodémographique </a:t>
            </a:r>
            <a:br>
              <a:rPr lang="fr-FR" sz="5400" dirty="0">
                <a:solidFill>
                  <a:schemeClr val="bg1"/>
                </a:solidFill>
              </a:rPr>
            </a:br>
            <a:r>
              <a:rPr lang="fr-FR" sz="5400" dirty="0">
                <a:solidFill>
                  <a:schemeClr val="bg1"/>
                </a:solidFill>
              </a:rPr>
              <a:t>sur le bassin d’éducation de proximité</a:t>
            </a:r>
            <a:br>
              <a:rPr lang="fr-FR" sz="5400" dirty="0">
                <a:solidFill>
                  <a:schemeClr val="bg1"/>
                </a:solidFill>
              </a:rPr>
            </a:br>
            <a:r>
              <a:rPr lang="fr-FR" sz="5400" dirty="0">
                <a:solidFill>
                  <a:schemeClr val="bg1"/>
                </a:solidFill>
              </a:rPr>
              <a:t>de Blois</a:t>
            </a:r>
            <a:br>
              <a:rPr lang="fr-FR" sz="5400" dirty="0">
                <a:solidFill>
                  <a:schemeClr val="bg1"/>
                </a:solidFill>
              </a:rPr>
            </a:br>
            <a:r>
              <a:rPr lang="fr-FR" sz="5400" dirty="0">
                <a:solidFill>
                  <a:schemeClr val="bg1"/>
                </a:solidFill>
              </a:rPr>
              <a:t>16/10/2024</a:t>
            </a:r>
            <a:endParaRPr lang="fr-FR" sz="4400" dirty="0">
              <a:solidFill>
                <a:schemeClr val="bg1"/>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5" y="351944"/>
            <a:ext cx="2488005" cy="1149862"/>
          </a:xfrm>
          <a:prstGeom prst="rect">
            <a:avLst/>
          </a:prstGeom>
        </p:spPr>
      </p:pic>
    </p:spTree>
    <p:extLst>
      <p:ext uri="{BB962C8B-B14F-4D97-AF65-F5344CB8AC3E}">
        <p14:creationId xmlns:p14="http://schemas.microsoft.com/office/powerpoint/2010/main" val="306415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1261771" y="66431"/>
            <a:ext cx="10500381" cy="631865"/>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r>
              <a:rPr lang="fr-FR" sz="4400" baseline="0" dirty="0"/>
              <a:t>Le bassin d’éducation de proximité de Blois</a:t>
            </a: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pic>
        <p:nvPicPr>
          <p:cNvPr id="2" name="Image 1">
            <a:extLst>
              <a:ext uri="{FF2B5EF4-FFF2-40B4-BE49-F238E27FC236}">
                <a16:creationId xmlns:a16="http://schemas.microsoft.com/office/drawing/2014/main" id="{2174684B-49BA-4330-8E92-3554D8CB6608}"/>
              </a:ext>
            </a:extLst>
          </p:cNvPr>
          <p:cNvPicPr>
            <a:picLocks noChangeAspect="1"/>
          </p:cNvPicPr>
          <p:nvPr/>
        </p:nvPicPr>
        <p:blipFill>
          <a:blip r:embed="rId4"/>
          <a:stretch>
            <a:fillRect/>
          </a:stretch>
        </p:blipFill>
        <p:spPr>
          <a:xfrm>
            <a:off x="7401407" y="1197507"/>
            <a:ext cx="4417210" cy="5684664"/>
          </a:xfrm>
          <a:prstGeom prst="rect">
            <a:avLst/>
          </a:prstGeom>
        </p:spPr>
      </p:pic>
      <p:pic>
        <p:nvPicPr>
          <p:cNvPr id="3" name="Image 2">
            <a:extLst>
              <a:ext uri="{FF2B5EF4-FFF2-40B4-BE49-F238E27FC236}">
                <a16:creationId xmlns:a16="http://schemas.microsoft.com/office/drawing/2014/main" id="{1A3F85EA-A326-44BA-AB09-528EBDCBFBE4}"/>
              </a:ext>
            </a:extLst>
          </p:cNvPr>
          <p:cNvPicPr>
            <a:picLocks noChangeAspect="1"/>
          </p:cNvPicPr>
          <p:nvPr/>
        </p:nvPicPr>
        <p:blipFill>
          <a:blip r:embed="rId5"/>
          <a:stretch>
            <a:fillRect/>
          </a:stretch>
        </p:blipFill>
        <p:spPr>
          <a:xfrm>
            <a:off x="1972908" y="1335249"/>
            <a:ext cx="3180491" cy="2704590"/>
          </a:xfrm>
          <a:prstGeom prst="rect">
            <a:avLst/>
          </a:prstGeom>
        </p:spPr>
      </p:pic>
      <p:sp>
        <p:nvSpPr>
          <p:cNvPr id="7" name="ZoneTexte 6">
            <a:extLst>
              <a:ext uri="{FF2B5EF4-FFF2-40B4-BE49-F238E27FC236}">
                <a16:creationId xmlns:a16="http://schemas.microsoft.com/office/drawing/2014/main" id="{2E0FD3CF-041D-4E50-82B5-CC5EA45AC905}"/>
              </a:ext>
            </a:extLst>
          </p:cNvPr>
          <p:cNvSpPr txBox="1"/>
          <p:nvPr/>
        </p:nvSpPr>
        <p:spPr>
          <a:xfrm>
            <a:off x="266880" y="4268183"/>
            <a:ext cx="6610658" cy="954107"/>
          </a:xfrm>
          <a:prstGeom prst="rect">
            <a:avLst/>
          </a:prstGeom>
          <a:noFill/>
        </p:spPr>
        <p:txBody>
          <a:bodyPr wrap="square" rtlCol="0">
            <a:spAutoFit/>
          </a:bodyPr>
          <a:lstStyle/>
          <a:p>
            <a:pPr marL="571500" indent="-571500">
              <a:buFont typeface="Arial" panose="020B0604020202020204" pitchFamily="34" charset="0"/>
              <a:buChar char="•"/>
            </a:pPr>
            <a:r>
              <a:rPr lang="fr-FR" sz="2800" b="1" dirty="0">
                <a:solidFill>
                  <a:srgbClr val="005482"/>
                </a:solidFill>
              </a:rPr>
              <a:t>94</a:t>
            </a:r>
            <a:r>
              <a:rPr lang="fr-FR" sz="2800" dirty="0">
                <a:solidFill>
                  <a:srgbClr val="005482"/>
                </a:solidFill>
              </a:rPr>
              <a:t> communes</a:t>
            </a:r>
          </a:p>
          <a:p>
            <a:pPr marL="571500" indent="-571500">
              <a:buFont typeface="Arial" panose="020B0604020202020204" pitchFamily="34" charset="0"/>
              <a:buChar char="•"/>
            </a:pPr>
            <a:r>
              <a:rPr lang="fr-FR" sz="2800" b="1" i="1" dirty="0">
                <a:solidFill>
                  <a:srgbClr val="005482"/>
                </a:solidFill>
              </a:rPr>
              <a:t>53 %</a:t>
            </a:r>
            <a:r>
              <a:rPr lang="fr-FR" sz="2800" i="1" dirty="0">
                <a:solidFill>
                  <a:srgbClr val="005482"/>
                </a:solidFill>
              </a:rPr>
              <a:t> de la population du Loir-et-Cher</a:t>
            </a:r>
          </a:p>
        </p:txBody>
      </p:sp>
    </p:spTree>
    <p:extLst>
      <p:ext uri="{BB962C8B-B14F-4D97-AF65-F5344CB8AC3E}">
        <p14:creationId xmlns:p14="http://schemas.microsoft.com/office/powerpoint/2010/main" val="138205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aphique 28">
            <a:extLst>
              <a:ext uri="{FF2B5EF4-FFF2-40B4-BE49-F238E27FC236}">
                <a16:creationId xmlns:a16="http://schemas.microsoft.com/office/drawing/2014/main" id="{F5BA01C0-4E05-45BD-9EAC-DE891D909146}"/>
              </a:ext>
            </a:extLst>
          </p:cNvPr>
          <p:cNvGraphicFramePr>
            <a:graphicFrameLocks/>
          </p:cNvGraphicFramePr>
          <p:nvPr>
            <p:extLst>
              <p:ext uri="{D42A27DB-BD31-4B8C-83A1-F6EECF244321}">
                <p14:modId xmlns:p14="http://schemas.microsoft.com/office/powerpoint/2010/main" val="4236181784"/>
              </p:ext>
            </p:extLst>
          </p:nvPr>
        </p:nvGraphicFramePr>
        <p:xfrm>
          <a:off x="8072543" y="2127119"/>
          <a:ext cx="5119688"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24171"/>
            <a:ext cx="12192000" cy="1131076"/>
          </a:xfrm>
          <a:prstGeom prst="rect">
            <a:avLst/>
          </a:prstGeom>
          <a:solidFill>
            <a:srgbClr val="005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03504" y="146998"/>
            <a:ext cx="11369842" cy="937056"/>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5400" b="1" i="1" baseline="30000">
                <a:solidFill>
                  <a:schemeClr val="bg1"/>
                </a:solidFill>
                <a:ea typeface="+mj-ea"/>
                <a:cs typeface="+mj-cs"/>
              </a:defRPr>
            </a:lvl1pPr>
          </a:lstStyle>
          <a:p>
            <a:pPr>
              <a:lnSpc>
                <a:spcPct val="60000"/>
              </a:lnSpc>
            </a:pPr>
            <a:r>
              <a:rPr lang="fr-FR" sz="4400" spc="50" baseline="0" dirty="0"/>
              <a:t>2 habitants sur 5 </a:t>
            </a:r>
            <a:br>
              <a:rPr lang="fr-FR" sz="4400" spc="50" baseline="0" dirty="0"/>
            </a:br>
            <a:r>
              <a:rPr lang="fr-FR" sz="4400" spc="50" baseline="0" dirty="0"/>
              <a:t>vivent dans une commune urbaine dense</a:t>
            </a:r>
          </a:p>
        </p:txBody>
      </p:sp>
      <p:sp>
        <p:nvSpPr>
          <p:cNvPr id="5" name="ZoneTexte 4"/>
          <p:cNvSpPr txBox="1"/>
          <p:nvPr/>
        </p:nvSpPr>
        <p:spPr>
          <a:xfrm>
            <a:off x="7250508" y="6505216"/>
            <a:ext cx="4896084" cy="276999"/>
          </a:xfrm>
          <a:prstGeom prst="rect">
            <a:avLst/>
          </a:prstGeom>
          <a:noFill/>
        </p:spPr>
        <p:txBody>
          <a:bodyPr wrap="none" rtlCol="0">
            <a:spAutoFit/>
          </a:bodyPr>
          <a:lstStyle/>
          <a:p>
            <a:r>
              <a:rPr lang="fr-FR" sz="1200" i="1" dirty="0">
                <a:solidFill>
                  <a:srgbClr val="005482"/>
                </a:solidFill>
              </a:rPr>
              <a:t>D'après sources : Ministère de l’Éducation Nationale - DEPP, INSEE – RP 2021</a:t>
            </a: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84" y="77013"/>
            <a:ext cx="588733" cy="942653"/>
          </a:xfrm>
          <a:prstGeom prst="rect">
            <a:avLst/>
          </a:prstGeom>
        </p:spPr>
      </p:pic>
      <p:sp>
        <p:nvSpPr>
          <p:cNvPr id="11" name="ZoneTexte 10"/>
          <p:cNvSpPr txBox="1"/>
          <p:nvPr/>
        </p:nvSpPr>
        <p:spPr>
          <a:xfrm>
            <a:off x="101141" y="1189218"/>
            <a:ext cx="8860759" cy="369332"/>
          </a:xfrm>
          <a:prstGeom prst="rect">
            <a:avLst/>
          </a:prstGeom>
          <a:noFill/>
        </p:spPr>
        <p:txBody>
          <a:bodyPr wrap="none" rtlCol="0">
            <a:spAutoFit/>
          </a:bodyPr>
          <a:lstStyle/>
          <a:p>
            <a:pPr algn="r"/>
            <a:r>
              <a:rPr lang="fr-FR" b="1" dirty="0">
                <a:solidFill>
                  <a:srgbClr val="005482"/>
                </a:solidFill>
              </a:rPr>
              <a:t>Typologie des communes rurales et urbaines pour décrire le système éducatif (MENJ-DEPP)</a:t>
            </a:r>
          </a:p>
        </p:txBody>
      </p:sp>
      <p:grpSp>
        <p:nvGrpSpPr>
          <p:cNvPr id="12" name="Groupe 11"/>
          <p:cNvGrpSpPr/>
          <p:nvPr/>
        </p:nvGrpSpPr>
        <p:grpSpPr>
          <a:xfrm>
            <a:off x="6720732" y="3979100"/>
            <a:ext cx="2295845" cy="2210108"/>
            <a:chOff x="6878830" y="1875557"/>
            <a:chExt cx="2295845" cy="2210108"/>
          </a:xfrm>
        </p:grpSpPr>
        <p:pic>
          <p:nvPicPr>
            <p:cNvPr id="3" name="Image 2"/>
            <p:cNvPicPr>
              <a:picLocks noChangeAspect="1"/>
            </p:cNvPicPr>
            <p:nvPr/>
          </p:nvPicPr>
          <p:blipFill>
            <a:blip r:embed="rId5"/>
            <a:stretch>
              <a:fillRect/>
            </a:stretch>
          </p:blipFill>
          <p:spPr>
            <a:xfrm>
              <a:off x="6878830" y="1875557"/>
              <a:ext cx="2295845" cy="2210108"/>
            </a:xfrm>
            <a:prstGeom prst="rect">
              <a:avLst/>
            </a:prstGeom>
          </p:spPr>
        </p:pic>
        <p:sp>
          <p:nvSpPr>
            <p:cNvPr id="10" name="Rectangle 9"/>
            <p:cNvSpPr/>
            <p:nvPr/>
          </p:nvSpPr>
          <p:spPr>
            <a:xfrm>
              <a:off x="7157885" y="2025445"/>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8480324" y="2191121"/>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7157885" y="2537234"/>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157884" y="2832620"/>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7886775" y="3006514"/>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8078241" y="3208677"/>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8230641" y="3392177"/>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7918418" y="3577041"/>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8169140" y="3779204"/>
              <a:ext cx="501445" cy="127820"/>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ZoneTexte 41"/>
          <p:cNvSpPr txBox="1"/>
          <p:nvPr/>
        </p:nvSpPr>
        <p:spPr>
          <a:xfrm>
            <a:off x="9016577" y="1885095"/>
            <a:ext cx="2567534" cy="461665"/>
          </a:xfrm>
          <a:prstGeom prst="rect">
            <a:avLst/>
          </a:prstGeom>
          <a:noFill/>
        </p:spPr>
        <p:txBody>
          <a:bodyPr wrap="square" rtlCol="0">
            <a:spAutoFit/>
          </a:bodyPr>
          <a:lstStyle/>
          <a:p>
            <a:pPr algn="ctr"/>
            <a:r>
              <a:rPr lang="fr-FR" sz="1200" b="1" dirty="0">
                <a:solidFill>
                  <a:srgbClr val="005482"/>
                </a:solidFill>
              </a:rPr>
              <a:t>Répartition de la population</a:t>
            </a:r>
            <a:br>
              <a:rPr lang="fr-FR" sz="1200" b="1" dirty="0">
                <a:solidFill>
                  <a:srgbClr val="005482"/>
                </a:solidFill>
              </a:rPr>
            </a:br>
            <a:r>
              <a:rPr lang="fr-FR" sz="1200" b="1" dirty="0">
                <a:solidFill>
                  <a:srgbClr val="005482"/>
                </a:solidFill>
              </a:rPr>
              <a:t>par type de commune (RP 2021)</a:t>
            </a:r>
          </a:p>
        </p:txBody>
      </p:sp>
      <p:sp>
        <p:nvSpPr>
          <p:cNvPr id="13" name="ZoneTexte 12"/>
          <p:cNvSpPr txBox="1"/>
          <p:nvPr/>
        </p:nvSpPr>
        <p:spPr>
          <a:xfrm>
            <a:off x="10283685" y="3690049"/>
            <a:ext cx="795131" cy="369332"/>
          </a:xfrm>
          <a:prstGeom prst="rect">
            <a:avLst/>
          </a:prstGeom>
          <a:noFill/>
        </p:spPr>
        <p:txBody>
          <a:bodyPr wrap="square" rtlCol="0">
            <a:spAutoFit/>
          </a:bodyPr>
          <a:lstStyle/>
          <a:p>
            <a:r>
              <a:rPr lang="fr-FR" sz="900" b="1" dirty="0"/>
              <a:t>Loir-et-Cher</a:t>
            </a:r>
            <a:br>
              <a:rPr lang="fr-FR" sz="900" dirty="0"/>
            </a:br>
            <a:r>
              <a:rPr lang="fr-FR" sz="900" dirty="0"/>
              <a:t>328 504 hab.</a:t>
            </a:r>
          </a:p>
        </p:txBody>
      </p:sp>
      <p:sp>
        <p:nvSpPr>
          <p:cNvPr id="43" name="ZoneTexte 42"/>
          <p:cNvSpPr txBox="1"/>
          <p:nvPr/>
        </p:nvSpPr>
        <p:spPr>
          <a:xfrm>
            <a:off x="8072543" y="2584159"/>
            <a:ext cx="1435891" cy="461665"/>
          </a:xfrm>
          <a:prstGeom prst="rect">
            <a:avLst/>
          </a:prstGeom>
          <a:noFill/>
        </p:spPr>
        <p:txBody>
          <a:bodyPr wrap="square" rtlCol="0">
            <a:spAutoFit/>
          </a:bodyPr>
          <a:lstStyle/>
          <a:p>
            <a:r>
              <a:rPr lang="fr-FR" sz="1200" b="1" dirty="0"/>
              <a:t>BPEN Blois</a:t>
            </a:r>
            <a:br>
              <a:rPr lang="fr-FR" sz="1200" dirty="0"/>
            </a:br>
            <a:r>
              <a:rPr lang="fr-FR" sz="1200" dirty="0"/>
              <a:t>171 417 hab.</a:t>
            </a:r>
          </a:p>
        </p:txBody>
      </p:sp>
      <p:cxnSp>
        <p:nvCxnSpPr>
          <p:cNvPr id="15" name="Connecteur droit 14"/>
          <p:cNvCxnSpPr/>
          <p:nvPr/>
        </p:nvCxnSpPr>
        <p:spPr>
          <a:xfrm>
            <a:off x="9097617" y="3101009"/>
            <a:ext cx="351183" cy="185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0807147" y="4059381"/>
            <a:ext cx="99158" cy="139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7A8FF221-4E9B-4383-852E-240DC8F941F0}"/>
              </a:ext>
            </a:extLst>
          </p:cNvPr>
          <p:cNvGrpSpPr/>
          <p:nvPr/>
        </p:nvGrpSpPr>
        <p:grpSpPr>
          <a:xfrm>
            <a:off x="277709" y="1649722"/>
            <a:ext cx="6280470" cy="4871887"/>
            <a:chOff x="277709" y="1649722"/>
            <a:chExt cx="6280470" cy="4871887"/>
          </a:xfrm>
        </p:grpSpPr>
        <p:pic>
          <p:nvPicPr>
            <p:cNvPr id="2" name="Image 1"/>
            <p:cNvPicPr>
              <a:picLocks noChangeAspect="1"/>
            </p:cNvPicPr>
            <p:nvPr/>
          </p:nvPicPr>
          <p:blipFill>
            <a:blip r:embed="rId6"/>
            <a:stretch>
              <a:fillRect/>
            </a:stretch>
          </p:blipFill>
          <p:spPr>
            <a:xfrm>
              <a:off x="277709" y="1649722"/>
              <a:ext cx="6280470" cy="4871887"/>
            </a:xfrm>
            <a:prstGeom prst="rect">
              <a:avLst/>
            </a:prstGeom>
          </p:spPr>
        </p:pic>
        <p:pic>
          <p:nvPicPr>
            <p:cNvPr id="14" name="Image 13">
              <a:extLst>
                <a:ext uri="{FF2B5EF4-FFF2-40B4-BE49-F238E27FC236}">
                  <a16:creationId xmlns:a16="http://schemas.microsoft.com/office/drawing/2014/main" id="{B84B13AF-C843-419A-AEA7-6E092262EA33}"/>
                </a:ext>
              </a:extLst>
            </p:cNvPr>
            <p:cNvPicPr>
              <a:picLocks noChangeAspect="1"/>
            </p:cNvPicPr>
            <p:nvPr/>
          </p:nvPicPr>
          <p:blipFill rotWithShape="1">
            <a:blip r:embed="rId7">
              <a:extLst>
                <a:ext uri="{28A0092B-C50C-407E-A947-70E740481C1C}">
                  <a14:useLocalDpi xmlns:a14="http://schemas.microsoft.com/office/drawing/2010/main" val="0"/>
                </a:ext>
              </a:extLst>
            </a:blip>
            <a:srcRect l="29079" t="523" r="28497" b="612"/>
            <a:stretch/>
          </p:blipFill>
          <p:spPr>
            <a:xfrm>
              <a:off x="2186609" y="2398643"/>
              <a:ext cx="2527252" cy="3484104"/>
            </a:xfrm>
            <a:prstGeom prst="rect">
              <a:avLst/>
            </a:prstGeom>
            <a:ln>
              <a:noFill/>
            </a:ln>
          </p:spPr>
        </p:pic>
      </p:grpSp>
    </p:spTree>
    <p:extLst>
      <p:ext uri="{BB962C8B-B14F-4D97-AF65-F5344CB8AC3E}">
        <p14:creationId xmlns:p14="http://schemas.microsoft.com/office/powerpoint/2010/main" val="19626961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10782</TotalTime>
  <Words>4285</Words>
  <Application>Microsoft Office PowerPoint</Application>
  <PresentationFormat>Grand écran</PresentationFormat>
  <Paragraphs>878</Paragraphs>
  <Slides>57</Slides>
  <Notes>54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57</vt:i4>
      </vt:variant>
    </vt:vector>
  </HeadingPairs>
  <TitlesOfParts>
    <vt:vector size="63" baseType="lpstr">
      <vt:lpstr>Arial</vt:lpstr>
      <vt:lpstr>Calibri</vt:lpstr>
      <vt:lpstr>Calibri Light</vt:lpstr>
      <vt:lpstr>Isonorm Becker</vt:lpstr>
      <vt:lpstr>Times New Roman</vt:lpstr>
      <vt:lpstr>Thème Office</vt:lpstr>
      <vt:lpstr>Réunion de Bassin - Blois 16 octobre 2024   Dynamique socio-économique à l’échelle du bassin d’éducation de proximité de Blois</vt:lpstr>
      <vt:lpstr>L’Observatoire de l’Économie  et des territoires</vt:lpstr>
      <vt:lpstr>Présentation PowerPoint</vt:lpstr>
      <vt:lpstr>Présentation PowerPoint</vt:lpstr>
      <vt:lpstr>Présentation PowerPoint</vt:lpstr>
      <vt:lpstr>Présentation PowerPoint</vt:lpstr>
      <vt:lpstr>Éléments de cadrage sociodémographique  sur le bassin d’éducation de proximité de Blois 16/10/2024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Démographie scolaire   16/10/2024</vt:lpstr>
      <vt:lpstr>Présentation PowerPoint</vt:lpstr>
      <vt:lpstr>Présentation PowerPoint</vt:lpstr>
      <vt:lpstr>Présentation PowerPoint</vt:lpstr>
      <vt:lpstr>Présentation PowerPoint</vt:lpstr>
      <vt:lpstr>Présentation PowerPoint</vt:lpstr>
      <vt:lpstr>Présentation PowerPoint</vt:lpstr>
      <vt:lpstr>Tissu économique et emploi sur le bassin d’éducation de proximité de Blois  16/10/2024</vt:lpstr>
      <vt:lpstr>Caractéristiques de l’emploi  sur le bassin d’éducation de proximité de Blois  Données Insee RP et Flores </vt:lpstr>
      <vt:lpstr>Présentation PowerPoint</vt:lpstr>
      <vt:lpstr>Présentation PowerPoint</vt:lpstr>
      <vt:lpstr>Présentation PowerPoint</vt:lpstr>
      <vt:lpstr>Présentation PowerPoint</vt:lpstr>
      <vt:lpstr>Présentation PowerPoint</vt:lpstr>
      <vt:lpstr>Présentation PowerPoint</vt:lpstr>
      <vt:lpstr>Caractéristiques de l’emploi salarié  du secteur privé (hors agriculture) sur le bassin d’éducation de proximité de Blois  Données URSSAF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Chômage et besoins de recrutement  </vt:lpstr>
      <vt:lpstr>Présentation PowerPoint</vt:lpstr>
      <vt:lpstr>11 100 départs potentiels à la retraite entre 2023 et 2030 soit 1 385 départs/an  et 22 % de l’effectif initial</vt:lpstr>
      <vt:lpstr>Présentation PowerPoint</vt:lpstr>
      <vt:lpstr>Présentation PowerPoint</vt:lpstr>
      <vt:lpstr>Présentation PowerPoint</vt:lpstr>
      <vt:lpstr>Présentation PowerPoint</vt:lpstr>
      <vt:lpstr>Présentation PowerPoint</vt:lpstr>
      <vt:lpstr>Présentation PowerPoint</vt:lpstr>
      <vt:lpstr>Réunion de Bassin - Blois 16 octobre 2024   Dynamique socio-économique à l’échelle du bassin d’éducation de proximité de Blois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Démocratie, organisation territoriale,  politiques publiques</dc:title>
  <dc:creator>Nadège DE CLERCQ</dc:creator>
  <cp:lastModifiedBy>Salome BOITARD</cp:lastModifiedBy>
  <cp:revision>908</cp:revision>
  <cp:lastPrinted>2024-10-16T06:23:47Z</cp:lastPrinted>
  <dcterms:created xsi:type="dcterms:W3CDTF">2019-09-23T12:21:11Z</dcterms:created>
  <dcterms:modified xsi:type="dcterms:W3CDTF">2024-10-16T13:30:01Z</dcterms:modified>
</cp:coreProperties>
</file>